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0" r:id="rId2"/>
    <p:sldMasterId id="2147483780" r:id="rId3"/>
    <p:sldMasterId id="2147483782" r:id="rId4"/>
    <p:sldMasterId id="2147483682" r:id="rId5"/>
    <p:sldMasterId id="2147483739" r:id="rId6"/>
  </p:sldMasterIdLst>
  <p:notesMasterIdLst>
    <p:notesMasterId r:id="rId32"/>
  </p:notesMasterIdLst>
  <p:handoutMasterIdLst>
    <p:handoutMasterId r:id="rId33"/>
  </p:handoutMasterIdLst>
  <p:sldIdLst>
    <p:sldId id="450" r:id="rId7"/>
    <p:sldId id="477" r:id="rId8"/>
    <p:sldId id="478" r:id="rId9"/>
    <p:sldId id="479" r:id="rId10"/>
    <p:sldId id="449" r:id="rId11"/>
    <p:sldId id="483" r:id="rId12"/>
    <p:sldId id="481" r:id="rId13"/>
    <p:sldId id="556" r:id="rId14"/>
    <p:sldId id="557" r:id="rId15"/>
    <p:sldId id="558" r:id="rId16"/>
    <p:sldId id="559" r:id="rId17"/>
    <p:sldId id="458" r:id="rId18"/>
    <p:sldId id="523" r:id="rId19"/>
    <p:sldId id="487" r:id="rId20"/>
    <p:sldId id="488" r:id="rId21"/>
    <p:sldId id="489" r:id="rId22"/>
    <p:sldId id="490" r:id="rId23"/>
    <p:sldId id="491" r:id="rId24"/>
    <p:sldId id="492" r:id="rId25"/>
    <p:sldId id="494" r:id="rId26"/>
    <p:sldId id="493" r:id="rId27"/>
    <p:sldId id="547" r:id="rId28"/>
    <p:sldId id="455" r:id="rId29"/>
    <p:sldId id="548" r:id="rId30"/>
    <p:sldId id="549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D4D4C"/>
    <a:srgbClr val="392B70"/>
    <a:srgbClr val="D883FF"/>
    <a:srgbClr val="FFFFFF"/>
    <a:srgbClr val="FC4207"/>
    <a:srgbClr val="FFD9B7"/>
    <a:srgbClr val="FF5A00"/>
    <a:srgbClr val="3C3C3B"/>
    <a:srgbClr val="FF7814"/>
    <a:srgbClr val="E1E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9" autoAdjust="0"/>
    <p:restoredTop sz="71298" autoAdjust="0"/>
  </p:normalViewPr>
  <p:slideViewPr>
    <p:cSldViewPr snapToGrid="0" snapToObjects="1">
      <p:cViewPr varScale="1">
        <p:scale>
          <a:sx n="148" d="100"/>
          <a:sy n="148" d="100"/>
        </p:scale>
        <p:origin x="39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7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360"/>
    </p:cViewPr>
  </p:sorterViewPr>
  <p:notesViewPr>
    <p:cSldViewPr snapToGrid="0" snapToObjects="1">
      <p:cViewPr varScale="1">
        <p:scale>
          <a:sx n="69" d="100"/>
          <a:sy n="69" d="100"/>
        </p:scale>
        <p:origin x="-30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38655" y="21454"/>
            <a:ext cx="6619345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AU" sz="1800" dirty="0">
                <a:solidFill>
                  <a:srgbClr val="FC4207"/>
                </a:solidFill>
                <a:latin typeface="Berthold AG Book Stencil"/>
                <a:ea typeface="Arial" charset="0"/>
                <a:cs typeface="Berthold AG Book Stencil"/>
              </a:rPr>
              <a:t>Videos for Change v18.1</a:t>
            </a:r>
          </a:p>
          <a:p>
            <a:r>
              <a:rPr lang="en-AU" sz="1800" dirty="0">
                <a:solidFill>
                  <a:srgbClr val="FC4207"/>
                </a:solidFill>
                <a:latin typeface="Berthold AG Book Stencil"/>
                <a:ea typeface="Arial" charset="0"/>
                <a:cs typeface="Berthold AG Book Stencil"/>
              </a:rPr>
              <a:t>Student-facing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12888" y="8545689"/>
            <a:ext cx="5904089" cy="5983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 sz="1000" b="1" dirty="0">
                <a:solidFill>
                  <a:schemeClr val="bg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This presentation and supporting materials are for use by schools participating in the High Resolves Videos for Change competition</a:t>
            </a:r>
          </a:p>
          <a:p>
            <a:r>
              <a:rPr lang="de-DE" sz="1000" b="1" dirty="0">
                <a:solidFill>
                  <a:schemeClr val="bg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Copyright © High </a:t>
            </a:r>
            <a:r>
              <a:rPr lang="de-DE" sz="1000" b="1" dirty="0" err="1">
                <a:solidFill>
                  <a:schemeClr val="bg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Resolves</a:t>
            </a:r>
            <a:r>
              <a:rPr lang="de-DE" sz="1000" b="1" dirty="0">
                <a:solidFill>
                  <a:schemeClr val="bg1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 2018</a:t>
            </a:r>
            <a:endParaRPr lang="en-AU" sz="1000" b="1" dirty="0">
              <a:solidFill>
                <a:schemeClr val="bg1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16977" y="8685213"/>
            <a:ext cx="839436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AU" sz="1000" dirty="0">
                <a:solidFill>
                  <a:srgbClr val="BFBFBF"/>
                </a:solidFill>
                <a:latin typeface="Arial" charset="0"/>
              </a:rPr>
              <a:t> Page </a:t>
            </a:r>
            <a:fld id="{A61D73D1-9637-C344-915D-92EA2685F98A}" type="slidenum">
              <a:rPr lang="en-AU" sz="1000" smtClean="0">
                <a:solidFill>
                  <a:srgbClr val="BFBFBF"/>
                </a:solidFill>
                <a:latin typeface="Arial" charset="0"/>
              </a:rPr>
              <a:t>‹#›</a:t>
            </a:fld>
            <a:endParaRPr lang="en-AU" sz="1000" dirty="0">
              <a:solidFill>
                <a:srgbClr val="BFBFB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10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D005EFD7-6F35-BF46-8828-18EB9C467DFC}" type="datetimeFigureOut">
              <a:rPr lang="en-US" smtClean="0"/>
              <a:pPr/>
              <a:t>7/9/18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BE58292C-936F-D245-AEAD-94F1D5E0C23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43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u="none" kern="1200" baseline="0" noProof="0" dirty="0">
                <a:solidFill>
                  <a:srgbClr val="4D4D4C"/>
                </a:solidFill>
                <a:effectLst/>
                <a:latin typeface="Arial Regular"/>
                <a:ea typeface="Arial Regular" charset="0"/>
                <a:cs typeface="Open Sans"/>
              </a:rPr>
              <a:t>This presentation and supporting materials are created as teacher resources for Videos for Change by High Resolves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u="none" kern="1200" baseline="0" noProof="0" dirty="0">
                <a:solidFill>
                  <a:srgbClr val="4D4D4C"/>
                </a:solidFill>
                <a:effectLst/>
                <a:latin typeface="Arial Regular"/>
                <a:ea typeface="Arial Regular" charset="0"/>
                <a:cs typeface="Open Sans"/>
              </a:rPr>
              <a:t>Copyright </a:t>
            </a:r>
            <a:r>
              <a:rPr lang="de-DE" sz="1200" b="1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© </a:t>
            </a:r>
            <a:r>
              <a:rPr lang="de-DE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High Resolves 2018</a:t>
            </a:r>
            <a:endParaRPr lang="en-AU" sz="1200" b="0" u="none" kern="1200" baseline="0" noProof="0" dirty="0">
              <a:solidFill>
                <a:srgbClr val="4D4D4C"/>
              </a:solidFill>
              <a:effectLst/>
              <a:latin typeface="Arial Regular"/>
              <a:ea typeface="Arial Regular" charset="0"/>
              <a:cs typeface="Open Sans"/>
            </a:endParaRPr>
          </a:p>
          <a:p>
            <a:endParaRPr lang="de-DE" sz="1200" b="1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AU" sz="1200" b="1" u="none" kern="1200" baseline="0" noProof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Suggested timing: </a:t>
            </a:r>
            <a:r>
              <a:rPr lang="en-AU" sz="1200" b="0" u="none" kern="1200" baseline="0" noProof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20 minutes for teacher instruction</a:t>
            </a:r>
            <a:r>
              <a:rPr lang="en-AU" sz="1200" b="0" i="0" u="none" kern="1200" baseline="0" noProof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, additional time needed for teams to create their storyboard</a:t>
            </a:r>
          </a:p>
          <a:p>
            <a:r>
              <a:rPr lang="en-AU" sz="1200" b="1" i="0" u="none" kern="1200" baseline="0" noProof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Resources:</a:t>
            </a:r>
            <a:r>
              <a:rPr lang="en-AU" sz="1200" b="0" i="0" u="none" kern="1200" baseline="0" noProof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Storyboard (one per team of students);  Shot Types (one per team of students)</a:t>
            </a:r>
            <a:endParaRPr lang="en-AU" sz="1200" b="1" u="none" kern="120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endParaRPr lang="en-AU" dirty="0"/>
          </a:p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Introduce</a:t>
            </a:r>
            <a:r>
              <a:rPr lang="en-US" sz="1200" baseline="0" dirty="0">
                <a:latin typeface="Arial Regular" charset="0"/>
              </a:rPr>
              <a:t> this session as being about planning their video including working out the script and/or storyboard.</a:t>
            </a:r>
            <a:endParaRPr lang="en-US" sz="120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endParaRPr lang="en-AU" sz="120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HRES-VFC-00001-A-AUS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endParaRPr lang="en-AU" sz="120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endParaRPr lang="en-AU" sz="1200" u="sng" kern="1200" baseline="0" noProof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Go through</a:t>
            </a:r>
            <a:r>
              <a:rPr lang="en-US" sz="1200" baseline="0" dirty="0">
                <a:latin typeface="Arial Regular" charset="0"/>
              </a:rPr>
              <a:t> the different elements of how to complete the storyboard: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Audio (Speech/Voiceover/Music): What the audience will hear.</a:t>
            </a:r>
            <a:endParaRPr lang="en-US" sz="120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65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Go through</a:t>
            </a:r>
            <a:r>
              <a:rPr lang="en-US" sz="1200" baseline="0" dirty="0">
                <a:latin typeface="Arial Regular" charset="0"/>
              </a:rPr>
              <a:t> the different elements of how to complete the storyboard: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Audio (Speech/Voiceover/Music): What the audience will hear.</a:t>
            </a:r>
            <a:endParaRPr lang="en-US" sz="120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336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Explain that you</a:t>
            </a:r>
            <a:r>
              <a:rPr lang="en-US" sz="1200" baseline="0" dirty="0">
                <a:latin typeface="Arial Regular" charset="0"/>
              </a:rPr>
              <a:t> are going to </a:t>
            </a:r>
            <a:r>
              <a:rPr lang="en-US" sz="1200" dirty="0">
                <a:latin typeface="Arial Regular" charset="0"/>
              </a:rPr>
              <a:t>introduce</a:t>
            </a:r>
            <a:r>
              <a:rPr lang="en-US" sz="1200" baseline="0" dirty="0">
                <a:latin typeface="Arial Regular" charset="0"/>
              </a:rPr>
              <a:t> the different types of shots that the students might want to use and that they could include in their storyboard.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Use the bullet points to show some of the benefits of using different types of shots in their video.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Explain that the examples they are going to look at focus on live action films but that the suggestions also apply to other types of video.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400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’Wide Shot’ as being one that provides context for where and when the video is set.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28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‘Long Shot’ as being one that shows people from head to toe and is good as an establishing shot for characters or for showing action.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373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‘Medium Shot’ as being the most common shots,  that shows ’half’ of a person, usually the upper half, and is good for basic exposition, gestures and motion.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5902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‘Medium Close Up’ as one that shows a person in more detail, usually including their head and shoulders, and is good for basic, emotionally neutral dialogue.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7360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‘Close Up’ as one that shows a a particular part of the subject and is good for more emotional dialogue.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Encourage the students to not be afraid of using close-ups as they help in getting the emotional message of the video across.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098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‘Extreme Close Up’ as one that shows more detail about one part of the subject and is good for reaction shots.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4456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Introduce the ‘Over the Shoulder’ as one that shows the action their subject is taken and is very useful in conversations and interviews.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Point out that students can click on the hyperlink for a sheet that will remind them about different types of shots.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315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Introduce</a:t>
            </a:r>
            <a:r>
              <a:rPr lang="en-US" sz="1200" baseline="0" dirty="0">
                <a:latin typeface="Arial Regular" charset="0"/>
              </a:rPr>
              <a:t> the video on the next slide as being a finalist in the 2017 Videos for Change challenge and ask students to consider the three questions on screen whilst watching the video.</a:t>
            </a:r>
            <a:endParaRPr lang="en-US" sz="120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042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Remind teams that they should keep their video ‘G’ rated, especially if they want to enter it into the ’Videos for Change’ competition.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Explain for more information they can click on the hyperlink.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0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Get each team a copy of, or link to, a blank storyboard and allow them to start planning what will be included in their video.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Feel free to allow students to use a different type of storyboard, for example, a script with the shots listed next to it, a series of photos with captions added to them.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Explain that they can click on the hyperlink to get their own copy of a blank storyboard.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8667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b="1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Introduce the ‘RESOLVE’ framework as something that the teams should bear in mind when they have created the first draft of their video:</a:t>
            </a:r>
          </a:p>
          <a:p>
            <a:pPr marL="171450" indent="-171450">
              <a:buFont typeface="Arial"/>
              <a:buChar char="•"/>
            </a:pPr>
            <a:endParaRPr lang="en-AU" sz="120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Click to reveal each of the following elements: 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8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Relatable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8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creates a connection </a:t>
            </a:r>
            <a:r>
              <a:rPr lang="mr-IN" sz="18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AU" sz="18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it is real </a:t>
            </a:r>
          </a:p>
          <a:p>
            <a:pPr marL="0" indent="0">
              <a:spcBef>
                <a:spcPts val="0"/>
              </a:spcBef>
              <a:buNone/>
            </a:pPr>
            <a:endParaRPr lang="en-AU" sz="18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8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Emotive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800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It evokes an emotional response </a:t>
            </a:r>
          </a:p>
          <a:p>
            <a:pPr marL="0" indent="0">
              <a:spcBef>
                <a:spcPts val="0"/>
              </a:spcBef>
              <a:buNone/>
            </a:pPr>
            <a:endParaRPr lang="en-AU" sz="1800" i="1" u="none" kern="1200" baseline="0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2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Simple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has one main focus point 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2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Original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takes a unique angle and is unexpected 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2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Lasting Impression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is memorable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2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Visual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shows rather than tells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AU" sz="1200" b="1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Empowering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It gives</a:t>
            </a:r>
            <a:r>
              <a:rPr lang="en-AU" sz="1200" i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viewers the knowledge to take action</a:t>
            </a:r>
          </a:p>
          <a:p>
            <a:pPr marL="0" indent="0">
              <a:spcBef>
                <a:spcPts val="0"/>
              </a:spcBef>
              <a:buNone/>
            </a:pPr>
            <a:endParaRPr lang="en-AU" sz="1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buFont typeface="Arial"/>
              <a:buNone/>
            </a:pP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Introduce the student produced video on the next slide, asking the students to consider what the key message is and how successfully it met the RESOLVE framework.</a:t>
            </a:r>
          </a:p>
          <a:p>
            <a:pPr marL="628650" lvl="1" indent="-171450">
              <a:buFont typeface="Arial"/>
              <a:buChar char="•"/>
            </a:pPr>
            <a:endParaRPr lang="en-AU" sz="120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3639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North Sydney Girls - Bullying video 2017 will play automatically (1 minute 4 seconds).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The video can also be viewed at: http://</a:t>
            </a:r>
            <a:r>
              <a:rPr lang="en-AU" sz="1200" u="none" kern="1200" baseline="0" dirty="0" err="1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www.highresolves.org</a:t>
            </a: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/</a:t>
            </a:r>
            <a:r>
              <a:rPr lang="en-AU" sz="1200" u="none" kern="1200" baseline="0" dirty="0" err="1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videosforchange</a:t>
            </a:r>
            <a:endParaRPr lang="en-AU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pPr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794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Ask the students to comment on how well the video met elements of the RESOLVE framework, for example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Simple – it focuses on one main point and one main character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Visual – the effects used to amplify the text on screen show the audience how the character is feeling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Emotive – it personalises the issue and provides powerful insights into the thoughts and feelings of someone struggling with the impact of being bullied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AU" sz="1200" b="0" u="none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pPr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4588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AU" sz="1200" b="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Encourage each team to apply the ‘RESOLVE’ framework to their completed storyboards before they start to make their videos.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pPr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82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Hillcrest</a:t>
            </a:r>
            <a:r>
              <a:rPr lang="en-US" sz="1200" baseline="0" dirty="0">
                <a:latin typeface="Arial Regular" charset="0"/>
              </a:rPr>
              <a:t> Christian College - Mental Health video </a:t>
            </a:r>
            <a:r>
              <a:rPr lang="en-US" sz="1200" dirty="0">
                <a:latin typeface="Arial Regular" charset="0"/>
              </a:rPr>
              <a:t>will play here automatically</a:t>
            </a:r>
            <a:r>
              <a:rPr lang="en-US" sz="1200" baseline="0" dirty="0">
                <a:latin typeface="Arial Regular" charset="0"/>
              </a:rPr>
              <a:t> (1 minute 13 seconds).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The video can also be viewed at: http://</a:t>
            </a:r>
            <a:r>
              <a:rPr lang="en-AU" sz="1200" u="none" kern="1200" baseline="0" dirty="0" err="1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www.highresolves.org</a:t>
            </a:r>
            <a:r>
              <a:rPr lang="en-AU" sz="1200" u="none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/</a:t>
            </a:r>
            <a:r>
              <a:rPr lang="en-AU" sz="1200" u="none" kern="1200" baseline="0" dirty="0" err="1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videosforchange</a:t>
            </a:r>
            <a:endParaRPr lang="en-A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056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Check for the students understanding</a:t>
            </a:r>
            <a:r>
              <a:rPr lang="en-US" sz="1200" baseline="0" dirty="0">
                <a:latin typeface="Arial Regular" charset="0"/>
              </a:rPr>
              <a:t> of the video, covering the following points: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The video is designed to make viewers think about the effects of mental health on young people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The video is designed to make viewers feel that mental health can have life-changing, negative effects for people just like them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The video is designed to inspire the audience to seek help or learn more about mental health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74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Introduce</a:t>
            </a:r>
            <a:r>
              <a:rPr lang="en-US" sz="1200" baseline="0" dirty="0">
                <a:latin typeface="Arial Regular" charset="0"/>
              </a:rPr>
              <a:t> three different basic types of video that the students can choose to make: live action, animation, a series of still images and text.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Suggest that each type has its own pros and cons and they should choose one that best fits their needs and the equipment and expertise that they have.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Reassure students that no one style is more likely to win the Videos for Change challenge.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86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Introduce the storyboard as a basic</a:t>
            </a:r>
            <a:r>
              <a:rPr lang="en-US" sz="1200" baseline="0" dirty="0">
                <a:latin typeface="Arial Regular" charset="0"/>
              </a:rPr>
              <a:t> plan for what the finished video will look like and can be used to plan to the images and scripting that they will need to create their video.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171450" indent="-171450">
              <a:buFont typeface="Arial"/>
              <a:buChar char="•"/>
            </a:pPr>
            <a:endParaRPr lang="en-US" sz="1200" dirty="0">
              <a:latin typeface="Arial Regular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421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Explain that</a:t>
            </a:r>
            <a:r>
              <a:rPr lang="en-US" sz="1200" baseline="0" dirty="0">
                <a:latin typeface="Arial Regular" charset="0"/>
              </a:rPr>
              <a:t> as with all good storytelling each team should focus on making sure that their video has: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A beginning that sets the scene or introduces the social issue.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(Click to reveal) A middle where they should focus on getting across the key information in a way that promotes the targeted emotional response.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baseline="0" dirty="0">
                <a:latin typeface="Arial Regular" charset="0"/>
              </a:rPr>
              <a:t>(Click to reveal) An end where there should be a clear ‘Call to Action’ for the audience to take up after watching the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38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Go through</a:t>
            </a:r>
            <a:r>
              <a:rPr lang="en-US" sz="1200" baseline="0" dirty="0">
                <a:latin typeface="Arial Regular" charset="0"/>
              </a:rPr>
              <a:t> the different elements of how to complete the storyboard: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Images/Video/Graphic/Text: A rough sketch or still photo of what will appear on screen.</a:t>
            </a:r>
            <a:endParaRPr lang="en-US" sz="1200" dirty="0">
              <a:latin typeface="Arial Regular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03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u="sng" kern="120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Teaching</a:t>
            </a:r>
            <a:r>
              <a:rPr lang="en-AU" sz="1200" b="1" u="sng" kern="1200" baseline="0" dirty="0">
                <a:solidFill>
                  <a:srgbClr val="4D4D4C"/>
                </a:solidFill>
                <a:effectLst/>
                <a:latin typeface="Arial Regular" charset="0"/>
                <a:ea typeface="Arial Regular" charset="0"/>
                <a:cs typeface="Arial Regular" charset="0"/>
              </a:rPr>
              <a:t> and Learning Sequence</a:t>
            </a:r>
          </a:p>
          <a:p>
            <a:endParaRPr lang="en-AU" sz="1200" u="sng" kern="1200" baseline="0" dirty="0">
              <a:solidFill>
                <a:srgbClr val="4D4D4C"/>
              </a:solidFill>
              <a:effectLst/>
              <a:latin typeface="Arial Regular" charset="0"/>
              <a:ea typeface="Arial Regular" charset="0"/>
              <a:cs typeface="Arial Regular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 Regular" charset="0"/>
              </a:rPr>
              <a:t>Go through</a:t>
            </a:r>
            <a:r>
              <a:rPr lang="en-US" sz="1200" baseline="0" dirty="0">
                <a:latin typeface="Arial Regular" charset="0"/>
              </a:rPr>
              <a:t> the different elements of how to complete the storyboard:</a:t>
            </a:r>
          </a:p>
          <a:p>
            <a:pPr marL="171450" indent="-171450">
              <a:buFont typeface="Arial"/>
              <a:buChar char="•"/>
            </a:pPr>
            <a:endParaRPr lang="en-US" sz="1200" baseline="0" dirty="0">
              <a:latin typeface="Arial Regular" charset="0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baseline="0" dirty="0">
                <a:latin typeface="Arial Regular" charset="0"/>
              </a:rPr>
              <a:t>Description: What is happening in this shot, any important details.</a:t>
            </a:r>
            <a:endParaRPr lang="en-US" sz="1200" dirty="0">
              <a:latin typeface="Arial Regular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8292C-936F-D245-AEAD-94F1D5E0C23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530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tif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0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73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FFFFFF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8308800" cy="3341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42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FFFFFF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03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3C3C3B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41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E627D-3A86-7A49-9FB5-1B07E1C64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"/>
            <a:ext cx="9144000" cy="5144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54524-4398-DC4C-9D39-AE09D0A48036}"/>
              </a:ext>
            </a:extLst>
          </p:cNvPr>
          <p:cNvSpPr txBox="1"/>
          <p:nvPr userDrawn="1"/>
        </p:nvSpPr>
        <p:spPr>
          <a:xfrm>
            <a:off x="1092200" y="4238928"/>
            <a:ext cx="7061200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Gibson" charset="0"/>
                <a:cs typeface="Arial" panose="020B0604020202020204" pitchFamily="34" charset="0"/>
              </a:rPr>
              <a:t>videosforchange.org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Gibso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0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54524-4398-DC4C-9D39-AE09D0A48036}"/>
              </a:ext>
            </a:extLst>
          </p:cNvPr>
          <p:cNvSpPr txBox="1"/>
          <p:nvPr userDrawn="1"/>
        </p:nvSpPr>
        <p:spPr>
          <a:xfrm>
            <a:off x="1092200" y="4238928"/>
            <a:ext cx="7061200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2400" dirty="0" err="1">
                <a:solidFill>
                  <a:srgbClr val="392B70"/>
                </a:solidFill>
                <a:latin typeface="Arial" panose="020B0604020202020204" pitchFamily="34" charset="0"/>
                <a:ea typeface="Gibson" charset="0"/>
                <a:cs typeface="Arial" panose="020B0604020202020204" pitchFamily="34" charset="0"/>
              </a:rPr>
              <a:t>videosforchange.org</a:t>
            </a:r>
            <a:endParaRPr lang="en-US" sz="2400" dirty="0">
              <a:solidFill>
                <a:srgbClr val="392B70"/>
              </a:solidFill>
              <a:latin typeface="Arial" panose="020B0604020202020204" pitchFamily="34" charset="0"/>
              <a:ea typeface="Gibson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8A62F-B53F-D04E-BCB5-1217934F7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8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4656EA-1481-2C4A-9726-EEAD615C3F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012" y="5321300"/>
            <a:ext cx="1738587" cy="1154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5A7AA-5344-6442-AE76-2AD8F044DF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12" y="5473700"/>
            <a:ext cx="1738587" cy="1154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33EB16-9535-5E4C-B4E2-212C3CF1E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12" y="5626100"/>
            <a:ext cx="1738587" cy="1154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5EF03-2C99-0147-AEC8-5C3ACF24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7828" y="3905772"/>
            <a:ext cx="1614834" cy="107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6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15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282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FEF370E-25D4-864C-976F-E7D0317FBC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392B70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92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54E07-8F3C-F545-B18F-3BD0294AE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77"/>
            <a:ext cx="7734300" cy="43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9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81F1AC1-ACF8-864E-B40E-70E4BB60A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392B70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92C239-7479-A34D-9127-8F9C708F32D0}"/>
              </a:ext>
            </a:extLst>
          </p:cNvPr>
          <p:cNvGrpSpPr/>
          <p:nvPr userDrawn="1"/>
        </p:nvGrpSpPr>
        <p:grpSpPr>
          <a:xfrm>
            <a:off x="733375" y="1188519"/>
            <a:ext cx="7496225" cy="397031"/>
            <a:chOff x="530175" y="1213919"/>
            <a:chExt cx="7496225" cy="3970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08C641-E64E-FD46-AD3D-53624FC8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175" y="1250950"/>
              <a:ext cx="360000" cy="3600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190B79-68F0-2342-9526-42EC442CB5AF}"/>
                </a:ext>
              </a:extLst>
            </p:cNvPr>
            <p:cNvSpPr/>
            <p:nvPr/>
          </p:nvSpPr>
          <p:spPr>
            <a:xfrm>
              <a:off x="1028700" y="1248617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R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FAF6D2-3546-C749-8B2F-84CA617CDC6B}"/>
                </a:ext>
              </a:extLst>
            </p:cNvPr>
            <p:cNvSpPr txBox="1"/>
            <p:nvPr/>
          </p:nvSpPr>
          <p:spPr>
            <a:xfrm>
              <a:off x="1333500" y="1213919"/>
              <a:ext cx="6692900" cy="371513"/>
            </a:xfrm>
            <a:prstGeom prst="rect">
              <a:avLst/>
            </a:prstGeom>
            <a:noFill/>
          </p:spPr>
          <p:txBody>
            <a:bodyPr wrap="square" tIns="46800" bIns="46800" rtlCol="0" anchor="t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elatable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90C9BA-49DD-E341-B055-8A79B7087E4A}"/>
              </a:ext>
            </a:extLst>
          </p:cNvPr>
          <p:cNvGrpSpPr/>
          <p:nvPr userDrawn="1"/>
        </p:nvGrpSpPr>
        <p:grpSpPr>
          <a:xfrm>
            <a:off x="733375" y="1667317"/>
            <a:ext cx="6454825" cy="388748"/>
            <a:chOff x="530175" y="1714500"/>
            <a:chExt cx="6454825" cy="3887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0A966-E862-5D43-B374-22773402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75" y="1737783"/>
              <a:ext cx="360000" cy="36000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B2A01F-D42C-2A4C-92A7-E1CB0978B031}"/>
                </a:ext>
              </a:extLst>
            </p:cNvPr>
            <p:cNvSpPr/>
            <p:nvPr/>
          </p:nvSpPr>
          <p:spPr>
            <a:xfrm>
              <a:off x="1028700" y="1717848"/>
              <a:ext cx="360000" cy="3854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BA9311-1F31-AC43-BED8-82D9BF5AEADA}"/>
                </a:ext>
              </a:extLst>
            </p:cNvPr>
            <p:cNvSpPr txBox="1"/>
            <p:nvPr/>
          </p:nvSpPr>
          <p:spPr>
            <a:xfrm>
              <a:off x="1333500" y="1714500"/>
              <a:ext cx="565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0EEC10-ADE7-8549-9426-EFAC21358EC9}"/>
              </a:ext>
            </a:extLst>
          </p:cNvPr>
          <p:cNvGrpSpPr/>
          <p:nvPr userDrawn="1"/>
        </p:nvGrpSpPr>
        <p:grpSpPr>
          <a:xfrm>
            <a:off x="733375" y="2137832"/>
            <a:ext cx="5400725" cy="388079"/>
            <a:chOff x="530175" y="2184400"/>
            <a:chExt cx="5400725" cy="3880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A2A2C4-B11B-3947-98B1-C9839DBE0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75" y="2205566"/>
              <a:ext cx="360000" cy="36000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5BDD37-9C14-924E-BDAF-9EE8EED7004B}"/>
                </a:ext>
              </a:extLst>
            </p:cNvPr>
            <p:cNvSpPr/>
            <p:nvPr/>
          </p:nvSpPr>
          <p:spPr>
            <a:xfrm>
              <a:off x="1028700" y="2212479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S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25246D-A00D-7B48-83FD-FCEB7C2BF7D0}"/>
                </a:ext>
              </a:extLst>
            </p:cNvPr>
            <p:cNvSpPr txBox="1"/>
            <p:nvPr/>
          </p:nvSpPr>
          <p:spPr>
            <a:xfrm>
              <a:off x="1333500" y="2184400"/>
              <a:ext cx="459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0FCA44-2DAF-F141-9281-FE74E679D390}"/>
              </a:ext>
            </a:extLst>
          </p:cNvPr>
          <p:cNvGrpSpPr/>
          <p:nvPr userDrawn="1"/>
        </p:nvGrpSpPr>
        <p:grpSpPr>
          <a:xfrm>
            <a:off x="733375" y="2607678"/>
            <a:ext cx="4956225" cy="387410"/>
            <a:chOff x="530175" y="2654300"/>
            <a:chExt cx="4956225" cy="38741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74A7E4-9BBD-404C-96BC-B1672C392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75" y="2673349"/>
              <a:ext cx="432000" cy="36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2C127CD-568F-0346-A76A-11A5611CF65E}"/>
                </a:ext>
              </a:extLst>
            </p:cNvPr>
            <p:cNvSpPr/>
            <p:nvPr/>
          </p:nvSpPr>
          <p:spPr>
            <a:xfrm>
              <a:off x="1028700" y="268171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O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E40EF9-4371-6146-9F43-97B6668C92A4}"/>
                </a:ext>
              </a:extLst>
            </p:cNvPr>
            <p:cNvSpPr txBox="1"/>
            <p:nvPr/>
          </p:nvSpPr>
          <p:spPr>
            <a:xfrm>
              <a:off x="1333500" y="2654300"/>
              <a:ext cx="415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riginal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DBF08B-46F5-FC45-80BB-E3E522C28256}"/>
              </a:ext>
            </a:extLst>
          </p:cNvPr>
          <p:cNvGrpSpPr/>
          <p:nvPr userDrawn="1"/>
        </p:nvGrpSpPr>
        <p:grpSpPr>
          <a:xfrm>
            <a:off x="733375" y="3076855"/>
            <a:ext cx="7521625" cy="386741"/>
            <a:chOff x="530175" y="3124200"/>
            <a:chExt cx="7521625" cy="3867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FB723D-4931-CC4F-B66D-B66B0B247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175" y="3141132"/>
              <a:ext cx="360000" cy="3600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5E819B6-93CF-6F4B-AB26-B75D3B659C0A}"/>
                </a:ext>
              </a:extLst>
            </p:cNvPr>
            <p:cNvSpPr/>
            <p:nvPr/>
          </p:nvSpPr>
          <p:spPr>
            <a:xfrm>
              <a:off x="1028700" y="3150941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L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9FE266-B93B-B94F-ACCF-B14D2B907DCE}"/>
                </a:ext>
              </a:extLst>
            </p:cNvPr>
            <p:cNvSpPr txBox="1"/>
            <p:nvPr/>
          </p:nvSpPr>
          <p:spPr>
            <a:xfrm>
              <a:off x="1333500" y="3124200"/>
              <a:ext cx="671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asting</a:t>
              </a:r>
              <a:r>
                <a:rPr lang="en-AU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impression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3A8AEE-673E-3B4B-B0EC-3DE0FA916FA7}"/>
              </a:ext>
            </a:extLst>
          </p:cNvPr>
          <p:cNvGrpSpPr/>
          <p:nvPr userDrawn="1"/>
        </p:nvGrpSpPr>
        <p:grpSpPr>
          <a:xfrm>
            <a:off x="733375" y="3545363"/>
            <a:ext cx="5921425" cy="398772"/>
            <a:chOff x="530175" y="3581400"/>
            <a:chExt cx="5921425" cy="39877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FBCD8AC-2165-C040-872C-5D6C22DF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175" y="3608915"/>
              <a:ext cx="360000" cy="36000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7B1008A-5744-B546-B270-269837C2543E}"/>
                </a:ext>
              </a:extLst>
            </p:cNvPr>
            <p:cNvSpPr/>
            <p:nvPr/>
          </p:nvSpPr>
          <p:spPr>
            <a:xfrm>
              <a:off x="1028700" y="3620172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V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123E88-8C12-7F44-9D54-5393CB7D91CC}"/>
                </a:ext>
              </a:extLst>
            </p:cNvPr>
            <p:cNvSpPr txBox="1"/>
            <p:nvPr/>
          </p:nvSpPr>
          <p:spPr>
            <a:xfrm>
              <a:off x="1333500" y="3581400"/>
              <a:ext cx="511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isual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7F9649-9203-0540-9D19-EC8C9FA63C9B}"/>
              </a:ext>
            </a:extLst>
          </p:cNvPr>
          <p:cNvGrpSpPr/>
          <p:nvPr userDrawn="1"/>
        </p:nvGrpSpPr>
        <p:grpSpPr>
          <a:xfrm>
            <a:off x="733375" y="4025900"/>
            <a:ext cx="8156625" cy="398100"/>
            <a:chOff x="530175" y="4051300"/>
            <a:chExt cx="8156625" cy="3981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3E2A43-9C83-4849-8E25-8F215CB3F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175" y="4076700"/>
              <a:ext cx="360000" cy="360000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0858FE-A4AE-BC4A-BA7E-1C58ABACD77F}"/>
                </a:ext>
              </a:extLst>
            </p:cNvPr>
            <p:cNvSpPr/>
            <p:nvPr/>
          </p:nvSpPr>
          <p:spPr>
            <a:xfrm>
              <a:off x="1028700" y="408940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DFD7EA-4B15-1E44-AC82-15190F8C7BF1}"/>
                </a:ext>
              </a:extLst>
            </p:cNvPr>
            <p:cNvSpPr txBox="1"/>
            <p:nvPr/>
          </p:nvSpPr>
          <p:spPr>
            <a:xfrm>
              <a:off x="1333500" y="4051300"/>
              <a:ext cx="735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mpowering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20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87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392B7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112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9209" y="530225"/>
            <a:ext cx="8310454" cy="41554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olidFill>
                  <a:srgbClr val="392B7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812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392B70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8308800" cy="3341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392B7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07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9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840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14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9209" y="530225"/>
            <a:ext cx="8310454" cy="41554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29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3C3C3B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8308800" cy="3341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40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CFDE141-099B-3245-B78B-4C87E53F8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392B70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EB509-EF3F-7248-93A9-6AC98F517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8308800" cy="3341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392B7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13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latin typeface="Arial" charset="0"/>
              </a:defRPr>
            </a:lvl1pPr>
            <a:lvl2pPr>
              <a:defRPr b="0" i="0">
                <a:latin typeface="Arial" charset="0"/>
              </a:defRPr>
            </a:lvl2pPr>
            <a:lvl3pPr>
              <a:defRPr b="0" i="0">
                <a:latin typeface="Arial" charset="0"/>
              </a:defRPr>
            </a:lvl3pPr>
            <a:lvl4pPr>
              <a:defRPr b="0" i="0">
                <a:latin typeface="Arial" charset="0"/>
              </a:defRPr>
            </a:lvl4pPr>
            <a:lvl5pPr>
              <a:defRPr b="0" i="0">
                <a:latin typeface="Arial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Rectangle 1"/>
          <p:cNvSpPr>
            <a:spLocks noGrp="1"/>
          </p:cNvSpPr>
          <p:nvPr>
            <p:ph type="sldNum" sz="quarter" idx="10"/>
          </p:nvPr>
        </p:nvSpPr>
        <p:spPr>
          <a:xfrm>
            <a:off x="4484489" y="4905375"/>
            <a:ext cx="169664" cy="1762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pPr>
              <a:defRPr/>
            </a:pPr>
            <a:fld id="{19C6F0BF-34A7-EE4B-AF85-361EBFA7F4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7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605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18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945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56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54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25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FFFFFF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8308800" cy="33416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>
                <a:solidFill>
                  <a:srgbClr val="FFFFFF"/>
                </a:solidFill>
                <a:latin typeface="Arial Black"/>
                <a:cs typeface="Arial Black"/>
              </a:defRPr>
            </a:lvl1pPr>
            <a:lvl2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2pPr>
            <a:lvl3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3pPr>
            <a:lvl4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4pPr>
            <a:lvl5pPr>
              <a:defRPr>
                <a:solidFill>
                  <a:srgbClr val="FFFFFF"/>
                </a:solidFill>
                <a:latin typeface="Berthold AG Book Stencil"/>
                <a:cs typeface="Berthold AG Book Stenci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1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17600" y="529200"/>
            <a:ext cx="8308800" cy="415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3C3C3B"/>
                </a:solidFill>
                <a:latin typeface="Arial Regular" charset="0"/>
                <a:cs typeface="Arial Regular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930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645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07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4D6BE-9922-3E48-99E4-6A89973632FB}"/>
              </a:ext>
            </a:extLst>
          </p:cNvPr>
          <p:cNvSpPr txBox="1"/>
          <p:nvPr userDrawn="1"/>
        </p:nvSpPr>
        <p:spPr>
          <a:xfrm>
            <a:off x="124018" y="4813274"/>
            <a:ext cx="2231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Copyright © High Resolves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BA5A0-EF9C-B34F-8725-33562981E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14894" t="21276" r="13617" b="25107"/>
          <a:stretch/>
        </p:blipFill>
        <p:spPr>
          <a:xfrm>
            <a:off x="7937500" y="4279900"/>
            <a:ext cx="1066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3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84" r:id="rId2"/>
    <p:sldLayoutId id="2147483769" r:id="rId3"/>
    <p:sldLayoutId id="2147483687" r:id="rId4"/>
    <p:sldLayoutId id="2147483669" r:id="rId5"/>
    <p:sldLayoutId id="2147483746" r:id="rId6"/>
    <p:sldLayoutId id="2147483748" r:id="rId7"/>
    <p:sldLayoutId id="2147483762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4D6BE-9922-3E48-99E4-6A89973632FB}"/>
              </a:ext>
            </a:extLst>
          </p:cNvPr>
          <p:cNvSpPr txBox="1"/>
          <p:nvPr userDrawn="1"/>
        </p:nvSpPr>
        <p:spPr>
          <a:xfrm>
            <a:off x="124018" y="4813274"/>
            <a:ext cx="2231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Copyright © High Resolves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332E0-61A9-A747-BDCE-6E7705321D86}"/>
              </a:ext>
            </a:extLst>
          </p:cNvPr>
          <p:cNvSpPr txBox="1"/>
          <p:nvPr userDrawn="1"/>
        </p:nvSpPr>
        <p:spPr>
          <a:xfrm>
            <a:off x="7096318" y="4813274"/>
            <a:ext cx="1933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videosforchange.org</a:t>
            </a:r>
            <a:endParaRPr lang="en-AU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4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3" r:id="rId2"/>
    <p:sldLayoutId id="2147483774" r:id="rId3"/>
    <p:sldLayoutId id="2147483775" r:id="rId4"/>
    <p:sldLayoutId id="214748377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2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6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83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4EA7BF-5C31-9E41-A23E-E3C1F5BDD253}"/>
              </a:ext>
            </a:extLst>
          </p:cNvPr>
          <p:cNvSpPr txBox="1"/>
          <p:nvPr userDrawn="1"/>
        </p:nvSpPr>
        <p:spPr>
          <a:xfrm>
            <a:off x="122400" y="4813200"/>
            <a:ext cx="2231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solidFill>
                  <a:srgbClr val="392B70"/>
                </a:solidFill>
                <a:latin typeface="Arial" charset="0"/>
                <a:ea typeface="Arial" charset="0"/>
                <a:cs typeface="Arial" charset="0"/>
              </a:rPr>
              <a:t>Copyright © High Resolves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098F6-8517-9040-B517-E8ED068BD1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00" y="4483600"/>
            <a:ext cx="834233" cy="5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87" r:id="rId2"/>
    <p:sldLayoutId id="2147483785" r:id="rId3"/>
    <p:sldLayoutId id="2147483779" r:id="rId4"/>
    <p:sldLayoutId id="2147483778" r:id="rId5"/>
    <p:sldLayoutId id="2147483683" r:id="rId6"/>
    <p:sldLayoutId id="2147483684" r:id="rId7"/>
    <p:sldLayoutId id="2147483685" r:id="rId8"/>
    <p:sldLayoutId id="214748375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5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00751" y="0"/>
            <a:ext cx="2193406" cy="1847618"/>
          </a:xfrm>
          <a:prstGeom prst="rect">
            <a:avLst/>
          </a:prstGeom>
          <a:solidFill>
            <a:srgbClr val="FF78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500751" y="3295882"/>
            <a:ext cx="2193406" cy="1847618"/>
          </a:xfrm>
          <a:prstGeom prst="rect">
            <a:avLst/>
          </a:prstGeom>
          <a:solidFill>
            <a:srgbClr val="FF78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Arial" charset="0"/>
            </a:endParaRPr>
          </a:p>
        </p:txBody>
      </p:sp>
      <p:sp>
        <p:nvSpPr>
          <p:cNvPr id="5" name="Right Triangle 4"/>
          <p:cNvSpPr/>
          <p:nvPr userDrawn="1"/>
        </p:nvSpPr>
        <p:spPr>
          <a:xfrm>
            <a:off x="5137187" y="2872469"/>
            <a:ext cx="1577713" cy="2271031"/>
          </a:xfrm>
          <a:prstGeom prst="rtTriangle">
            <a:avLst/>
          </a:prstGeom>
          <a:solidFill>
            <a:srgbClr val="FF78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 dirty="0">
              <a:latin typeface="Arial" charset="0"/>
            </a:endParaRPr>
          </a:p>
        </p:txBody>
      </p:sp>
      <p:sp>
        <p:nvSpPr>
          <p:cNvPr id="9" name="Pie 8"/>
          <p:cNvSpPr/>
          <p:nvPr/>
        </p:nvSpPr>
        <p:spPr>
          <a:xfrm rot="10800000">
            <a:off x="3540233" y="-3"/>
            <a:ext cx="3174665" cy="2872469"/>
          </a:xfrm>
          <a:prstGeom prst="pie">
            <a:avLst>
              <a:gd name="adj1" fmla="val 5298398"/>
              <a:gd name="adj2" fmla="val 16200000"/>
            </a:avLst>
          </a:prstGeom>
          <a:solidFill>
            <a:srgbClr val="FF78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b="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6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9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mic-io.s3.amazonaws.com/videosforchange/bfe3b4a6-d49b-4eb2-9423-a205e448eaf7_180705_shot+types_med+res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lassification.gov.a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mic-io.s3.amazonaws.com/videosforchange/1f8bcdc4-20ba-44ee-bbfb-606c8ab1a898_180625_storyboard+template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4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C7675E4-E06A-D74E-BA95-D0C5767E2AB3}"/>
              </a:ext>
            </a:extLst>
          </p:cNvPr>
          <p:cNvSpPr txBox="1">
            <a:spLocks/>
          </p:cNvSpPr>
          <p:nvPr/>
        </p:nvSpPr>
        <p:spPr>
          <a:xfrm>
            <a:off x="1167600" y="1286400"/>
            <a:ext cx="5853600" cy="217800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4400" b="1" i="0" kern="1200" baseline="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Videos for Change</a:t>
            </a:r>
          </a:p>
          <a:p>
            <a:r>
              <a:rPr lang="en-AU" b="0" dirty="0">
                <a:latin typeface="Arial" panose="020B0604020202020204" pitchFamily="34" charset="0"/>
                <a:cs typeface="Arial" panose="020B0604020202020204" pitchFamily="34" charset="0"/>
              </a:rPr>
              <a:t>4. Planning your Video</a:t>
            </a:r>
          </a:p>
        </p:txBody>
      </p:sp>
    </p:spTree>
    <p:extLst>
      <p:ext uri="{BB962C8B-B14F-4D97-AF65-F5344CB8AC3E}">
        <p14:creationId xmlns:p14="http://schemas.microsoft.com/office/powerpoint/2010/main" val="19748810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690F82-8302-F045-8768-89219D38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26" y="1296566"/>
            <a:ext cx="4828645" cy="2774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0A6F-953F-A747-BAAA-27EA083DE5DE}"/>
              </a:ext>
            </a:extLst>
          </p:cNvPr>
          <p:cNvSpPr txBox="1"/>
          <p:nvPr/>
        </p:nvSpPr>
        <p:spPr>
          <a:xfrm>
            <a:off x="5463456" y="316257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92B70"/>
                </a:solidFill>
                <a:latin typeface="Gibson SemiBold" charset="0"/>
                <a:ea typeface="Gibson SemiBold" charset="0"/>
                <a:cs typeface="Gibson SemiBold" charset="0"/>
              </a:rPr>
              <a:t>Storyboard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EEF36-0CDF-9546-8FE4-285CCA8ECB5E}"/>
              </a:ext>
            </a:extLst>
          </p:cNvPr>
          <p:cNvSpPr/>
          <p:nvPr/>
        </p:nvSpPr>
        <p:spPr>
          <a:xfrm>
            <a:off x="1543664" y="3077497"/>
            <a:ext cx="4876800" cy="1061883"/>
          </a:xfrm>
          <a:prstGeom prst="rect">
            <a:avLst/>
          </a:prstGeom>
          <a:solidFill>
            <a:srgbClr val="392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7D08A-4C71-5547-819C-D51A22FC5FD4}"/>
              </a:ext>
            </a:extLst>
          </p:cNvPr>
          <p:cNvSpPr/>
          <p:nvPr/>
        </p:nvSpPr>
        <p:spPr>
          <a:xfrm>
            <a:off x="7334863" y="960560"/>
            <a:ext cx="15584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The sounds that will go over the shots</a:t>
            </a:r>
          </a:p>
          <a:p>
            <a:r>
              <a:rPr lang="en-AU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If there is a lot of talking have a separate detailed script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2244E235-D09E-F843-B829-BADC0DBB0FE7}"/>
              </a:ext>
            </a:extLst>
          </p:cNvPr>
          <p:cNvSpPr/>
          <p:nvPr/>
        </p:nvSpPr>
        <p:spPr>
          <a:xfrm>
            <a:off x="6233651" y="2451562"/>
            <a:ext cx="1002890" cy="560868"/>
          </a:xfrm>
          <a:prstGeom prst="leftArrow">
            <a:avLst/>
          </a:prstGeom>
          <a:solidFill>
            <a:schemeClr val="bg1"/>
          </a:solidFill>
          <a:ln>
            <a:solidFill>
              <a:srgbClr val="392B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6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690F82-8302-F045-8768-89219D38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26" y="1296566"/>
            <a:ext cx="4828645" cy="2774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0A6F-953F-A747-BAAA-27EA083DE5DE}"/>
              </a:ext>
            </a:extLst>
          </p:cNvPr>
          <p:cNvSpPr txBox="1"/>
          <p:nvPr/>
        </p:nvSpPr>
        <p:spPr>
          <a:xfrm>
            <a:off x="5463456" y="316257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92B70"/>
                </a:solidFill>
                <a:latin typeface="Gibson SemiBold" charset="0"/>
                <a:ea typeface="Gibson SemiBold" charset="0"/>
                <a:cs typeface="Gibson SemiBold" charset="0"/>
              </a:rPr>
              <a:t>Storyboard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7D08A-4C71-5547-819C-D51A22FC5FD4}"/>
              </a:ext>
            </a:extLst>
          </p:cNvPr>
          <p:cNvSpPr/>
          <p:nvPr/>
        </p:nvSpPr>
        <p:spPr>
          <a:xfrm>
            <a:off x="7334863" y="960560"/>
            <a:ext cx="1632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How long this image will be on the screen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F092045-A75D-B447-A9C3-8A9EC9D87D44}"/>
              </a:ext>
            </a:extLst>
          </p:cNvPr>
          <p:cNvSpPr/>
          <p:nvPr/>
        </p:nvSpPr>
        <p:spPr>
          <a:xfrm rot="20005258">
            <a:off x="3831438" y="2663862"/>
            <a:ext cx="4048389" cy="560868"/>
          </a:xfrm>
          <a:prstGeom prst="leftArrow">
            <a:avLst/>
          </a:prstGeom>
          <a:solidFill>
            <a:schemeClr val="bg1"/>
          </a:solidFill>
          <a:ln>
            <a:solidFill>
              <a:srgbClr val="392B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5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7869546" cy="3341657"/>
          </a:xfrm>
        </p:spPr>
        <p:txBody>
          <a:bodyPr/>
          <a:lstStyle/>
          <a:p>
            <a:r>
              <a:rPr lang="en-AU" dirty="0">
                <a:latin typeface="Arial" charset="0"/>
                <a:ea typeface="Arial" charset="0"/>
                <a:cs typeface="Arial" charset="0"/>
              </a:rPr>
              <a:t>Think about including different types of shots in your video to:</a:t>
            </a:r>
          </a:p>
          <a:p>
            <a:endParaRPr lang="en-AU" sz="12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Capture your audience’s attention and keep them interested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Influence the emotions that your audience are feeling and maximise the impact</a:t>
            </a:r>
          </a:p>
        </p:txBody>
      </p:sp>
    </p:spTree>
    <p:extLst>
      <p:ext uri="{BB962C8B-B14F-4D97-AF65-F5344CB8AC3E}">
        <p14:creationId xmlns:p14="http://schemas.microsoft.com/office/powerpoint/2010/main" val="125842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Wide Shot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when and where the video is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introducing a scene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71643-1E40-DE42-8F6E-A939A2DE1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956" y="1606379"/>
            <a:ext cx="4416952" cy="22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Long Shot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people from head to toe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introducing people and action (e.g. playing sport)</a:t>
            </a:r>
          </a:p>
          <a:p>
            <a:endParaRPr lang="en-AU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117F6-F1C3-0B4A-A1BE-48E2FB7B2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957" y="1651835"/>
            <a:ext cx="4559643" cy="22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Medium Shot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people from the waist up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highlighting hand gestures and motion</a:t>
            </a:r>
          </a:p>
          <a:p>
            <a:endParaRPr lang="en-AU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21E99-4BCF-7848-A481-A6933A9B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957" y="1550380"/>
            <a:ext cx="4515693" cy="22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4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Medium Close Up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people in more detail, usually the head and shoulders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basic, ‘neutral’ dialogue</a:t>
            </a:r>
          </a:p>
          <a:p>
            <a:endParaRPr lang="en-A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A38CD7-10B3-624A-80EB-603AE091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221" y="1631091"/>
            <a:ext cx="4609071" cy="22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Close Up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a particular part of the subject, usually a head or a face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more emotional dialogue</a:t>
            </a:r>
          </a:p>
          <a:p>
            <a:endParaRPr lang="en-AU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0A7D5-0D5A-1245-870D-676561CC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89" y="1668161"/>
            <a:ext cx="4497860" cy="22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7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Extreme Close Up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Shows more detail about one part of the subject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reaction shots and for showing extreme emotions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E43FD-7D71-904E-AF30-9046FBE6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76" y="1819079"/>
            <a:ext cx="4510216" cy="21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4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Different types of shots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0175" y="1344060"/>
            <a:ext cx="3912782" cy="3341657"/>
          </a:xfrm>
        </p:spPr>
        <p:txBody>
          <a:bodyPr/>
          <a:lstStyle/>
          <a:p>
            <a:r>
              <a:rPr lang="en-AU" b="1" dirty="0">
                <a:latin typeface="Arial Black" charset="0"/>
                <a:ea typeface="Arial Black" charset="0"/>
                <a:cs typeface="Arial Black" charset="0"/>
              </a:rPr>
              <a:t>Over the Shoulder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Shot from behind the person 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>
                <a:latin typeface="Arial" charset="0"/>
                <a:ea typeface="Arial" charset="0"/>
                <a:cs typeface="Arial" charset="0"/>
              </a:rPr>
              <a:t>Works well for showing what people are doing and for interviews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7497" y="4516391"/>
            <a:ext cx="35890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5A00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Click for a Shots Sheet</a:t>
            </a:r>
            <a:endParaRPr lang="en-AU" sz="2400" dirty="0">
              <a:solidFill>
                <a:srgbClr val="FF5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03C11-BF5D-C248-A84B-FF691E00A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957" y="1717590"/>
            <a:ext cx="4503335" cy="20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6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AU" dirty="0"/>
              <a:t>Videos for Change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3947232" cy="3341657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does the video make you think?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does the video make you feel?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is the ‘Call to Action’?</a:t>
            </a:r>
          </a:p>
        </p:txBody>
      </p:sp>
      <p:pic>
        <p:nvPicPr>
          <p:cNvPr id="7" name="Picture 6" descr="Screen Shot 2018-03-28 at 11.39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77" y="1714197"/>
            <a:ext cx="3578428" cy="21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0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AU" dirty="0"/>
              <a:t>Keep it G-Rated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4615983" cy="3341657"/>
          </a:xfrm>
        </p:spPr>
        <p:txBody>
          <a:bodyPr anchor="t"/>
          <a:lstStyle/>
          <a:p>
            <a:r>
              <a:rPr lang="en-AU" dirty="0"/>
              <a:t>Videos classified G are not necessarily intended for children but can only have a very mild impact and not contain any matter likely to be unsuitable for children to watch without supervision.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60" y="1344061"/>
            <a:ext cx="2934586" cy="112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7786" y="3014889"/>
            <a:ext cx="28282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Find out more at </a:t>
            </a:r>
            <a:r>
              <a:rPr lang="en-AU" sz="2400" dirty="0" err="1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www.classification.gov.au</a:t>
            </a:r>
            <a:endParaRPr lang="en-AU" sz="2400" dirty="0">
              <a:solidFill>
                <a:srgbClr val="4D4D4C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30255" y="4536116"/>
            <a:ext cx="5063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AU" sz="2400" dirty="0">
                <a:solidFill>
                  <a:srgbClr val="FF5A00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Click for a Storyboard Template</a:t>
            </a:r>
            <a:endParaRPr lang="en-AU" sz="2400" dirty="0">
              <a:solidFill>
                <a:srgbClr val="FF5A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32DC9-33BF-4A4A-BBAF-BAB0072BC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7073" r="5017" b="6141"/>
          <a:stretch/>
        </p:blipFill>
        <p:spPr>
          <a:xfrm>
            <a:off x="1725562" y="381812"/>
            <a:ext cx="5692877" cy="38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26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000" b="1" dirty="0">
                <a:solidFill>
                  <a:srgbClr val="392B70"/>
                </a:solidFill>
                <a:latin typeface="Arial Black" charset="0"/>
                <a:ea typeface="Arial Black" charset="0"/>
                <a:cs typeface="Arial Black" charset="0"/>
              </a:rPr>
              <a:t>The RESOLVE Framework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A06212-8EF0-DB47-9962-B75238DA4F26}"/>
              </a:ext>
            </a:extLst>
          </p:cNvPr>
          <p:cNvGrpSpPr/>
          <p:nvPr/>
        </p:nvGrpSpPr>
        <p:grpSpPr>
          <a:xfrm>
            <a:off x="733375" y="1188519"/>
            <a:ext cx="7496225" cy="397031"/>
            <a:chOff x="530175" y="1213919"/>
            <a:chExt cx="7496225" cy="3970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C93D29-0915-194C-89A8-7E00EFE8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75" y="1250950"/>
              <a:ext cx="360000" cy="36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7CD713-452D-3745-BB34-1FA39BC8F3C4}"/>
                </a:ext>
              </a:extLst>
            </p:cNvPr>
            <p:cNvSpPr/>
            <p:nvPr/>
          </p:nvSpPr>
          <p:spPr>
            <a:xfrm>
              <a:off x="1028700" y="1248617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R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4A8EAC-7BBE-8040-8C62-709DC7325512}"/>
                </a:ext>
              </a:extLst>
            </p:cNvPr>
            <p:cNvSpPr txBox="1"/>
            <p:nvPr/>
          </p:nvSpPr>
          <p:spPr>
            <a:xfrm>
              <a:off x="1333500" y="1213919"/>
              <a:ext cx="6692900" cy="371513"/>
            </a:xfrm>
            <a:prstGeom prst="rect">
              <a:avLst/>
            </a:prstGeom>
            <a:noFill/>
          </p:spPr>
          <p:txBody>
            <a:bodyPr wrap="square" tIns="46800" bIns="46800" rtlCol="0" anchor="t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elatable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Creates a connection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B9F9FD-815D-9947-B16F-DB596AFF49A5}"/>
              </a:ext>
            </a:extLst>
          </p:cNvPr>
          <p:cNvGrpSpPr/>
          <p:nvPr/>
        </p:nvGrpSpPr>
        <p:grpSpPr>
          <a:xfrm>
            <a:off x="733375" y="1667317"/>
            <a:ext cx="6454825" cy="388748"/>
            <a:chOff x="530175" y="1714500"/>
            <a:chExt cx="6454825" cy="3887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5D7420-7A5A-844D-8978-53512A4E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75" y="1737783"/>
              <a:ext cx="360000" cy="3600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47F4F3A-6015-9640-9F68-BB6CDBE2778B}"/>
                </a:ext>
              </a:extLst>
            </p:cNvPr>
            <p:cNvSpPr/>
            <p:nvPr/>
          </p:nvSpPr>
          <p:spPr>
            <a:xfrm>
              <a:off x="1028700" y="1717848"/>
              <a:ext cx="360000" cy="3854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7B53EE-BD6D-CE40-8C76-56685847EAF6}"/>
                </a:ext>
              </a:extLst>
            </p:cNvPr>
            <p:cNvSpPr txBox="1"/>
            <p:nvPr/>
          </p:nvSpPr>
          <p:spPr>
            <a:xfrm>
              <a:off x="1333500" y="1714500"/>
              <a:ext cx="565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motive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Evokes an emotional response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135FE2-7998-B04C-AC3C-2FD19F42A654}"/>
              </a:ext>
            </a:extLst>
          </p:cNvPr>
          <p:cNvGrpSpPr/>
          <p:nvPr/>
        </p:nvGrpSpPr>
        <p:grpSpPr>
          <a:xfrm>
            <a:off x="733375" y="2137832"/>
            <a:ext cx="5400725" cy="388079"/>
            <a:chOff x="530175" y="2184400"/>
            <a:chExt cx="5400725" cy="3880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EAE55D-3AAA-7E40-BB03-DD4E5137C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75" y="2205566"/>
              <a:ext cx="360000" cy="36000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70495F-BA86-5E41-920D-C17A34FF3475}"/>
                </a:ext>
              </a:extLst>
            </p:cNvPr>
            <p:cNvSpPr/>
            <p:nvPr/>
          </p:nvSpPr>
          <p:spPr>
            <a:xfrm>
              <a:off x="1028700" y="2212479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S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25AC8A-B380-0F4E-A46F-BBDEA70764E0}"/>
                </a:ext>
              </a:extLst>
            </p:cNvPr>
            <p:cNvSpPr txBox="1"/>
            <p:nvPr/>
          </p:nvSpPr>
          <p:spPr>
            <a:xfrm>
              <a:off x="1333500" y="2184400"/>
              <a:ext cx="459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One main focus point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7B2834-BDDC-3446-B35F-4A5FE6DAD160}"/>
              </a:ext>
            </a:extLst>
          </p:cNvPr>
          <p:cNvGrpSpPr/>
          <p:nvPr/>
        </p:nvGrpSpPr>
        <p:grpSpPr>
          <a:xfrm>
            <a:off x="733375" y="2607678"/>
            <a:ext cx="4956225" cy="387410"/>
            <a:chOff x="530175" y="2654300"/>
            <a:chExt cx="4956225" cy="387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A27D93-9E30-BA4A-BA6B-00B1B6B6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175" y="2673349"/>
              <a:ext cx="432000" cy="3600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8AF8FD-34D4-1A42-A0D6-26BCB973169C}"/>
                </a:ext>
              </a:extLst>
            </p:cNvPr>
            <p:cNvSpPr/>
            <p:nvPr/>
          </p:nvSpPr>
          <p:spPr>
            <a:xfrm>
              <a:off x="1028700" y="268171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O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9C27E0-DEAC-DC4E-8AB5-96B37AD09301}"/>
                </a:ext>
              </a:extLst>
            </p:cNvPr>
            <p:cNvSpPr txBox="1"/>
            <p:nvPr/>
          </p:nvSpPr>
          <p:spPr>
            <a:xfrm>
              <a:off x="1333500" y="2654300"/>
              <a:ext cx="415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riginal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Takes a unique angle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CDA75-71C5-EA46-9A83-1A8503023777}"/>
              </a:ext>
            </a:extLst>
          </p:cNvPr>
          <p:cNvGrpSpPr/>
          <p:nvPr/>
        </p:nvGrpSpPr>
        <p:grpSpPr>
          <a:xfrm>
            <a:off x="733375" y="3076855"/>
            <a:ext cx="7521625" cy="386741"/>
            <a:chOff x="530175" y="3124200"/>
            <a:chExt cx="7521625" cy="3867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16159F-DCB7-1E40-B645-78E86C85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175" y="3141132"/>
              <a:ext cx="360000" cy="3600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8398D3-8756-2C41-889B-C7821AA24A37}"/>
                </a:ext>
              </a:extLst>
            </p:cNvPr>
            <p:cNvSpPr/>
            <p:nvPr/>
          </p:nvSpPr>
          <p:spPr>
            <a:xfrm>
              <a:off x="1028700" y="3150941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L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4B3C45-EDF1-A247-A601-C53B0AFA09AB}"/>
                </a:ext>
              </a:extLst>
            </p:cNvPr>
            <p:cNvSpPr txBox="1"/>
            <p:nvPr/>
          </p:nvSpPr>
          <p:spPr>
            <a:xfrm>
              <a:off x="1333500" y="3124200"/>
              <a:ext cx="671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asting</a:t>
              </a:r>
              <a:r>
                <a:rPr lang="en-AU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impression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Sticks in the mind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57608C-1527-7D44-A31E-92C6CBC51DD8}"/>
              </a:ext>
            </a:extLst>
          </p:cNvPr>
          <p:cNvGrpSpPr/>
          <p:nvPr/>
        </p:nvGrpSpPr>
        <p:grpSpPr>
          <a:xfrm>
            <a:off x="733375" y="3545363"/>
            <a:ext cx="5921425" cy="398772"/>
            <a:chOff x="530175" y="3581400"/>
            <a:chExt cx="5921425" cy="3987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2ACC9E-4764-7B47-98EB-A34E2AB5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175" y="3608915"/>
              <a:ext cx="360000" cy="3600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0D0CC48-D85A-6C4B-A504-641557BDFD7F}"/>
                </a:ext>
              </a:extLst>
            </p:cNvPr>
            <p:cNvSpPr/>
            <p:nvPr/>
          </p:nvSpPr>
          <p:spPr>
            <a:xfrm>
              <a:off x="1028700" y="3620172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V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B2AE75-ACB9-F343-8BF6-3CB79A2E0756}"/>
                </a:ext>
              </a:extLst>
            </p:cNvPr>
            <p:cNvSpPr txBox="1"/>
            <p:nvPr/>
          </p:nvSpPr>
          <p:spPr>
            <a:xfrm>
              <a:off x="1333500" y="3581400"/>
              <a:ext cx="511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isual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Shows and not just tells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E0BE2D-992D-6041-BD7F-F07EFED34453}"/>
              </a:ext>
            </a:extLst>
          </p:cNvPr>
          <p:cNvGrpSpPr/>
          <p:nvPr/>
        </p:nvGrpSpPr>
        <p:grpSpPr>
          <a:xfrm>
            <a:off x="733375" y="4025900"/>
            <a:ext cx="8156625" cy="398100"/>
            <a:chOff x="530175" y="4051300"/>
            <a:chExt cx="8156625" cy="3981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4C722A-07B3-D14D-9E72-85A3D2CF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175" y="4076700"/>
              <a:ext cx="360000" cy="36000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B2C1D3-B336-DA4D-9928-448101A06163}"/>
                </a:ext>
              </a:extLst>
            </p:cNvPr>
            <p:cNvSpPr/>
            <p:nvPr/>
          </p:nvSpPr>
          <p:spPr>
            <a:xfrm>
              <a:off x="1028700" y="408940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37E4CA-30A3-2543-8C84-046625DB1A6C}"/>
                </a:ext>
              </a:extLst>
            </p:cNvPr>
            <p:cNvSpPr txBox="1"/>
            <p:nvPr/>
          </p:nvSpPr>
          <p:spPr>
            <a:xfrm>
              <a:off x="1333500" y="4051300"/>
              <a:ext cx="735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mpowering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i="1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Give viewers the knowledge to take 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7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th Sydney GIrls - Bullying">
            <a:hlinkClick r:id="" action="ppaction://media"/>
            <a:extLst>
              <a:ext uri="{FF2B5EF4-FFF2-40B4-BE49-F238E27FC236}">
                <a16:creationId xmlns:a16="http://schemas.microsoft.com/office/drawing/2014/main" id="{EF60130A-D026-4E49-9313-75DE196DC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000" b="1" dirty="0">
                <a:solidFill>
                  <a:srgbClr val="392B70"/>
                </a:solidFill>
                <a:latin typeface="Arial Black" charset="0"/>
                <a:ea typeface="Arial Black" charset="0"/>
                <a:cs typeface="Arial Black" charset="0"/>
              </a:rPr>
              <a:t>The RESOLVE Framework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A06212-8EF0-DB47-9962-B75238DA4F26}"/>
              </a:ext>
            </a:extLst>
          </p:cNvPr>
          <p:cNvGrpSpPr/>
          <p:nvPr/>
        </p:nvGrpSpPr>
        <p:grpSpPr>
          <a:xfrm>
            <a:off x="733375" y="1188519"/>
            <a:ext cx="7496225" cy="397031"/>
            <a:chOff x="530175" y="1213919"/>
            <a:chExt cx="7496225" cy="3970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C93D29-0915-194C-89A8-7E00EFE8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75" y="1250950"/>
              <a:ext cx="360000" cy="36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7CD713-452D-3745-BB34-1FA39BC8F3C4}"/>
                </a:ext>
              </a:extLst>
            </p:cNvPr>
            <p:cNvSpPr/>
            <p:nvPr/>
          </p:nvSpPr>
          <p:spPr>
            <a:xfrm>
              <a:off x="1028700" y="1248617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R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4A8EAC-7BBE-8040-8C62-709DC7325512}"/>
                </a:ext>
              </a:extLst>
            </p:cNvPr>
            <p:cNvSpPr txBox="1"/>
            <p:nvPr/>
          </p:nvSpPr>
          <p:spPr>
            <a:xfrm>
              <a:off x="1333500" y="1213919"/>
              <a:ext cx="6692900" cy="371513"/>
            </a:xfrm>
            <a:prstGeom prst="rect">
              <a:avLst/>
            </a:prstGeom>
            <a:noFill/>
          </p:spPr>
          <p:txBody>
            <a:bodyPr wrap="square" tIns="46800" bIns="46800" rtlCol="0" anchor="t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elatable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B9F9FD-815D-9947-B16F-DB596AFF49A5}"/>
              </a:ext>
            </a:extLst>
          </p:cNvPr>
          <p:cNvGrpSpPr/>
          <p:nvPr/>
        </p:nvGrpSpPr>
        <p:grpSpPr>
          <a:xfrm>
            <a:off x="733375" y="1667317"/>
            <a:ext cx="6454825" cy="388748"/>
            <a:chOff x="530175" y="1714500"/>
            <a:chExt cx="6454825" cy="3887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5D7420-7A5A-844D-8978-53512A4E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75" y="1737783"/>
              <a:ext cx="360000" cy="3600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47F4F3A-6015-9640-9F68-BB6CDBE2778B}"/>
                </a:ext>
              </a:extLst>
            </p:cNvPr>
            <p:cNvSpPr/>
            <p:nvPr/>
          </p:nvSpPr>
          <p:spPr>
            <a:xfrm>
              <a:off x="1028700" y="1717848"/>
              <a:ext cx="360000" cy="3854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7B53EE-BD6D-CE40-8C76-56685847EAF6}"/>
                </a:ext>
              </a:extLst>
            </p:cNvPr>
            <p:cNvSpPr txBox="1"/>
            <p:nvPr/>
          </p:nvSpPr>
          <p:spPr>
            <a:xfrm>
              <a:off x="1333500" y="1714500"/>
              <a:ext cx="565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135FE2-7998-B04C-AC3C-2FD19F42A654}"/>
              </a:ext>
            </a:extLst>
          </p:cNvPr>
          <p:cNvGrpSpPr/>
          <p:nvPr/>
        </p:nvGrpSpPr>
        <p:grpSpPr>
          <a:xfrm>
            <a:off x="733375" y="2137832"/>
            <a:ext cx="5400725" cy="388079"/>
            <a:chOff x="530175" y="2184400"/>
            <a:chExt cx="5400725" cy="3880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EAE55D-3AAA-7E40-BB03-DD4E5137C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75" y="2205566"/>
              <a:ext cx="360000" cy="36000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70495F-BA86-5E41-920D-C17A34FF3475}"/>
                </a:ext>
              </a:extLst>
            </p:cNvPr>
            <p:cNvSpPr/>
            <p:nvPr/>
          </p:nvSpPr>
          <p:spPr>
            <a:xfrm>
              <a:off x="1028700" y="2212479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S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25AC8A-B380-0F4E-A46F-BBDEA70764E0}"/>
                </a:ext>
              </a:extLst>
            </p:cNvPr>
            <p:cNvSpPr txBox="1"/>
            <p:nvPr/>
          </p:nvSpPr>
          <p:spPr>
            <a:xfrm>
              <a:off x="1333500" y="2184400"/>
              <a:ext cx="459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7B2834-BDDC-3446-B35F-4A5FE6DAD160}"/>
              </a:ext>
            </a:extLst>
          </p:cNvPr>
          <p:cNvGrpSpPr/>
          <p:nvPr/>
        </p:nvGrpSpPr>
        <p:grpSpPr>
          <a:xfrm>
            <a:off x="733375" y="2607678"/>
            <a:ext cx="4956225" cy="387410"/>
            <a:chOff x="530175" y="2654300"/>
            <a:chExt cx="4956225" cy="387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A27D93-9E30-BA4A-BA6B-00B1B6B6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175" y="2673349"/>
              <a:ext cx="432000" cy="3600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8AF8FD-34D4-1A42-A0D6-26BCB973169C}"/>
                </a:ext>
              </a:extLst>
            </p:cNvPr>
            <p:cNvSpPr/>
            <p:nvPr/>
          </p:nvSpPr>
          <p:spPr>
            <a:xfrm>
              <a:off x="1028700" y="268171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O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9C27E0-DEAC-DC4E-8AB5-96B37AD09301}"/>
                </a:ext>
              </a:extLst>
            </p:cNvPr>
            <p:cNvSpPr txBox="1"/>
            <p:nvPr/>
          </p:nvSpPr>
          <p:spPr>
            <a:xfrm>
              <a:off x="1333500" y="2654300"/>
              <a:ext cx="415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riginal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CDA75-71C5-EA46-9A83-1A8503023777}"/>
              </a:ext>
            </a:extLst>
          </p:cNvPr>
          <p:cNvGrpSpPr/>
          <p:nvPr/>
        </p:nvGrpSpPr>
        <p:grpSpPr>
          <a:xfrm>
            <a:off x="733375" y="3076855"/>
            <a:ext cx="7521625" cy="386741"/>
            <a:chOff x="530175" y="3124200"/>
            <a:chExt cx="7521625" cy="3867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16159F-DCB7-1E40-B645-78E86C85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175" y="3141132"/>
              <a:ext cx="360000" cy="3600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8398D3-8756-2C41-889B-C7821AA24A37}"/>
                </a:ext>
              </a:extLst>
            </p:cNvPr>
            <p:cNvSpPr/>
            <p:nvPr/>
          </p:nvSpPr>
          <p:spPr>
            <a:xfrm>
              <a:off x="1028700" y="3150941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L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4B3C45-EDF1-A247-A601-C53B0AFA09AB}"/>
                </a:ext>
              </a:extLst>
            </p:cNvPr>
            <p:cNvSpPr txBox="1"/>
            <p:nvPr/>
          </p:nvSpPr>
          <p:spPr>
            <a:xfrm>
              <a:off x="1333500" y="3124200"/>
              <a:ext cx="671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asting</a:t>
              </a:r>
              <a:r>
                <a:rPr lang="en-AU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impression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57608C-1527-7D44-A31E-92C6CBC51DD8}"/>
              </a:ext>
            </a:extLst>
          </p:cNvPr>
          <p:cNvGrpSpPr/>
          <p:nvPr/>
        </p:nvGrpSpPr>
        <p:grpSpPr>
          <a:xfrm>
            <a:off x="733375" y="3545363"/>
            <a:ext cx="5921425" cy="398772"/>
            <a:chOff x="530175" y="3581400"/>
            <a:chExt cx="5921425" cy="3987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2ACC9E-4764-7B47-98EB-A34E2AB5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175" y="3608915"/>
              <a:ext cx="360000" cy="3600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0D0CC48-D85A-6C4B-A504-641557BDFD7F}"/>
                </a:ext>
              </a:extLst>
            </p:cNvPr>
            <p:cNvSpPr/>
            <p:nvPr/>
          </p:nvSpPr>
          <p:spPr>
            <a:xfrm>
              <a:off x="1028700" y="3620172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V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B2AE75-ACB9-F343-8BF6-3CB79A2E0756}"/>
                </a:ext>
              </a:extLst>
            </p:cNvPr>
            <p:cNvSpPr txBox="1"/>
            <p:nvPr/>
          </p:nvSpPr>
          <p:spPr>
            <a:xfrm>
              <a:off x="1333500" y="3581400"/>
              <a:ext cx="511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isual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E0BE2D-992D-6041-BD7F-F07EFED34453}"/>
              </a:ext>
            </a:extLst>
          </p:cNvPr>
          <p:cNvGrpSpPr/>
          <p:nvPr/>
        </p:nvGrpSpPr>
        <p:grpSpPr>
          <a:xfrm>
            <a:off x="733375" y="4025900"/>
            <a:ext cx="8156625" cy="398100"/>
            <a:chOff x="530175" y="4051300"/>
            <a:chExt cx="8156625" cy="3981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4C722A-07B3-D14D-9E72-85A3D2CF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175" y="4076700"/>
              <a:ext cx="360000" cy="36000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B2C1D3-B336-DA4D-9928-448101A06163}"/>
                </a:ext>
              </a:extLst>
            </p:cNvPr>
            <p:cNvSpPr/>
            <p:nvPr/>
          </p:nvSpPr>
          <p:spPr>
            <a:xfrm>
              <a:off x="1028700" y="408940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37E4CA-30A3-2543-8C84-046625DB1A6C}"/>
                </a:ext>
              </a:extLst>
            </p:cNvPr>
            <p:cNvSpPr txBox="1"/>
            <p:nvPr/>
          </p:nvSpPr>
          <p:spPr>
            <a:xfrm>
              <a:off x="1333500" y="4051300"/>
              <a:ext cx="735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mpowering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 descr="Screen Shot 2018-03-27 at 1.11.17 pm.png">
            <a:extLst>
              <a:ext uri="{FF2B5EF4-FFF2-40B4-BE49-F238E27FC236}">
                <a16:creationId xmlns:a16="http://schemas.microsoft.com/office/drawing/2014/main" id="{3ADAE93B-759A-F646-A0A2-6052B8BF86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32" y="1582772"/>
            <a:ext cx="3703428" cy="24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4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530175" y="357188"/>
            <a:ext cx="8308800" cy="801687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4000" b="1" dirty="0">
                <a:solidFill>
                  <a:srgbClr val="392B70"/>
                </a:solidFill>
                <a:latin typeface="Arial Black" charset="0"/>
                <a:ea typeface="Arial Black" charset="0"/>
                <a:cs typeface="Arial Black" charset="0"/>
              </a:rPr>
              <a:t>The RESOLVE Framework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A06212-8EF0-DB47-9962-B75238DA4F26}"/>
              </a:ext>
            </a:extLst>
          </p:cNvPr>
          <p:cNvGrpSpPr/>
          <p:nvPr/>
        </p:nvGrpSpPr>
        <p:grpSpPr>
          <a:xfrm>
            <a:off x="733375" y="1188519"/>
            <a:ext cx="7496225" cy="397031"/>
            <a:chOff x="530175" y="1213919"/>
            <a:chExt cx="7496225" cy="3970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C93D29-0915-194C-89A8-7E00EFE8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75" y="1250950"/>
              <a:ext cx="360000" cy="36000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7CD713-452D-3745-BB34-1FA39BC8F3C4}"/>
                </a:ext>
              </a:extLst>
            </p:cNvPr>
            <p:cNvSpPr/>
            <p:nvPr/>
          </p:nvSpPr>
          <p:spPr>
            <a:xfrm>
              <a:off x="1028700" y="1248617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R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4A8EAC-7BBE-8040-8C62-709DC7325512}"/>
                </a:ext>
              </a:extLst>
            </p:cNvPr>
            <p:cNvSpPr txBox="1"/>
            <p:nvPr/>
          </p:nvSpPr>
          <p:spPr>
            <a:xfrm>
              <a:off x="1333500" y="1213919"/>
              <a:ext cx="6692900" cy="371513"/>
            </a:xfrm>
            <a:prstGeom prst="rect">
              <a:avLst/>
            </a:prstGeom>
            <a:noFill/>
          </p:spPr>
          <p:txBody>
            <a:bodyPr wrap="square" tIns="46800" bIns="46800" rtlCol="0" anchor="t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elatable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B9F9FD-815D-9947-B16F-DB596AFF49A5}"/>
              </a:ext>
            </a:extLst>
          </p:cNvPr>
          <p:cNvGrpSpPr/>
          <p:nvPr/>
        </p:nvGrpSpPr>
        <p:grpSpPr>
          <a:xfrm>
            <a:off x="733375" y="1667317"/>
            <a:ext cx="6454825" cy="388748"/>
            <a:chOff x="530175" y="1714500"/>
            <a:chExt cx="6454825" cy="3887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5D7420-7A5A-844D-8978-53512A4E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75" y="1737783"/>
              <a:ext cx="360000" cy="3600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47F4F3A-6015-9640-9F68-BB6CDBE2778B}"/>
                </a:ext>
              </a:extLst>
            </p:cNvPr>
            <p:cNvSpPr/>
            <p:nvPr/>
          </p:nvSpPr>
          <p:spPr>
            <a:xfrm>
              <a:off x="1028700" y="1717848"/>
              <a:ext cx="360000" cy="3854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7B53EE-BD6D-CE40-8C76-56685847EAF6}"/>
                </a:ext>
              </a:extLst>
            </p:cNvPr>
            <p:cNvSpPr txBox="1"/>
            <p:nvPr/>
          </p:nvSpPr>
          <p:spPr>
            <a:xfrm>
              <a:off x="1333500" y="1714500"/>
              <a:ext cx="565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135FE2-7998-B04C-AC3C-2FD19F42A654}"/>
              </a:ext>
            </a:extLst>
          </p:cNvPr>
          <p:cNvGrpSpPr/>
          <p:nvPr/>
        </p:nvGrpSpPr>
        <p:grpSpPr>
          <a:xfrm>
            <a:off x="733375" y="2137832"/>
            <a:ext cx="5400725" cy="388079"/>
            <a:chOff x="530175" y="2184400"/>
            <a:chExt cx="5400725" cy="3880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EAE55D-3AAA-7E40-BB03-DD4E5137C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75" y="2205566"/>
              <a:ext cx="360000" cy="36000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70495F-BA86-5E41-920D-C17A34FF3475}"/>
                </a:ext>
              </a:extLst>
            </p:cNvPr>
            <p:cNvSpPr/>
            <p:nvPr/>
          </p:nvSpPr>
          <p:spPr>
            <a:xfrm>
              <a:off x="1028700" y="2212479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S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25AC8A-B380-0F4E-A46F-BBDEA70764E0}"/>
                </a:ext>
              </a:extLst>
            </p:cNvPr>
            <p:cNvSpPr txBox="1"/>
            <p:nvPr/>
          </p:nvSpPr>
          <p:spPr>
            <a:xfrm>
              <a:off x="1333500" y="2184400"/>
              <a:ext cx="459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7B2834-BDDC-3446-B35F-4A5FE6DAD160}"/>
              </a:ext>
            </a:extLst>
          </p:cNvPr>
          <p:cNvGrpSpPr/>
          <p:nvPr/>
        </p:nvGrpSpPr>
        <p:grpSpPr>
          <a:xfrm>
            <a:off x="733375" y="2607678"/>
            <a:ext cx="4956225" cy="387410"/>
            <a:chOff x="530175" y="2654300"/>
            <a:chExt cx="4956225" cy="387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A27D93-9E30-BA4A-BA6B-00B1B6B6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175" y="2673349"/>
              <a:ext cx="432000" cy="36000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88AF8FD-34D4-1A42-A0D6-26BCB973169C}"/>
                </a:ext>
              </a:extLst>
            </p:cNvPr>
            <p:cNvSpPr/>
            <p:nvPr/>
          </p:nvSpPr>
          <p:spPr>
            <a:xfrm>
              <a:off x="1028700" y="268171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O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9C27E0-DEAC-DC4E-8AB5-96B37AD09301}"/>
                </a:ext>
              </a:extLst>
            </p:cNvPr>
            <p:cNvSpPr txBox="1"/>
            <p:nvPr/>
          </p:nvSpPr>
          <p:spPr>
            <a:xfrm>
              <a:off x="1333500" y="2654300"/>
              <a:ext cx="415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riginal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CDA75-71C5-EA46-9A83-1A8503023777}"/>
              </a:ext>
            </a:extLst>
          </p:cNvPr>
          <p:cNvGrpSpPr/>
          <p:nvPr/>
        </p:nvGrpSpPr>
        <p:grpSpPr>
          <a:xfrm>
            <a:off x="733375" y="3076855"/>
            <a:ext cx="7521625" cy="386741"/>
            <a:chOff x="530175" y="3124200"/>
            <a:chExt cx="7521625" cy="3867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16159F-DCB7-1E40-B645-78E86C85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175" y="3141132"/>
              <a:ext cx="360000" cy="36000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8398D3-8756-2C41-889B-C7821AA24A37}"/>
                </a:ext>
              </a:extLst>
            </p:cNvPr>
            <p:cNvSpPr/>
            <p:nvPr/>
          </p:nvSpPr>
          <p:spPr>
            <a:xfrm>
              <a:off x="1028700" y="3150941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L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4B3C45-EDF1-A247-A601-C53B0AFA09AB}"/>
                </a:ext>
              </a:extLst>
            </p:cNvPr>
            <p:cNvSpPr txBox="1"/>
            <p:nvPr/>
          </p:nvSpPr>
          <p:spPr>
            <a:xfrm>
              <a:off x="1333500" y="3124200"/>
              <a:ext cx="671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asting</a:t>
              </a:r>
              <a:r>
                <a:rPr lang="en-AU" dirty="0">
                  <a:solidFill>
                    <a:srgbClr val="4D4D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impression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57608C-1527-7D44-A31E-92C6CBC51DD8}"/>
              </a:ext>
            </a:extLst>
          </p:cNvPr>
          <p:cNvGrpSpPr/>
          <p:nvPr/>
        </p:nvGrpSpPr>
        <p:grpSpPr>
          <a:xfrm>
            <a:off x="733375" y="3545363"/>
            <a:ext cx="5921425" cy="398772"/>
            <a:chOff x="530175" y="3581400"/>
            <a:chExt cx="5921425" cy="3987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2ACC9E-4764-7B47-98EB-A34E2AB5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175" y="3608915"/>
              <a:ext cx="360000" cy="36000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0D0CC48-D85A-6C4B-A504-641557BDFD7F}"/>
                </a:ext>
              </a:extLst>
            </p:cNvPr>
            <p:cNvSpPr/>
            <p:nvPr/>
          </p:nvSpPr>
          <p:spPr>
            <a:xfrm>
              <a:off x="1028700" y="3620172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V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B2AE75-ACB9-F343-8BF6-3CB79A2E0756}"/>
                </a:ext>
              </a:extLst>
            </p:cNvPr>
            <p:cNvSpPr txBox="1"/>
            <p:nvPr/>
          </p:nvSpPr>
          <p:spPr>
            <a:xfrm>
              <a:off x="1333500" y="3581400"/>
              <a:ext cx="511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isual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E0BE2D-992D-6041-BD7F-F07EFED34453}"/>
              </a:ext>
            </a:extLst>
          </p:cNvPr>
          <p:cNvGrpSpPr/>
          <p:nvPr/>
        </p:nvGrpSpPr>
        <p:grpSpPr>
          <a:xfrm>
            <a:off x="733375" y="4025900"/>
            <a:ext cx="8156625" cy="398100"/>
            <a:chOff x="530175" y="4051300"/>
            <a:chExt cx="8156625" cy="3981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4C722A-07B3-D14D-9E72-85A3D2CF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175" y="4076700"/>
              <a:ext cx="360000" cy="360000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B2C1D3-B336-DA4D-9928-448101A06163}"/>
                </a:ext>
              </a:extLst>
            </p:cNvPr>
            <p:cNvSpPr/>
            <p:nvPr/>
          </p:nvSpPr>
          <p:spPr>
            <a:xfrm>
              <a:off x="1028700" y="4089400"/>
              <a:ext cx="360000" cy="360000"/>
            </a:xfrm>
            <a:prstGeom prst="ellipse">
              <a:avLst/>
            </a:prstGeom>
            <a:solidFill>
              <a:srgbClr val="392B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E</a:t>
              </a:r>
              <a:endParaRPr lang="en-AU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37E4CA-30A3-2543-8C84-046625DB1A6C}"/>
                </a:ext>
              </a:extLst>
            </p:cNvPr>
            <p:cNvSpPr txBox="1"/>
            <p:nvPr/>
          </p:nvSpPr>
          <p:spPr>
            <a:xfrm>
              <a:off x="1333500" y="4051300"/>
              <a:ext cx="735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>
                  <a:solidFill>
                    <a:srgbClr val="392B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mpowering</a:t>
              </a:r>
              <a:endParaRPr lang="en-AU" i="1" dirty="0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F0BEE4-47A4-2C48-B7F4-6757B43DA3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86" b="4720"/>
          <a:stretch/>
        </p:blipFill>
        <p:spPr>
          <a:xfrm>
            <a:off x="3598609" y="1140541"/>
            <a:ext cx="4670322" cy="31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69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llcrest Chrisitan College - Mental Heatlh">
            <a:hlinkClick r:id="" action="ppaction://media"/>
            <a:extLst>
              <a:ext uri="{FF2B5EF4-FFF2-40B4-BE49-F238E27FC236}">
                <a16:creationId xmlns:a16="http://schemas.microsoft.com/office/drawing/2014/main" id="{4010A5E2-8630-E24C-9C87-60304F833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AU" dirty="0"/>
              <a:t>Videos for Change</a:t>
            </a:r>
          </a:p>
        </p:txBody>
      </p:sp>
      <p:pic>
        <p:nvPicPr>
          <p:cNvPr id="8" name="Picture 7" descr="Screen Shot 2018-03-28 at 11.39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77" y="1714197"/>
            <a:ext cx="3578428" cy="219047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EC5BD6-58DE-C142-B251-A94CDA55C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175" y="1344061"/>
            <a:ext cx="3947232" cy="3341657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does the video make you think?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does the video make you feel?</a:t>
            </a:r>
          </a:p>
          <a:p>
            <a:pPr marL="457200" indent="-457200">
              <a:buFont typeface="Arial" charset="0"/>
              <a:buChar char="•"/>
            </a:pPr>
            <a:r>
              <a:rPr lang="en-AU" sz="2400" dirty="0"/>
              <a:t>What is the ‘Call to Action’?</a:t>
            </a:r>
          </a:p>
        </p:txBody>
      </p:sp>
    </p:spTree>
    <p:extLst>
      <p:ext uri="{BB962C8B-B14F-4D97-AF65-F5344CB8AC3E}">
        <p14:creationId xmlns:p14="http://schemas.microsoft.com/office/powerpoint/2010/main" val="57719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AU" dirty="0"/>
              <a:t>Choose a style of video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279" y="3393124"/>
            <a:ext cx="22966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 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8486" y="3393124"/>
            <a:ext cx="22966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Animation</a:t>
            </a:r>
            <a:endParaRPr lang="en-AU" sz="28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2079" y="3362347"/>
            <a:ext cx="2296632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AU" sz="2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Still images and text</a:t>
            </a:r>
          </a:p>
        </p:txBody>
      </p:sp>
      <p:pic>
        <p:nvPicPr>
          <p:cNvPr id="13" name="Picture 12" descr="Screen Shot 2018-03-27 at 12.14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9" y="1729463"/>
            <a:ext cx="2592956" cy="1521714"/>
          </a:xfrm>
          <a:prstGeom prst="rect">
            <a:avLst/>
          </a:prstGeom>
        </p:spPr>
      </p:pic>
      <p:pic>
        <p:nvPicPr>
          <p:cNvPr id="2" name="Picture 1" descr="Screen Shot 2018-03-27 at 12.3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01" y="1717185"/>
            <a:ext cx="2511521" cy="1533992"/>
          </a:xfrm>
          <a:prstGeom prst="rect">
            <a:avLst/>
          </a:prstGeom>
        </p:spPr>
      </p:pic>
      <p:pic>
        <p:nvPicPr>
          <p:cNvPr id="4" name="Picture 3" descr="Screen Shot 2018-03-27 at 12.37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9" y="1729463"/>
            <a:ext cx="2659400" cy="15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690F82-8302-F045-8768-89219D384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5" t="4970" r="1827" b="9200"/>
          <a:stretch/>
        </p:blipFill>
        <p:spPr>
          <a:xfrm>
            <a:off x="1592826" y="1051204"/>
            <a:ext cx="4828645" cy="3265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0A6F-953F-A747-BAAA-27EA083DE5DE}"/>
              </a:ext>
            </a:extLst>
          </p:cNvPr>
          <p:cNvSpPr txBox="1"/>
          <p:nvPr/>
        </p:nvSpPr>
        <p:spPr>
          <a:xfrm>
            <a:off x="5463456" y="316257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92B70"/>
                </a:solidFill>
                <a:latin typeface="Gibson SemiBold" charset="0"/>
                <a:ea typeface="Gibson SemiBold" charset="0"/>
                <a:cs typeface="Gibson SemiBold" charset="0"/>
              </a:rPr>
              <a:t>Storyboard</a:t>
            </a:r>
          </a:p>
        </p:txBody>
      </p:sp>
    </p:spTree>
    <p:extLst>
      <p:ext uri="{BB962C8B-B14F-4D97-AF65-F5344CB8AC3E}">
        <p14:creationId xmlns:p14="http://schemas.microsoft.com/office/powerpoint/2010/main" val="167301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r>
              <a:rPr lang="en-AU" dirty="0"/>
              <a:t>Storyboard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b="1" dirty="0"/>
              <a:t>Beginning </a:t>
            </a:r>
          </a:p>
          <a:p>
            <a:pPr>
              <a:spcAft>
                <a:spcPts val="600"/>
              </a:spcAft>
            </a:pPr>
            <a:r>
              <a:rPr lang="en-AU" sz="2400" dirty="0"/>
              <a:t>Setting the scene, introducing the social issue</a:t>
            </a:r>
          </a:p>
          <a:p>
            <a:r>
              <a:rPr lang="en-AU" b="1" dirty="0"/>
              <a:t>Middle </a:t>
            </a:r>
          </a:p>
          <a:p>
            <a:pPr>
              <a:spcAft>
                <a:spcPts val="600"/>
              </a:spcAft>
            </a:pPr>
            <a:r>
              <a:rPr lang="en-AU" sz="2400" dirty="0"/>
              <a:t>Focussing on what you want your audience to think and feel</a:t>
            </a:r>
          </a:p>
          <a:p>
            <a:r>
              <a:rPr lang="en-AU" b="1" dirty="0"/>
              <a:t>End</a:t>
            </a:r>
          </a:p>
          <a:p>
            <a:r>
              <a:rPr lang="en-AU" sz="2400" dirty="0"/>
              <a:t>Promoting your chosen Call to Action</a:t>
            </a:r>
          </a:p>
        </p:txBody>
      </p:sp>
    </p:spTree>
    <p:extLst>
      <p:ext uri="{BB962C8B-B14F-4D97-AF65-F5344CB8AC3E}">
        <p14:creationId xmlns:p14="http://schemas.microsoft.com/office/powerpoint/2010/main" val="11983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690F82-8302-F045-8768-89219D38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26" y="1296566"/>
            <a:ext cx="4828645" cy="2774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0A6F-953F-A747-BAAA-27EA083DE5DE}"/>
              </a:ext>
            </a:extLst>
          </p:cNvPr>
          <p:cNvSpPr txBox="1"/>
          <p:nvPr/>
        </p:nvSpPr>
        <p:spPr>
          <a:xfrm>
            <a:off x="5463456" y="316257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92B70"/>
                </a:solidFill>
                <a:latin typeface="Gibson SemiBold" charset="0"/>
                <a:ea typeface="Gibson SemiBold" charset="0"/>
                <a:cs typeface="Gibson SemiBold" charset="0"/>
              </a:rPr>
              <a:t>Storyboard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EEF36-0CDF-9546-8FE4-285CCA8ECB5E}"/>
              </a:ext>
            </a:extLst>
          </p:cNvPr>
          <p:cNvSpPr/>
          <p:nvPr/>
        </p:nvSpPr>
        <p:spPr>
          <a:xfrm>
            <a:off x="1543664" y="3077497"/>
            <a:ext cx="4876800" cy="1061883"/>
          </a:xfrm>
          <a:prstGeom prst="rect">
            <a:avLst/>
          </a:prstGeom>
          <a:solidFill>
            <a:srgbClr val="392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C236B-B434-7147-8966-865ECCF6BF7A}"/>
              </a:ext>
            </a:extLst>
          </p:cNvPr>
          <p:cNvSpPr/>
          <p:nvPr/>
        </p:nvSpPr>
        <p:spPr>
          <a:xfrm>
            <a:off x="4045973" y="1253613"/>
            <a:ext cx="2482646" cy="1902542"/>
          </a:xfrm>
          <a:prstGeom prst="rect">
            <a:avLst/>
          </a:prstGeom>
          <a:solidFill>
            <a:srgbClr val="392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7D08A-4C71-5547-819C-D51A22FC5FD4}"/>
              </a:ext>
            </a:extLst>
          </p:cNvPr>
          <p:cNvSpPr/>
          <p:nvPr/>
        </p:nvSpPr>
        <p:spPr>
          <a:xfrm>
            <a:off x="7334863" y="999889"/>
            <a:ext cx="15584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A rough sketch or photo of what will appear on the screen during this point of the film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AFB72EE-AA94-9742-A06E-C4CA5AD7BA32}"/>
              </a:ext>
            </a:extLst>
          </p:cNvPr>
          <p:cNvSpPr/>
          <p:nvPr/>
        </p:nvSpPr>
        <p:spPr>
          <a:xfrm>
            <a:off x="4168876" y="1625653"/>
            <a:ext cx="3057833" cy="560868"/>
          </a:xfrm>
          <a:prstGeom prst="leftArrow">
            <a:avLst/>
          </a:prstGeom>
          <a:solidFill>
            <a:schemeClr val="bg1"/>
          </a:solidFill>
          <a:ln>
            <a:solidFill>
              <a:srgbClr val="392B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3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690F82-8302-F045-8768-89219D38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826" y="1296566"/>
            <a:ext cx="4828645" cy="2774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20A6F-953F-A747-BAAA-27EA083DE5DE}"/>
              </a:ext>
            </a:extLst>
          </p:cNvPr>
          <p:cNvSpPr txBox="1"/>
          <p:nvPr/>
        </p:nvSpPr>
        <p:spPr>
          <a:xfrm>
            <a:off x="5463456" y="316257"/>
            <a:ext cx="349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392B70"/>
                </a:solidFill>
                <a:latin typeface="Gibson SemiBold" charset="0"/>
                <a:ea typeface="Gibson SemiBold" charset="0"/>
                <a:cs typeface="Gibson SemiBold" charset="0"/>
              </a:rPr>
              <a:t>Storyboard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DEEF36-0CDF-9546-8FE4-285CCA8ECB5E}"/>
              </a:ext>
            </a:extLst>
          </p:cNvPr>
          <p:cNvSpPr/>
          <p:nvPr/>
        </p:nvSpPr>
        <p:spPr>
          <a:xfrm>
            <a:off x="1543664" y="3077497"/>
            <a:ext cx="4876800" cy="1061883"/>
          </a:xfrm>
          <a:prstGeom prst="rect">
            <a:avLst/>
          </a:prstGeom>
          <a:solidFill>
            <a:srgbClr val="392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5C236B-B434-7147-8966-865ECCF6BF7A}"/>
              </a:ext>
            </a:extLst>
          </p:cNvPr>
          <p:cNvSpPr/>
          <p:nvPr/>
        </p:nvSpPr>
        <p:spPr>
          <a:xfrm>
            <a:off x="4045973" y="2349909"/>
            <a:ext cx="2482646" cy="806245"/>
          </a:xfrm>
          <a:prstGeom prst="rect">
            <a:avLst/>
          </a:prstGeom>
          <a:solidFill>
            <a:srgbClr val="392B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7D08A-4C71-5547-819C-D51A22FC5FD4}"/>
              </a:ext>
            </a:extLst>
          </p:cNvPr>
          <p:cNvSpPr/>
          <p:nvPr/>
        </p:nvSpPr>
        <p:spPr>
          <a:xfrm>
            <a:off x="7334863" y="960560"/>
            <a:ext cx="15584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rPr>
              <a:t>What is happening in the shot e.g. what the characters are doing; anything important about the background; camera movements 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6CFF7D38-211F-6045-B860-E11BF4E8AF4E}"/>
              </a:ext>
            </a:extLst>
          </p:cNvPr>
          <p:cNvSpPr/>
          <p:nvPr/>
        </p:nvSpPr>
        <p:spPr>
          <a:xfrm>
            <a:off x="6331974" y="1625653"/>
            <a:ext cx="894735" cy="560868"/>
          </a:xfrm>
          <a:prstGeom prst="leftArrow">
            <a:avLst/>
          </a:prstGeom>
          <a:solidFill>
            <a:schemeClr val="bg1"/>
          </a:solidFill>
          <a:ln>
            <a:solidFill>
              <a:srgbClr val="392B7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23610"/>
      </p:ext>
    </p:extLst>
  </p:cSld>
  <p:clrMapOvr>
    <a:masterClrMapping/>
  </p:clrMapOvr>
</p:sld>
</file>

<file path=ppt/theme/theme1.xml><?xml version="1.0" encoding="utf-8"?>
<a:theme xmlns:a="http://schemas.openxmlformats.org/drawingml/2006/main" name="GLP Slide Template_160204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82B70"/>
      </a:hlink>
      <a:folHlink>
        <a:srgbClr val="382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Open Sans"/>
            <a:cs typeface="Open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GLP Slide Template_160204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82B70"/>
      </a:hlink>
      <a:folHlink>
        <a:srgbClr val="382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Open Sans"/>
            <a:cs typeface="Open San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GLP Slide Template_160204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5900"/>
      </a:hlink>
      <a:folHlink>
        <a:srgbClr val="FF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Open Sans"/>
            <a:cs typeface="Open San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GLP Slide Template_160204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82B70"/>
      </a:hlink>
      <a:folHlink>
        <a:srgbClr val="382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Open Sans"/>
            <a:cs typeface="Open San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GLP_White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82B70"/>
      </a:hlink>
      <a:folHlink>
        <a:srgbClr val="382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GLP_White_HR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GLP Slide Template_160204.potx</Template>
  <TotalTime>15570</TotalTime>
  <Words>1863</Words>
  <Application>Microsoft Macintosh PowerPoint</Application>
  <PresentationFormat>On-screen Show (16:9)</PresentationFormat>
  <Paragraphs>301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 Black</vt:lpstr>
      <vt:lpstr>Arial Regular</vt:lpstr>
      <vt:lpstr>Berthold AG Book Stencil</vt:lpstr>
      <vt:lpstr>Calibri</vt:lpstr>
      <vt:lpstr>Gibson</vt:lpstr>
      <vt:lpstr>Gibson SemiBold</vt:lpstr>
      <vt:lpstr>Open Sans</vt:lpstr>
      <vt:lpstr>GLP Slide Template_160204</vt:lpstr>
      <vt:lpstr>1_GLP Slide Template_160204</vt:lpstr>
      <vt:lpstr>2_GLP Slide Template_160204</vt:lpstr>
      <vt:lpstr>3_GLP Slide Template_160204</vt:lpstr>
      <vt:lpstr>GLP_White</vt:lpstr>
      <vt:lpstr>1_GLP_White_HR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High Resolves1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Martin</dc:creator>
  <cp:lastModifiedBy>Lee Martin</cp:lastModifiedBy>
  <cp:revision>609</cp:revision>
  <cp:lastPrinted>2017-06-25T23:15:03Z</cp:lastPrinted>
  <dcterms:created xsi:type="dcterms:W3CDTF">2016-02-04T04:19:56Z</dcterms:created>
  <dcterms:modified xsi:type="dcterms:W3CDTF">2018-07-08T23:11:11Z</dcterms:modified>
</cp:coreProperties>
</file>