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8" r:id="rId5"/>
    <p:sldId id="259" r:id="rId6"/>
    <p:sldId id="260" r:id="rId7"/>
    <p:sldId id="261" r:id="rId8"/>
    <p:sldId id="273" r:id="rId9"/>
    <p:sldId id="262" r:id="rId10"/>
    <p:sldId id="275" r:id="rId11"/>
    <p:sldId id="277" r:id="rId12"/>
    <p:sldId id="276" r:id="rId13"/>
    <p:sldId id="278" r:id="rId14"/>
    <p:sldId id="279" r:id="rId15"/>
    <p:sldId id="280" r:id="rId16"/>
    <p:sldId id="281" r:id="rId17"/>
    <p:sldId id="282" r:id="rId18"/>
    <p:sldId id="283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69" r:id="rId29"/>
    <p:sldId id="294" r:id="rId30"/>
    <p:sldId id="295" r:id="rId31"/>
    <p:sldId id="296" r:id="rId32"/>
    <p:sldId id="297" r:id="rId33"/>
    <p:sldId id="298" r:id="rId34"/>
    <p:sldId id="299" r:id="rId35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howGuides="1">
      <p:cViewPr varScale="1">
        <p:scale>
          <a:sx n="81" d="100"/>
          <a:sy n="81" d="100"/>
        </p:scale>
        <p:origin x="72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D0C90-BBF5-4244-A50C-707EB94155E7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D6684EC-1EE3-4BEE-8286-3BFF43D5D872}">
      <dgm:prSet/>
      <dgm:spPr/>
      <dgm:t>
        <a:bodyPr/>
        <a:lstStyle/>
        <a:p>
          <a:r>
            <a:rPr lang="fr-BE" noProof="0" dirty="0">
              <a:solidFill>
                <a:schemeClr val="tx1"/>
              </a:solidFill>
              <a:latin typeface="Avenir Book" panose="02000503020000020003" pitchFamily="2" charset="0"/>
            </a:rPr>
            <a:t>Scannez votre ordinateur à l’aide d’un scanner antivirus</a:t>
          </a:r>
        </a:p>
      </dgm:t>
    </dgm:pt>
    <dgm:pt modelId="{B1D27175-0278-443C-8362-158A7D354C48}" type="parTrans" cxnId="{00C92AD3-3D89-4945-A8DE-AD9232F70633}">
      <dgm:prSet/>
      <dgm:spPr/>
      <dgm:t>
        <a:bodyPr/>
        <a:lstStyle/>
        <a:p>
          <a:endParaRPr lang="en-US"/>
        </a:p>
      </dgm:t>
    </dgm:pt>
    <dgm:pt modelId="{029547A4-4B1A-4F2C-B3FA-AC6D4D0F5E8F}" type="sibTrans" cxnId="{00C92AD3-3D89-4945-A8DE-AD9232F70633}">
      <dgm:prSet/>
      <dgm:spPr/>
      <dgm:t>
        <a:bodyPr/>
        <a:lstStyle/>
        <a:p>
          <a:endParaRPr lang="en-US"/>
        </a:p>
      </dgm:t>
    </dgm:pt>
    <dgm:pt modelId="{E61D76B5-9F63-41B4-8118-CF7E2111C914}">
      <dgm:prSet custT="1"/>
      <dgm:spPr/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>
              <a:solidFill>
                <a:prstClr val="black"/>
              </a:solidFill>
              <a:latin typeface="Avenir Book" panose="02000503020000020003" pitchFamily="2" charset="0"/>
              <a:ea typeface="+mn-ea"/>
              <a:cs typeface="+mn-cs"/>
            </a:rPr>
            <a:t>Réalisez des back-ups / copies de réserve de vos fichiers</a:t>
          </a:r>
        </a:p>
      </dgm:t>
    </dgm:pt>
    <dgm:pt modelId="{56AC5FFD-36DF-4A26-9D8B-BAC6CD0F57A0}" type="parTrans" cxnId="{B2039C93-ED8E-4E12-B148-7CABADE50CDB}">
      <dgm:prSet/>
      <dgm:spPr/>
      <dgm:t>
        <a:bodyPr/>
        <a:lstStyle/>
        <a:p>
          <a:endParaRPr lang="en-US"/>
        </a:p>
      </dgm:t>
    </dgm:pt>
    <dgm:pt modelId="{6C5CCE45-F535-422A-ABE3-6FD8B16FE779}" type="sibTrans" cxnId="{B2039C93-ED8E-4E12-B148-7CABADE50CDB}">
      <dgm:prSet/>
      <dgm:spPr/>
      <dgm:t>
        <a:bodyPr/>
        <a:lstStyle/>
        <a:p>
          <a:endParaRPr lang="en-US"/>
        </a:p>
      </dgm:t>
    </dgm:pt>
    <dgm:pt modelId="{4B742BD8-12A6-465E-8CDA-8BA26E602A81}">
      <dgm:prSet custT="1"/>
      <dgm:spPr/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>
              <a:solidFill>
                <a:prstClr val="black"/>
              </a:solidFill>
              <a:latin typeface="Avenir Book" panose="02000503020000020003" pitchFamily="2" charset="0"/>
              <a:ea typeface="+mn-ea"/>
              <a:cs typeface="+mn-cs"/>
            </a:rPr>
            <a:t>Procédez régulièrement à des mises à jour</a:t>
          </a:r>
        </a:p>
      </dgm:t>
    </dgm:pt>
    <dgm:pt modelId="{CD6A3004-DBBB-469B-A815-82992C6B61A7}" type="parTrans" cxnId="{011E4376-9438-40E3-8481-398BB142D045}">
      <dgm:prSet/>
      <dgm:spPr/>
      <dgm:t>
        <a:bodyPr/>
        <a:lstStyle/>
        <a:p>
          <a:endParaRPr lang="en-US"/>
        </a:p>
      </dgm:t>
    </dgm:pt>
    <dgm:pt modelId="{DF6782ED-C1D3-495A-8D75-D5AD0F3D0B5A}" type="sibTrans" cxnId="{011E4376-9438-40E3-8481-398BB142D045}">
      <dgm:prSet/>
      <dgm:spPr/>
      <dgm:t>
        <a:bodyPr/>
        <a:lstStyle/>
        <a:p>
          <a:endParaRPr lang="en-US"/>
        </a:p>
      </dgm:t>
    </dgm:pt>
    <dgm:pt modelId="{B7FB20DF-DBA1-4178-9049-B089588C8950}">
      <dgm:prSet custT="1"/>
      <dgm:spPr/>
      <dgm:t>
        <a:bodyPr/>
        <a:lstStyle/>
        <a:p>
          <a:r>
            <a:rPr lang="fr-BE" sz="1500" kern="1200" noProof="0" dirty="0">
              <a:solidFill>
                <a:schemeClr val="tx1"/>
              </a:solidFill>
              <a:latin typeface="Avenir Book" panose="02000503020000020003" pitchFamily="2" charset="0"/>
              <a:ea typeface="+mn-ea"/>
              <a:cs typeface="+mn-cs"/>
            </a:rPr>
            <a:t>Utilisez une combinaison mêlant un mot de passe sûr (un élément dont vous seul avez connaissance) et une empreinte digitale (un élément unique à votre personne), et procédez ainsi à ce que l’on appelle une authentification à deux facteurs (2FA)</a:t>
          </a:r>
        </a:p>
      </dgm:t>
    </dgm:pt>
    <dgm:pt modelId="{E75B837C-3121-4533-BBA2-3CDD83E071DD}" type="parTrans" cxnId="{BD523290-ACF5-45DE-A8D1-EF41D42EC24D}">
      <dgm:prSet/>
      <dgm:spPr/>
      <dgm:t>
        <a:bodyPr/>
        <a:lstStyle/>
        <a:p>
          <a:endParaRPr lang="en-US"/>
        </a:p>
      </dgm:t>
    </dgm:pt>
    <dgm:pt modelId="{DFA64BDC-6C47-4D07-B7F3-DCD3B366EAF9}" type="sibTrans" cxnId="{BD523290-ACF5-45DE-A8D1-EF41D42EC24D}">
      <dgm:prSet/>
      <dgm:spPr/>
      <dgm:t>
        <a:bodyPr/>
        <a:lstStyle/>
        <a:p>
          <a:endParaRPr lang="en-US"/>
        </a:p>
      </dgm:t>
    </dgm:pt>
    <dgm:pt modelId="{3DB5E4A9-F515-40D3-BC77-399923391AA8}">
      <dgm:prSet custT="1"/>
      <dgm:spPr/>
      <dgm:t>
        <a:bodyPr/>
        <a:lstStyle/>
        <a:p>
          <a:r>
            <a:rPr lang="fr-BE" sz="1600" kern="1200" noProof="0" dirty="0">
              <a:solidFill>
                <a:prstClr val="black"/>
              </a:solidFill>
              <a:latin typeface="Avenir Book" panose="02000503020000020003" pitchFamily="2" charset="0"/>
              <a:ea typeface="+mn-ea"/>
              <a:cs typeface="+mn-cs"/>
            </a:rPr>
            <a:t>Apprenez à reconnaître les faux messages et transférez-les à suspect@safeonweb.be</a:t>
          </a:r>
        </a:p>
      </dgm:t>
    </dgm:pt>
    <dgm:pt modelId="{E0684001-1D74-4E32-B917-ED24BE776D6D}" type="parTrans" cxnId="{DF416909-4656-4275-9B5E-D12AE169C105}">
      <dgm:prSet/>
      <dgm:spPr/>
      <dgm:t>
        <a:bodyPr/>
        <a:lstStyle/>
        <a:p>
          <a:endParaRPr lang="en-US"/>
        </a:p>
      </dgm:t>
    </dgm:pt>
    <dgm:pt modelId="{76E985D0-D422-4905-B303-A99B2AB56FE5}" type="sibTrans" cxnId="{DF416909-4656-4275-9B5E-D12AE169C105}">
      <dgm:prSet/>
      <dgm:spPr/>
      <dgm:t>
        <a:bodyPr/>
        <a:lstStyle/>
        <a:p>
          <a:endParaRPr lang="en-US"/>
        </a:p>
      </dgm:t>
    </dgm:pt>
    <dgm:pt modelId="{990D266F-BD94-4BC9-9AC8-FF7AEA2601A6}" type="pres">
      <dgm:prSet presAssocID="{2C0D0C90-BBF5-4244-A50C-707EB94155E7}" presName="root" presStyleCnt="0">
        <dgm:presLayoutVars>
          <dgm:dir/>
          <dgm:resizeHandles val="exact"/>
        </dgm:presLayoutVars>
      </dgm:prSet>
      <dgm:spPr/>
    </dgm:pt>
    <dgm:pt modelId="{E3703D2B-879B-4451-8BCE-A403380006B8}" type="pres">
      <dgm:prSet presAssocID="{2C0D0C90-BBF5-4244-A50C-707EB94155E7}" presName="container" presStyleCnt="0">
        <dgm:presLayoutVars>
          <dgm:dir/>
          <dgm:resizeHandles val="exact"/>
        </dgm:presLayoutVars>
      </dgm:prSet>
      <dgm:spPr/>
    </dgm:pt>
    <dgm:pt modelId="{EF55500B-D06A-495D-B5FE-8D6A740B5C4E}" type="pres">
      <dgm:prSet presAssocID="{7D6684EC-1EE3-4BEE-8286-3BFF43D5D872}" presName="compNode" presStyleCnt="0"/>
      <dgm:spPr/>
    </dgm:pt>
    <dgm:pt modelId="{25AF5837-6B16-4EC8-9D9C-C0A4249A8AC4}" type="pres">
      <dgm:prSet presAssocID="{7D6684EC-1EE3-4BEE-8286-3BFF43D5D872}" presName="iconBgRect" presStyleLbl="bgShp" presStyleIdx="0" presStyleCnt="5"/>
      <dgm:spPr/>
    </dgm:pt>
    <dgm:pt modelId="{C90ACE02-66FF-42F0-9663-6B5C4053734D}" type="pres">
      <dgm:prSet presAssocID="{7D6684EC-1EE3-4BEE-8286-3BFF43D5D87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31FE6D5E-6D32-4EB3-A3B3-924CCF37598C}" type="pres">
      <dgm:prSet presAssocID="{7D6684EC-1EE3-4BEE-8286-3BFF43D5D872}" presName="spaceRect" presStyleCnt="0"/>
      <dgm:spPr/>
    </dgm:pt>
    <dgm:pt modelId="{1DA7E4B0-968C-42DE-82C3-330DF0927D26}" type="pres">
      <dgm:prSet presAssocID="{7D6684EC-1EE3-4BEE-8286-3BFF43D5D872}" presName="textRect" presStyleLbl="revTx" presStyleIdx="0" presStyleCnt="5">
        <dgm:presLayoutVars>
          <dgm:chMax val="1"/>
          <dgm:chPref val="1"/>
        </dgm:presLayoutVars>
      </dgm:prSet>
      <dgm:spPr/>
    </dgm:pt>
    <dgm:pt modelId="{BDC3FEEE-4727-4E25-A489-6F441674097F}" type="pres">
      <dgm:prSet presAssocID="{029547A4-4B1A-4F2C-B3FA-AC6D4D0F5E8F}" presName="sibTrans" presStyleLbl="sibTrans2D1" presStyleIdx="0" presStyleCnt="0"/>
      <dgm:spPr/>
    </dgm:pt>
    <dgm:pt modelId="{66917B15-2C9F-4A04-A206-E93F6AEA080E}" type="pres">
      <dgm:prSet presAssocID="{E61D76B5-9F63-41B4-8118-CF7E2111C914}" presName="compNode" presStyleCnt="0"/>
      <dgm:spPr/>
    </dgm:pt>
    <dgm:pt modelId="{90C220B8-0D5E-4950-AE80-A4C07FD17850}" type="pres">
      <dgm:prSet presAssocID="{E61D76B5-9F63-41B4-8118-CF7E2111C914}" presName="iconBgRect" presStyleLbl="bgShp" presStyleIdx="1" presStyleCnt="5"/>
      <dgm:spPr/>
    </dgm:pt>
    <dgm:pt modelId="{3495A916-A2A1-458D-9DF8-CF0B4ABF4845}" type="pres">
      <dgm:prSet presAssocID="{E61D76B5-9F63-41B4-8118-CF7E2111C91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x"/>
        </a:ext>
      </dgm:extLst>
    </dgm:pt>
    <dgm:pt modelId="{5A00DB2D-1938-4239-8AF1-C57568D3AE21}" type="pres">
      <dgm:prSet presAssocID="{E61D76B5-9F63-41B4-8118-CF7E2111C914}" presName="spaceRect" presStyleCnt="0"/>
      <dgm:spPr/>
    </dgm:pt>
    <dgm:pt modelId="{0E720EEF-6DB3-493B-B67C-B3FB04C4310F}" type="pres">
      <dgm:prSet presAssocID="{E61D76B5-9F63-41B4-8118-CF7E2111C914}" presName="textRect" presStyleLbl="revTx" presStyleIdx="1" presStyleCnt="5">
        <dgm:presLayoutVars>
          <dgm:chMax val="1"/>
          <dgm:chPref val="1"/>
        </dgm:presLayoutVars>
      </dgm:prSet>
      <dgm:spPr/>
    </dgm:pt>
    <dgm:pt modelId="{EAB4F2D9-8327-41E5-ACD9-6B54D02D4BBA}" type="pres">
      <dgm:prSet presAssocID="{6C5CCE45-F535-422A-ABE3-6FD8B16FE779}" presName="sibTrans" presStyleLbl="sibTrans2D1" presStyleIdx="0" presStyleCnt="0"/>
      <dgm:spPr/>
    </dgm:pt>
    <dgm:pt modelId="{813CA36B-11BB-40C9-9848-4E8F0B0AC99A}" type="pres">
      <dgm:prSet presAssocID="{4B742BD8-12A6-465E-8CDA-8BA26E602A81}" presName="compNode" presStyleCnt="0"/>
      <dgm:spPr/>
    </dgm:pt>
    <dgm:pt modelId="{106F30DC-5FC6-4C11-859B-F2A16EDE336D}" type="pres">
      <dgm:prSet presAssocID="{4B742BD8-12A6-465E-8CDA-8BA26E602A81}" presName="iconBgRect" presStyleLbl="bgShp" presStyleIdx="2" presStyleCnt="5"/>
      <dgm:spPr/>
    </dgm:pt>
    <dgm:pt modelId="{23A70DAB-F075-4F94-A17B-870EDD43899E}" type="pres">
      <dgm:prSet presAssocID="{4B742BD8-12A6-465E-8CDA-8BA26E602A8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EFD43D7-6019-48DB-A70D-8E7C501962D8}" type="pres">
      <dgm:prSet presAssocID="{4B742BD8-12A6-465E-8CDA-8BA26E602A81}" presName="spaceRect" presStyleCnt="0"/>
      <dgm:spPr/>
    </dgm:pt>
    <dgm:pt modelId="{D7C3169C-A467-4292-9885-DC06393AD959}" type="pres">
      <dgm:prSet presAssocID="{4B742BD8-12A6-465E-8CDA-8BA26E602A81}" presName="textRect" presStyleLbl="revTx" presStyleIdx="2" presStyleCnt="5">
        <dgm:presLayoutVars>
          <dgm:chMax val="1"/>
          <dgm:chPref val="1"/>
        </dgm:presLayoutVars>
      </dgm:prSet>
      <dgm:spPr/>
    </dgm:pt>
    <dgm:pt modelId="{C2621935-61EC-40A0-B0F2-D9D4E814D92F}" type="pres">
      <dgm:prSet presAssocID="{DF6782ED-C1D3-495A-8D75-D5AD0F3D0B5A}" presName="sibTrans" presStyleLbl="sibTrans2D1" presStyleIdx="0" presStyleCnt="0"/>
      <dgm:spPr/>
    </dgm:pt>
    <dgm:pt modelId="{1E8089F6-D63F-4BC5-999E-B07450ECE497}" type="pres">
      <dgm:prSet presAssocID="{B7FB20DF-DBA1-4178-9049-B089588C8950}" presName="compNode" presStyleCnt="0"/>
      <dgm:spPr/>
    </dgm:pt>
    <dgm:pt modelId="{61CCC4D2-85CE-4267-9EAC-896DB999680A}" type="pres">
      <dgm:prSet presAssocID="{B7FB20DF-DBA1-4178-9049-B089588C8950}" presName="iconBgRect" presStyleLbl="bgShp" presStyleIdx="3" presStyleCnt="5"/>
      <dgm:spPr/>
    </dgm:pt>
    <dgm:pt modelId="{2C33D817-FA13-4F17-AAE1-544AB2446044}" type="pres">
      <dgm:prSet presAssocID="{B7FB20DF-DBA1-4178-9049-B089588C895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96D68AC2-FE46-43F5-93D1-73B29AEE5402}" type="pres">
      <dgm:prSet presAssocID="{B7FB20DF-DBA1-4178-9049-B089588C8950}" presName="spaceRect" presStyleCnt="0"/>
      <dgm:spPr/>
    </dgm:pt>
    <dgm:pt modelId="{FFFA3268-44EF-4826-A490-725017FC00E3}" type="pres">
      <dgm:prSet presAssocID="{B7FB20DF-DBA1-4178-9049-B089588C8950}" presName="textRect" presStyleLbl="revTx" presStyleIdx="3" presStyleCnt="5" custScaleX="222822" custScaleY="154529" custLinFactNeighborX="58536" custLinFactNeighborY="3099">
        <dgm:presLayoutVars>
          <dgm:chMax val="1"/>
          <dgm:chPref val="1"/>
        </dgm:presLayoutVars>
      </dgm:prSet>
      <dgm:spPr/>
    </dgm:pt>
    <dgm:pt modelId="{12581E69-1CD8-4BFA-B8AF-A4A82014B6E1}" type="pres">
      <dgm:prSet presAssocID="{DFA64BDC-6C47-4D07-B7F3-DCD3B366EAF9}" presName="sibTrans" presStyleLbl="sibTrans2D1" presStyleIdx="0" presStyleCnt="0"/>
      <dgm:spPr/>
    </dgm:pt>
    <dgm:pt modelId="{0C052AE7-0912-4780-AA7E-C0C1D812F59F}" type="pres">
      <dgm:prSet presAssocID="{3DB5E4A9-F515-40D3-BC77-399923391AA8}" presName="compNode" presStyleCnt="0"/>
      <dgm:spPr/>
    </dgm:pt>
    <dgm:pt modelId="{51B51417-B313-4FBF-82C4-C4CBB864D619}" type="pres">
      <dgm:prSet presAssocID="{3DB5E4A9-F515-40D3-BC77-399923391AA8}" presName="iconBgRect" presStyleLbl="bgShp" presStyleIdx="4" presStyleCnt="5" custLinFactX="39504" custLinFactNeighborX="100000" custLinFactNeighborY="-11626"/>
      <dgm:spPr/>
    </dgm:pt>
    <dgm:pt modelId="{E434EE98-0CC2-43F0-BB64-7B02E6682A50}" type="pres">
      <dgm:prSet presAssocID="{3DB5E4A9-F515-40D3-BC77-399923391AA8}" presName="iconRect" presStyleLbl="node1" presStyleIdx="4" presStyleCnt="5" custLinFactX="100000" custLinFactNeighborX="142696" custLinFactNeighborY="-1244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AE48B5F9-1605-4A47-BFD0-24D34E42DB97}" type="pres">
      <dgm:prSet presAssocID="{3DB5E4A9-F515-40D3-BC77-399923391AA8}" presName="spaceRect" presStyleCnt="0"/>
      <dgm:spPr/>
    </dgm:pt>
    <dgm:pt modelId="{D3E50F01-5397-48F2-8C6B-49F5D0BAA777}" type="pres">
      <dgm:prSet presAssocID="{3DB5E4A9-F515-40D3-BC77-399923391AA8}" presName="textRect" presStyleLbl="revTx" presStyleIdx="4" presStyleCnt="5" custScaleX="140290" custLinFactX="114" custLinFactNeighborX="100000" custLinFactNeighborY="-4480">
        <dgm:presLayoutVars>
          <dgm:chMax val="1"/>
          <dgm:chPref val="1"/>
        </dgm:presLayoutVars>
      </dgm:prSet>
      <dgm:spPr/>
    </dgm:pt>
  </dgm:ptLst>
  <dgm:cxnLst>
    <dgm:cxn modelId="{B0FE8502-5297-4136-9647-29107B87B4D8}" type="presOf" srcId="{2C0D0C90-BBF5-4244-A50C-707EB94155E7}" destId="{990D266F-BD94-4BC9-9AC8-FF7AEA2601A6}" srcOrd="0" destOrd="0" presId="urn:microsoft.com/office/officeart/2018/2/layout/IconCircleList"/>
    <dgm:cxn modelId="{DF416909-4656-4275-9B5E-D12AE169C105}" srcId="{2C0D0C90-BBF5-4244-A50C-707EB94155E7}" destId="{3DB5E4A9-F515-40D3-BC77-399923391AA8}" srcOrd="4" destOrd="0" parTransId="{E0684001-1D74-4E32-B917-ED24BE776D6D}" sibTransId="{76E985D0-D422-4905-B303-A99B2AB56FE5}"/>
    <dgm:cxn modelId="{08AA385B-A107-4D21-837E-9EBC91DFE10C}" type="presOf" srcId="{DFA64BDC-6C47-4D07-B7F3-DCD3B366EAF9}" destId="{12581E69-1CD8-4BFA-B8AF-A4A82014B6E1}" srcOrd="0" destOrd="0" presId="urn:microsoft.com/office/officeart/2018/2/layout/IconCircleList"/>
    <dgm:cxn modelId="{30BAAD5E-3F25-4CA0-9C1B-D4A91F5EB09F}" type="presOf" srcId="{7D6684EC-1EE3-4BEE-8286-3BFF43D5D872}" destId="{1DA7E4B0-968C-42DE-82C3-330DF0927D26}" srcOrd="0" destOrd="0" presId="urn:microsoft.com/office/officeart/2018/2/layout/IconCircleList"/>
    <dgm:cxn modelId="{36969165-942B-4CA2-9926-4B641031F154}" type="presOf" srcId="{029547A4-4B1A-4F2C-B3FA-AC6D4D0F5E8F}" destId="{BDC3FEEE-4727-4E25-A489-6F441674097F}" srcOrd="0" destOrd="0" presId="urn:microsoft.com/office/officeart/2018/2/layout/IconCircleList"/>
    <dgm:cxn modelId="{011E4376-9438-40E3-8481-398BB142D045}" srcId="{2C0D0C90-BBF5-4244-A50C-707EB94155E7}" destId="{4B742BD8-12A6-465E-8CDA-8BA26E602A81}" srcOrd="2" destOrd="0" parTransId="{CD6A3004-DBBB-469B-A815-82992C6B61A7}" sibTransId="{DF6782ED-C1D3-495A-8D75-D5AD0F3D0B5A}"/>
    <dgm:cxn modelId="{BD523290-ACF5-45DE-A8D1-EF41D42EC24D}" srcId="{2C0D0C90-BBF5-4244-A50C-707EB94155E7}" destId="{B7FB20DF-DBA1-4178-9049-B089588C8950}" srcOrd="3" destOrd="0" parTransId="{E75B837C-3121-4533-BBA2-3CDD83E071DD}" sibTransId="{DFA64BDC-6C47-4D07-B7F3-DCD3B366EAF9}"/>
    <dgm:cxn modelId="{B2039C93-ED8E-4E12-B148-7CABADE50CDB}" srcId="{2C0D0C90-BBF5-4244-A50C-707EB94155E7}" destId="{E61D76B5-9F63-41B4-8118-CF7E2111C914}" srcOrd="1" destOrd="0" parTransId="{56AC5FFD-36DF-4A26-9D8B-BAC6CD0F57A0}" sibTransId="{6C5CCE45-F535-422A-ABE3-6FD8B16FE779}"/>
    <dgm:cxn modelId="{EF2BD9A2-50D5-40A9-A52D-9037A9789A8B}" type="presOf" srcId="{E61D76B5-9F63-41B4-8118-CF7E2111C914}" destId="{0E720EEF-6DB3-493B-B67C-B3FB04C4310F}" srcOrd="0" destOrd="0" presId="urn:microsoft.com/office/officeart/2018/2/layout/IconCircleList"/>
    <dgm:cxn modelId="{7E2B3CA6-214A-40D4-B1F7-931FE35692EB}" type="presOf" srcId="{DF6782ED-C1D3-495A-8D75-D5AD0F3D0B5A}" destId="{C2621935-61EC-40A0-B0F2-D9D4E814D92F}" srcOrd="0" destOrd="0" presId="urn:microsoft.com/office/officeart/2018/2/layout/IconCircleList"/>
    <dgm:cxn modelId="{E6D5D3B4-6010-493A-ACF0-461B12885B24}" type="presOf" srcId="{6C5CCE45-F535-422A-ABE3-6FD8B16FE779}" destId="{EAB4F2D9-8327-41E5-ACD9-6B54D02D4BBA}" srcOrd="0" destOrd="0" presId="urn:microsoft.com/office/officeart/2018/2/layout/IconCircleList"/>
    <dgm:cxn modelId="{020CDDBC-3F1C-4F89-A78F-C15A252B6196}" type="presOf" srcId="{4B742BD8-12A6-465E-8CDA-8BA26E602A81}" destId="{D7C3169C-A467-4292-9885-DC06393AD959}" srcOrd="0" destOrd="0" presId="urn:microsoft.com/office/officeart/2018/2/layout/IconCircleList"/>
    <dgm:cxn modelId="{81C71BCA-D552-4A1B-9C9D-D85B2001CD9B}" type="presOf" srcId="{3DB5E4A9-F515-40D3-BC77-399923391AA8}" destId="{D3E50F01-5397-48F2-8C6B-49F5D0BAA777}" srcOrd="0" destOrd="0" presId="urn:microsoft.com/office/officeart/2018/2/layout/IconCircleList"/>
    <dgm:cxn modelId="{0F7632CE-BC23-4B62-ADE0-BBCE4DC99590}" type="presOf" srcId="{B7FB20DF-DBA1-4178-9049-B089588C8950}" destId="{FFFA3268-44EF-4826-A490-725017FC00E3}" srcOrd="0" destOrd="0" presId="urn:microsoft.com/office/officeart/2018/2/layout/IconCircleList"/>
    <dgm:cxn modelId="{00C92AD3-3D89-4945-A8DE-AD9232F70633}" srcId="{2C0D0C90-BBF5-4244-A50C-707EB94155E7}" destId="{7D6684EC-1EE3-4BEE-8286-3BFF43D5D872}" srcOrd="0" destOrd="0" parTransId="{B1D27175-0278-443C-8362-158A7D354C48}" sibTransId="{029547A4-4B1A-4F2C-B3FA-AC6D4D0F5E8F}"/>
    <dgm:cxn modelId="{B3F334C0-E44F-460F-B0DF-84CA98EB315A}" type="presParOf" srcId="{990D266F-BD94-4BC9-9AC8-FF7AEA2601A6}" destId="{E3703D2B-879B-4451-8BCE-A403380006B8}" srcOrd="0" destOrd="0" presId="urn:microsoft.com/office/officeart/2018/2/layout/IconCircleList"/>
    <dgm:cxn modelId="{69B13D21-4141-4A01-AC14-8090468E1F46}" type="presParOf" srcId="{E3703D2B-879B-4451-8BCE-A403380006B8}" destId="{EF55500B-D06A-495D-B5FE-8D6A740B5C4E}" srcOrd="0" destOrd="0" presId="urn:microsoft.com/office/officeart/2018/2/layout/IconCircleList"/>
    <dgm:cxn modelId="{E33C722A-46F8-4349-A1EE-81D0DB554600}" type="presParOf" srcId="{EF55500B-D06A-495D-B5FE-8D6A740B5C4E}" destId="{25AF5837-6B16-4EC8-9D9C-C0A4249A8AC4}" srcOrd="0" destOrd="0" presId="urn:microsoft.com/office/officeart/2018/2/layout/IconCircleList"/>
    <dgm:cxn modelId="{E154E200-AFF8-4962-99AA-B4FBB26F209B}" type="presParOf" srcId="{EF55500B-D06A-495D-B5FE-8D6A740B5C4E}" destId="{C90ACE02-66FF-42F0-9663-6B5C4053734D}" srcOrd="1" destOrd="0" presId="urn:microsoft.com/office/officeart/2018/2/layout/IconCircleList"/>
    <dgm:cxn modelId="{901579FF-EC16-4C9A-931B-AADBACFFF2E9}" type="presParOf" srcId="{EF55500B-D06A-495D-B5FE-8D6A740B5C4E}" destId="{31FE6D5E-6D32-4EB3-A3B3-924CCF37598C}" srcOrd="2" destOrd="0" presId="urn:microsoft.com/office/officeart/2018/2/layout/IconCircleList"/>
    <dgm:cxn modelId="{478DA0FD-9D58-4E96-B07C-575379662244}" type="presParOf" srcId="{EF55500B-D06A-495D-B5FE-8D6A740B5C4E}" destId="{1DA7E4B0-968C-42DE-82C3-330DF0927D26}" srcOrd="3" destOrd="0" presId="urn:microsoft.com/office/officeart/2018/2/layout/IconCircleList"/>
    <dgm:cxn modelId="{829066A2-3069-4039-8104-6B71EA4AAF94}" type="presParOf" srcId="{E3703D2B-879B-4451-8BCE-A403380006B8}" destId="{BDC3FEEE-4727-4E25-A489-6F441674097F}" srcOrd="1" destOrd="0" presId="urn:microsoft.com/office/officeart/2018/2/layout/IconCircleList"/>
    <dgm:cxn modelId="{B99CC098-CDB4-48CE-A626-E620DF865F1E}" type="presParOf" srcId="{E3703D2B-879B-4451-8BCE-A403380006B8}" destId="{66917B15-2C9F-4A04-A206-E93F6AEA080E}" srcOrd="2" destOrd="0" presId="urn:microsoft.com/office/officeart/2018/2/layout/IconCircleList"/>
    <dgm:cxn modelId="{08042A37-D13A-423E-B2CA-82DC52DCD6CA}" type="presParOf" srcId="{66917B15-2C9F-4A04-A206-E93F6AEA080E}" destId="{90C220B8-0D5E-4950-AE80-A4C07FD17850}" srcOrd="0" destOrd="0" presId="urn:microsoft.com/office/officeart/2018/2/layout/IconCircleList"/>
    <dgm:cxn modelId="{731F84E3-5A0B-49B1-A012-2A90A8D7DE99}" type="presParOf" srcId="{66917B15-2C9F-4A04-A206-E93F6AEA080E}" destId="{3495A916-A2A1-458D-9DF8-CF0B4ABF4845}" srcOrd="1" destOrd="0" presId="urn:microsoft.com/office/officeart/2018/2/layout/IconCircleList"/>
    <dgm:cxn modelId="{A7B0F2ED-9104-44E0-B410-EB2C96673940}" type="presParOf" srcId="{66917B15-2C9F-4A04-A206-E93F6AEA080E}" destId="{5A00DB2D-1938-4239-8AF1-C57568D3AE21}" srcOrd="2" destOrd="0" presId="urn:microsoft.com/office/officeart/2018/2/layout/IconCircleList"/>
    <dgm:cxn modelId="{CFB872E6-554F-49D1-8265-5C56C2EABEB3}" type="presParOf" srcId="{66917B15-2C9F-4A04-A206-E93F6AEA080E}" destId="{0E720EEF-6DB3-493B-B67C-B3FB04C4310F}" srcOrd="3" destOrd="0" presId="urn:microsoft.com/office/officeart/2018/2/layout/IconCircleList"/>
    <dgm:cxn modelId="{B62F0B91-8DAF-4269-83A5-33F66793DD52}" type="presParOf" srcId="{E3703D2B-879B-4451-8BCE-A403380006B8}" destId="{EAB4F2D9-8327-41E5-ACD9-6B54D02D4BBA}" srcOrd="3" destOrd="0" presId="urn:microsoft.com/office/officeart/2018/2/layout/IconCircleList"/>
    <dgm:cxn modelId="{B6C47818-C44E-4EA1-BA85-0ADB2D24DC51}" type="presParOf" srcId="{E3703D2B-879B-4451-8BCE-A403380006B8}" destId="{813CA36B-11BB-40C9-9848-4E8F0B0AC99A}" srcOrd="4" destOrd="0" presId="urn:microsoft.com/office/officeart/2018/2/layout/IconCircleList"/>
    <dgm:cxn modelId="{F24F185D-7DB4-4564-9D18-7BBCD2AADE40}" type="presParOf" srcId="{813CA36B-11BB-40C9-9848-4E8F0B0AC99A}" destId="{106F30DC-5FC6-4C11-859B-F2A16EDE336D}" srcOrd="0" destOrd="0" presId="urn:microsoft.com/office/officeart/2018/2/layout/IconCircleList"/>
    <dgm:cxn modelId="{96C9ED52-3FB9-4938-9342-936BBD9B99A9}" type="presParOf" srcId="{813CA36B-11BB-40C9-9848-4E8F0B0AC99A}" destId="{23A70DAB-F075-4F94-A17B-870EDD43899E}" srcOrd="1" destOrd="0" presId="urn:microsoft.com/office/officeart/2018/2/layout/IconCircleList"/>
    <dgm:cxn modelId="{09562A3C-F03E-49FD-A165-7BEAD0B273A8}" type="presParOf" srcId="{813CA36B-11BB-40C9-9848-4E8F0B0AC99A}" destId="{8EFD43D7-6019-48DB-A70D-8E7C501962D8}" srcOrd="2" destOrd="0" presId="urn:microsoft.com/office/officeart/2018/2/layout/IconCircleList"/>
    <dgm:cxn modelId="{695E8CDF-D531-46D3-ABA5-4B1E50104DFA}" type="presParOf" srcId="{813CA36B-11BB-40C9-9848-4E8F0B0AC99A}" destId="{D7C3169C-A467-4292-9885-DC06393AD959}" srcOrd="3" destOrd="0" presId="urn:microsoft.com/office/officeart/2018/2/layout/IconCircleList"/>
    <dgm:cxn modelId="{FC95404A-B3B6-45AA-BE93-830734703CC0}" type="presParOf" srcId="{E3703D2B-879B-4451-8BCE-A403380006B8}" destId="{C2621935-61EC-40A0-B0F2-D9D4E814D92F}" srcOrd="5" destOrd="0" presId="urn:microsoft.com/office/officeart/2018/2/layout/IconCircleList"/>
    <dgm:cxn modelId="{0FF30E12-34A5-44C8-8DD9-849C32CA5343}" type="presParOf" srcId="{E3703D2B-879B-4451-8BCE-A403380006B8}" destId="{1E8089F6-D63F-4BC5-999E-B07450ECE497}" srcOrd="6" destOrd="0" presId="urn:microsoft.com/office/officeart/2018/2/layout/IconCircleList"/>
    <dgm:cxn modelId="{A5A41687-277C-4DDA-8EF1-F98DB4FF9158}" type="presParOf" srcId="{1E8089F6-D63F-4BC5-999E-B07450ECE497}" destId="{61CCC4D2-85CE-4267-9EAC-896DB999680A}" srcOrd="0" destOrd="0" presId="urn:microsoft.com/office/officeart/2018/2/layout/IconCircleList"/>
    <dgm:cxn modelId="{F2FBAA2B-E551-470E-8541-A6AE9A351EC8}" type="presParOf" srcId="{1E8089F6-D63F-4BC5-999E-B07450ECE497}" destId="{2C33D817-FA13-4F17-AAE1-544AB2446044}" srcOrd="1" destOrd="0" presId="urn:microsoft.com/office/officeart/2018/2/layout/IconCircleList"/>
    <dgm:cxn modelId="{293FB95A-5800-49B8-85CF-50A7F1FE0C04}" type="presParOf" srcId="{1E8089F6-D63F-4BC5-999E-B07450ECE497}" destId="{96D68AC2-FE46-43F5-93D1-73B29AEE5402}" srcOrd="2" destOrd="0" presId="urn:microsoft.com/office/officeart/2018/2/layout/IconCircleList"/>
    <dgm:cxn modelId="{EF985310-5C88-4F21-9428-B6A0578C6943}" type="presParOf" srcId="{1E8089F6-D63F-4BC5-999E-B07450ECE497}" destId="{FFFA3268-44EF-4826-A490-725017FC00E3}" srcOrd="3" destOrd="0" presId="urn:microsoft.com/office/officeart/2018/2/layout/IconCircleList"/>
    <dgm:cxn modelId="{58EFFF1A-FCA1-403B-B931-32EF7301096E}" type="presParOf" srcId="{E3703D2B-879B-4451-8BCE-A403380006B8}" destId="{12581E69-1CD8-4BFA-B8AF-A4A82014B6E1}" srcOrd="7" destOrd="0" presId="urn:microsoft.com/office/officeart/2018/2/layout/IconCircleList"/>
    <dgm:cxn modelId="{D51AEDC0-09C1-4A26-9F06-17F4435AB522}" type="presParOf" srcId="{E3703D2B-879B-4451-8BCE-A403380006B8}" destId="{0C052AE7-0912-4780-AA7E-C0C1D812F59F}" srcOrd="8" destOrd="0" presId="urn:microsoft.com/office/officeart/2018/2/layout/IconCircleList"/>
    <dgm:cxn modelId="{B77B0A8C-D077-4E0F-838B-B3E9A2301EAE}" type="presParOf" srcId="{0C052AE7-0912-4780-AA7E-C0C1D812F59F}" destId="{51B51417-B313-4FBF-82C4-C4CBB864D619}" srcOrd="0" destOrd="0" presId="urn:microsoft.com/office/officeart/2018/2/layout/IconCircleList"/>
    <dgm:cxn modelId="{D9D84300-9C80-4C3A-81F0-F4A4047CDA60}" type="presParOf" srcId="{0C052AE7-0912-4780-AA7E-C0C1D812F59F}" destId="{E434EE98-0CC2-43F0-BB64-7B02E6682A50}" srcOrd="1" destOrd="0" presId="urn:microsoft.com/office/officeart/2018/2/layout/IconCircleList"/>
    <dgm:cxn modelId="{1D5104F6-6B90-49BE-A471-DC2DAB0DBFBC}" type="presParOf" srcId="{0C052AE7-0912-4780-AA7E-C0C1D812F59F}" destId="{AE48B5F9-1605-4A47-BFD0-24D34E42DB97}" srcOrd="2" destOrd="0" presId="urn:microsoft.com/office/officeart/2018/2/layout/IconCircleList"/>
    <dgm:cxn modelId="{FE98F202-373B-4524-BDE3-EC85D0560D4D}" type="presParOf" srcId="{0C052AE7-0912-4780-AA7E-C0C1D812F59F}" destId="{D3E50F01-5397-48F2-8C6B-49F5D0BAA77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F5837-6B16-4EC8-9D9C-C0A4249A8AC4}">
      <dsp:nvSpPr>
        <dsp:cNvPr id="0" name=""/>
        <dsp:cNvSpPr/>
      </dsp:nvSpPr>
      <dsp:spPr>
        <a:xfrm>
          <a:off x="82613" y="663929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ACE02-66FF-42F0-9663-6B5C4053734D}">
      <dsp:nvSpPr>
        <dsp:cNvPr id="0" name=""/>
        <dsp:cNvSpPr/>
      </dsp:nvSpPr>
      <dsp:spPr>
        <a:xfrm>
          <a:off x="271034" y="852351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A7E4B0-968C-42DE-82C3-330DF0927D26}">
      <dsp:nvSpPr>
        <dsp:cNvPr id="0" name=""/>
        <dsp:cNvSpPr/>
      </dsp:nvSpPr>
      <dsp:spPr>
        <a:xfrm>
          <a:off x="1172126" y="66392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700" kern="1200" noProof="0" dirty="0">
              <a:solidFill>
                <a:schemeClr val="tx1"/>
              </a:solidFill>
              <a:latin typeface="Avenir Book" panose="02000503020000020003" pitchFamily="2" charset="0"/>
            </a:rPr>
            <a:t>Scannez votre ordinateur à l’aide d’un scanner antivirus</a:t>
          </a:r>
        </a:p>
      </dsp:txBody>
      <dsp:txXfrm>
        <a:off x="1172126" y="663929"/>
        <a:ext cx="2114937" cy="897246"/>
      </dsp:txXfrm>
    </dsp:sp>
    <dsp:sp modelId="{90C220B8-0D5E-4950-AE80-A4C07FD17850}">
      <dsp:nvSpPr>
        <dsp:cNvPr id="0" name=""/>
        <dsp:cNvSpPr/>
      </dsp:nvSpPr>
      <dsp:spPr>
        <a:xfrm>
          <a:off x="3655575" y="663929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5A916-A2A1-458D-9DF8-CF0B4ABF4845}">
      <dsp:nvSpPr>
        <dsp:cNvPr id="0" name=""/>
        <dsp:cNvSpPr/>
      </dsp:nvSpPr>
      <dsp:spPr>
        <a:xfrm>
          <a:off x="3843996" y="852351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20EEF-6DB3-493B-B67C-B3FB04C4310F}">
      <dsp:nvSpPr>
        <dsp:cNvPr id="0" name=""/>
        <dsp:cNvSpPr/>
      </dsp:nvSpPr>
      <dsp:spPr>
        <a:xfrm>
          <a:off x="4745088" y="66392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>
              <a:solidFill>
                <a:prstClr val="black"/>
              </a:solidFill>
              <a:latin typeface="Avenir Book" panose="02000503020000020003" pitchFamily="2" charset="0"/>
              <a:ea typeface="+mn-ea"/>
              <a:cs typeface="+mn-cs"/>
            </a:rPr>
            <a:t>Réalisez des back-ups / copies de réserve de vos fichiers</a:t>
          </a:r>
        </a:p>
      </dsp:txBody>
      <dsp:txXfrm>
        <a:off x="4745088" y="663929"/>
        <a:ext cx="2114937" cy="897246"/>
      </dsp:txXfrm>
    </dsp:sp>
    <dsp:sp modelId="{106F30DC-5FC6-4C11-859B-F2A16EDE336D}">
      <dsp:nvSpPr>
        <dsp:cNvPr id="0" name=""/>
        <dsp:cNvSpPr/>
      </dsp:nvSpPr>
      <dsp:spPr>
        <a:xfrm>
          <a:off x="7228536" y="663929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70DAB-F075-4F94-A17B-870EDD43899E}">
      <dsp:nvSpPr>
        <dsp:cNvPr id="0" name=""/>
        <dsp:cNvSpPr/>
      </dsp:nvSpPr>
      <dsp:spPr>
        <a:xfrm>
          <a:off x="7416958" y="852351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3169C-A467-4292-9885-DC06393AD959}">
      <dsp:nvSpPr>
        <dsp:cNvPr id="0" name=""/>
        <dsp:cNvSpPr/>
      </dsp:nvSpPr>
      <dsp:spPr>
        <a:xfrm>
          <a:off x="8318049" y="66392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>
              <a:solidFill>
                <a:prstClr val="black"/>
              </a:solidFill>
              <a:latin typeface="Avenir Book" panose="02000503020000020003" pitchFamily="2" charset="0"/>
              <a:ea typeface="+mn-ea"/>
              <a:cs typeface="+mn-cs"/>
            </a:rPr>
            <a:t>Procédez régulièrement à des mises à jour</a:t>
          </a:r>
        </a:p>
      </dsp:txBody>
      <dsp:txXfrm>
        <a:off x="8318049" y="663929"/>
        <a:ext cx="2114937" cy="897246"/>
      </dsp:txXfrm>
    </dsp:sp>
    <dsp:sp modelId="{61CCC4D2-85CE-4267-9EAC-896DB999680A}">
      <dsp:nvSpPr>
        <dsp:cNvPr id="0" name=""/>
        <dsp:cNvSpPr/>
      </dsp:nvSpPr>
      <dsp:spPr>
        <a:xfrm>
          <a:off x="291904" y="2545532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33D817-FA13-4F17-AAE1-544AB2446044}">
      <dsp:nvSpPr>
        <dsp:cNvPr id="0" name=""/>
        <dsp:cNvSpPr/>
      </dsp:nvSpPr>
      <dsp:spPr>
        <a:xfrm>
          <a:off x="480325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A3268-44EF-4826-A490-725017FC00E3}">
      <dsp:nvSpPr>
        <dsp:cNvPr id="0" name=""/>
        <dsp:cNvSpPr/>
      </dsp:nvSpPr>
      <dsp:spPr>
        <a:xfrm>
          <a:off x="1320612" y="2328708"/>
          <a:ext cx="4712544" cy="1386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500" kern="1200" noProof="0" dirty="0">
              <a:solidFill>
                <a:schemeClr val="tx1"/>
              </a:solidFill>
              <a:latin typeface="Avenir Book" panose="02000503020000020003" pitchFamily="2" charset="0"/>
              <a:ea typeface="+mn-ea"/>
              <a:cs typeface="+mn-cs"/>
            </a:rPr>
            <a:t>Utilisez une combinaison mêlant un mot de passe sûr (un élément dont vous seul avez connaissance) et une empreinte digitale (un élément unique à votre personne), et procédez ainsi à ce que l’on appelle une authentification à deux facteurs (2FA)</a:t>
          </a:r>
        </a:p>
      </dsp:txBody>
      <dsp:txXfrm>
        <a:off x="1320612" y="2328708"/>
        <a:ext cx="4712544" cy="1386505"/>
      </dsp:txXfrm>
    </dsp:sp>
    <dsp:sp modelId="{51B51417-B313-4FBF-82C4-C4CBB864D619}">
      <dsp:nvSpPr>
        <dsp:cNvPr id="0" name=""/>
        <dsp:cNvSpPr/>
      </dsp:nvSpPr>
      <dsp:spPr>
        <a:xfrm>
          <a:off x="6415363" y="2441218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34EE98-0CC2-43F0-BB64-7B02E6682A50}">
      <dsp:nvSpPr>
        <dsp:cNvPr id="0" name=""/>
        <dsp:cNvSpPr/>
      </dsp:nvSpPr>
      <dsp:spPr>
        <a:xfrm>
          <a:off x="6615088" y="2669211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50F01-5397-48F2-8C6B-49F5D0BAA777}">
      <dsp:nvSpPr>
        <dsp:cNvPr id="0" name=""/>
        <dsp:cNvSpPr/>
      </dsp:nvSpPr>
      <dsp:spPr>
        <a:xfrm>
          <a:off x="7548554" y="2505336"/>
          <a:ext cx="2967045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>
              <a:solidFill>
                <a:prstClr val="black"/>
              </a:solidFill>
              <a:latin typeface="Avenir Book" panose="02000503020000020003" pitchFamily="2" charset="0"/>
              <a:ea typeface="+mn-ea"/>
              <a:cs typeface="+mn-cs"/>
            </a:rPr>
            <a:t>Apprenez à reconnaître les faux messages et transférez-les à suspect@safeonweb.be</a:t>
          </a:r>
        </a:p>
      </dsp:txBody>
      <dsp:txXfrm>
        <a:off x="7548554" y="2505336"/>
        <a:ext cx="2967045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631E6C-E4E2-F01A-8117-1D150B7866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EEB30-72FD-5A3A-CB7D-5544C89CBD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15048-1DA5-7D47-9674-3248A58EED57}" type="datetimeFigureOut">
              <a:rPr lang="en-BE" smtClean="0"/>
              <a:t>10/17/2023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8D13E9-7B6B-AE08-F713-464DC0C771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C2FFE-11A7-A9B9-3350-4A4B89947C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6EF76-97BA-A642-B7C6-4734D3A1112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1094343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2B1E9-1AFC-4F59-8300-49499409BB2F}" type="datetimeFigureOut">
              <a:rPr lang="nl-BE" smtClean="0"/>
              <a:t>17/10/2023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95ACC-AC30-4A41-8D84-8268F717F7CB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813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95ACC-AC30-4A41-8D84-8268F717F7CB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952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F10BB-49B1-9DD7-3C36-CF456F9AA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89FCF-0ED0-F14E-A3D1-60F6B474B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B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BE41E8-E5DB-046C-B9BA-B2C674954838}"/>
              </a:ext>
            </a:extLst>
          </p:cNvPr>
          <p:cNvSpPr/>
          <p:nvPr userDrawn="1"/>
        </p:nvSpPr>
        <p:spPr>
          <a:xfrm>
            <a:off x="0" y="6162804"/>
            <a:ext cx="12192000" cy="695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Picture 7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F73E32ED-B547-AAA7-B1EC-84271145D5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41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nk and purple gradient&#10;&#10;Description automatically generated">
            <a:extLst>
              <a:ext uri="{FF2B5EF4-FFF2-40B4-BE49-F238E27FC236}">
                <a16:creationId xmlns:a16="http://schemas.microsoft.com/office/drawing/2014/main" id="{66ABE35A-848A-59ED-56A4-19CD063A7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" r="61022" b="30936"/>
          <a:stretch/>
        </p:blipFill>
        <p:spPr>
          <a:xfrm>
            <a:off x="838200" y="1520825"/>
            <a:ext cx="2083844" cy="2083527"/>
          </a:xfrm>
          <a:prstGeom prst="ellipse">
            <a:avLst/>
          </a:prstGeom>
        </p:spPr>
      </p:pic>
      <p:pic>
        <p:nvPicPr>
          <p:cNvPr id="32" name="Picture 31" descr="A pink and purple gradient&#10;&#10;Description automatically generated">
            <a:extLst>
              <a:ext uri="{FF2B5EF4-FFF2-40B4-BE49-F238E27FC236}">
                <a16:creationId xmlns:a16="http://schemas.microsoft.com/office/drawing/2014/main" id="{B912D060-71BA-F44B-A53A-052D00C06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" r="61022" b="30936"/>
          <a:stretch/>
        </p:blipFill>
        <p:spPr>
          <a:xfrm>
            <a:off x="3627451" y="1520825"/>
            <a:ext cx="2083844" cy="2083527"/>
          </a:xfrm>
          <a:prstGeom prst="ellipse">
            <a:avLst/>
          </a:prstGeom>
        </p:spPr>
      </p:pic>
      <p:pic>
        <p:nvPicPr>
          <p:cNvPr id="33" name="Picture 32" descr="A pink and purple gradient&#10;&#10;Description automatically generated">
            <a:extLst>
              <a:ext uri="{FF2B5EF4-FFF2-40B4-BE49-F238E27FC236}">
                <a16:creationId xmlns:a16="http://schemas.microsoft.com/office/drawing/2014/main" id="{B63B400C-3DAA-ED5E-A547-5C3AAE4CD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" r="61022" b="30936"/>
          <a:stretch/>
        </p:blipFill>
        <p:spPr>
          <a:xfrm>
            <a:off x="6416702" y="1520825"/>
            <a:ext cx="2083844" cy="2083527"/>
          </a:xfrm>
          <a:prstGeom prst="ellipse">
            <a:avLst/>
          </a:prstGeom>
        </p:spPr>
      </p:pic>
      <p:pic>
        <p:nvPicPr>
          <p:cNvPr id="34" name="Picture 33" descr="A pink and purple gradient&#10;&#10;Description automatically generated">
            <a:extLst>
              <a:ext uri="{FF2B5EF4-FFF2-40B4-BE49-F238E27FC236}">
                <a16:creationId xmlns:a16="http://schemas.microsoft.com/office/drawing/2014/main" id="{EB178485-41CD-95E9-4B52-2FF9FDBE6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" r="61022" b="30936"/>
          <a:stretch/>
        </p:blipFill>
        <p:spPr>
          <a:xfrm>
            <a:off x="9205954" y="1520825"/>
            <a:ext cx="2083844" cy="2083527"/>
          </a:xfrm>
          <a:prstGeom prst="ellipse">
            <a:avLst/>
          </a:prstGeom>
        </p:spPr>
      </p:pic>
      <p:pic>
        <p:nvPicPr>
          <p:cNvPr id="8" name="Picture 7" descr="A pink and purple gradient&#10;&#10;Description automatically generated">
            <a:extLst>
              <a:ext uri="{FF2B5EF4-FFF2-40B4-BE49-F238E27FC236}">
                <a16:creationId xmlns:a16="http://schemas.microsoft.com/office/drawing/2014/main" id="{D3A9A7B4-4425-31ED-5544-19898602D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8084"/>
          <a:stretch/>
        </p:blipFill>
        <p:spPr>
          <a:xfrm>
            <a:off x="0" y="851770"/>
            <a:ext cx="12192000" cy="131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CEE696-2738-EC6A-389D-1B8D291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1769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pic>
        <p:nvPicPr>
          <p:cNvPr id="4" name="Picture 3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F7EC5A23-CA0B-4312-5DFE-6DA28E401A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FC3FBA6-9CD3-9F66-4C95-BEE6BBFA1F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27450" y="1520826"/>
            <a:ext cx="2083844" cy="2083526"/>
          </a:xfrm>
        </p:spPr>
        <p:txBody>
          <a:bodyPr lIns="90000" tIns="90000" rIns="90000" bIns="90000" anchor="ctr" anchorCtr="0">
            <a:no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225A85-DA4A-2986-A22F-4C176C215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20826"/>
            <a:ext cx="2083843" cy="2083526"/>
          </a:xfrm>
        </p:spPr>
        <p:txBody>
          <a:bodyPr lIns="108000" tIns="108000" rIns="108000" bIns="108000" anchor="ctr" anchorCtr="0">
            <a:no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A05467A8-A5B0-65AB-AABA-65B9974CED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6701" y="1520826"/>
            <a:ext cx="2083844" cy="2083526"/>
          </a:xfrm>
        </p:spPr>
        <p:txBody>
          <a:bodyPr lIns="90000" tIns="90000" rIns="90000" bIns="90000" anchor="ctr" anchorCtr="0">
            <a:no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57A5C88D-65A2-B7B7-96F5-4ABA9DA02C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05952" y="1520826"/>
            <a:ext cx="2083844" cy="2083526"/>
          </a:xfrm>
        </p:spPr>
        <p:txBody>
          <a:bodyPr lIns="108000" tIns="108000" rIns="108000" bIns="108000" anchor="ctr" anchorCtr="0">
            <a:no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099869B-D673-59A9-C2EE-D71E49B0B7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604352"/>
            <a:ext cx="2084388" cy="2270157"/>
          </a:xfrm>
        </p:spPr>
        <p:txBody>
          <a:bodyPr lIns="0" tIns="360000" rIns="0" b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FC90242A-F2BC-13E8-2F3C-55AC17D405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7026" y="3604352"/>
            <a:ext cx="2084388" cy="2270157"/>
          </a:xfrm>
        </p:spPr>
        <p:txBody>
          <a:bodyPr lIns="0" tIns="360000" rIns="0" b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19607B72-C251-7C65-B48D-C4A762AA2D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7727" y="3604352"/>
            <a:ext cx="2084388" cy="2270157"/>
          </a:xfrm>
        </p:spPr>
        <p:txBody>
          <a:bodyPr lIns="0" tIns="360000" rIns="0" b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0" name="Text Placeholder 36">
            <a:extLst>
              <a:ext uri="{FF2B5EF4-FFF2-40B4-BE49-F238E27FC236}">
                <a16:creationId xmlns:a16="http://schemas.microsoft.com/office/drawing/2014/main" id="{30EE75B3-A2AF-46EC-1169-2A89E2CFB8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0304" y="3604352"/>
            <a:ext cx="2084388" cy="2270157"/>
          </a:xfrm>
        </p:spPr>
        <p:txBody>
          <a:bodyPr lIns="0" tIns="360000" rIns="0" b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003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and purple gradient&#10;&#10;Description automatically generated">
            <a:extLst>
              <a:ext uri="{FF2B5EF4-FFF2-40B4-BE49-F238E27FC236}">
                <a16:creationId xmlns:a16="http://schemas.microsoft.com/office/drawing/2014/main" id="{D3A9A7B4-4425-31ED-5544-19898602D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13" t="8132" r="54513" b="8132"/>
          <a:stretch/>
        </p:blipFill>
        <p:spPr>
          <a:xfrm>
            <a:off x="550223" y="557606"/>
            <a:ext cx="4995554" cy="5742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CEE696-2738-EC6A-389D-1B8D291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584" y="557606"/>
            <a:ext cx="4995554" cy="618051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rgbClr val="D0006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ACB-3B58-C5E3-851A-294D40B2D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5584" y="1175657"/>
            <a:ext cx="4995554" cy="4698852"/>
          </a:xfrm>
        </p:spPr>
        <p:txBody>
          <a:bodyPr lIns="0" tIns="0" rIns="0" bIns="0" numCol="1" spcCol="900000">
            <a:norm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pic>
        <p:nvPicPr>
          <p:cNvPr id="4" name="Picture 3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F7EC5A23-CA0B-4312-5DFE-6DA28E401A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B4E21E-1177-EAD1-B854-DA146A1A67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223" y="549275"/>
            <a:ext cx="4995554" cy="5759450"/>
          </a:xfrm>
        </p:spPr>
        <p:txBody>
          <a:bodyPr lIns="540000" tIns="540000" rIns="540000" bIns="540000" anchor="ctr" anchorCtr="0">
            <a:normAutofit/>
          </a:bodyPr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2483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347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and purple gradient&#10;&#10;Description automatically generated">
            <a:extLst>
              <a:ext uri="{FF2B5EF4-FFF2-40B4-BE49-F238E27FC236}">
                <a16:creationId xmlns:a16="http://schemas.microsoft.com/office/drawing/2014/main" id="{D3A9A7B4-4425-31ED-5544-19898602D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13" t="8132" r="54513" b="8132"/>
          <a:stretch/>
        </p:blipFill>
        <p:spPr>
          <a:xfrm>
            <a:off x="6645584" y="557606"/>
            <a:ext cx="4995554" cy="5742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CEE696-2738-EC6A-389D-1B8D291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7606"/>
            <a:ext cx="4995554" cy="618051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rgbClr val="D0006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ACB-3B58-C5E3-851A-294D40B2D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175657"/>
            <a:ext cx="4995554" cy="4698852"/>
          </a:xfrm>
        </p:spPr>
        <p:txBody>
          <a:bodyPr lIns="0" tIns="0" rIns="0" bIns="0" numCol="1" spcCol="900000">
            <a:norm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pic>
        <p:nvPicPr>
          <p:cNvPr id="4" name="Picture 3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F7EC5A23-CA0B-4312-5DFE-6DA28E401A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B4E21E-1177-EAD1-B854-DA146A1A67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5584" y="549275"/>
            <a:ext cx="4995554" cy="5759450"/>
          </a:xfrm>
        </p:spPr>
        <p:txBody>
          <a:bodyPr lIns="540000" tIns="540000" rIns="540000" bIns="540000" anchor="ctr" anchorCtr="0">
            <a:normAutofit/>
          </a:bodyPr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85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347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E696-2738-EC6A-389D-1B8D291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4036" y="557606"/>
            <a:ext cx="3447101" cy="618051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rgbClr val="D0006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ACB-3B58-C5E3-851A-294D40B2D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4036" y="1175657"/>
            <a:ext cx="3447101" cy="4698852"/>
          </a:xfrm>
        </p:spPr>
        <p:txBody>
          <a:bodyPr lIns="0" tIns="0" rIns="0" bIns="0" numCol="1" spcCol="900000">
            <a:norm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pic>
        <p:nvPicPr>
          <p:cNvPr id="4" name="Picture 3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F7EC5A23-CA0B-4312-5DFE-6DA28E401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B4E21E-1177-EAD1-B854-DA146A1A67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549275"/>
            <a:ext cx="4959350" cy="5759450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>
                <a:solidFill>
                  <a:schemeClr val="tx1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A04618-ABEC-136B-DD95-BD4F213440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06613" y="549275"/>
            <a:ext cx="5537200" cy="5759450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00302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347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1323">
          <p15:clr>
            <a:srgbClr val="FBAE40"/>
          </p15:clr>
        </p15:guide>
        <p15:guide id="5" pos="481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E696-2738-EC6A-389D-1B8D291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7606"/>
            <a:ext cx="3433184" cy="618051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rgbClr val="D0006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ACB-3B58-C5E3-851A-294D40B2D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175657"/>
            <a:ext cx="3433184" cy="4698852"/>
          </a:xfrm>
        </p:spPr>
        <p:txBody>
          <a:bodyPr lIns="0" tIns="0" rIns="0" bIns="0" numCol="1" spcCol="900000">
            <a:norm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pic>
        <p:nvPicPr>
          <p:cNvPr id="4" name="Picture 3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F7EC5A23-CA0B-4312-5DFE-6DA28E401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B4E21E-1177-EAD1-B854-DA146A1A67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81787" y="549275"/>
            <a:ext cx="4959350" cy="5759450"/>
          </a:xfrm>
        </p:spPr>
        <p:txBody>
          <a:bodyPr lIns="0" tIns="0" rIns="0" bIns="0" anchor="ctr" anchorCtr="0">
            <a:normAutofit/>
          </a:bodyPr>
          <a:lstStyle>
            <a:lvl1pPr marL="0" indent="0" algn="r">
              <a:buNone/>
              <a:defRPr sz="6000" b="1" i="0">
                <a:solidFill>
                  <a:schemeClr val="tx1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Avenir Black" panose="02000503020000020003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A04618-ABEC-136B-DD95-BD4F213440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48187" y="549275"/>
            <a:ext cx="5537200" cy="5759450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1989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347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1323" userDrawn="1">
          <p15:clr>
            <a:srgbClr val="FBAE40"/>
          </p15:clr>
        </p15:guide>
        <p15:guide id="5" pos="481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E696-2738-EC6A-389D-1B8D291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4036" y="557606"/>
            <a:ext cx="3447101" cy="618051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rgbClr val="D0006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ACB-3B58-C5E3-851A-294D40B2D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4036" y="1175657"/>
            <a:ext cx="3447101" cy="4698852"/>
          </a:xfrm>
        </p:spPr>
        <p:txBody>
          <a:bodyPr lIns="0" tIns="0" rIns="0" bIns="0" numCol="1" spcCol="900000">
            <a:norm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pic>
        <p:nvPicPr>
          <p:cNvPr id="4" name="Picture 3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F7EC5A23-CA0B-4312-5DFE-6DA28E401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A04618-ABEC-136B-DD95-BD4F213440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0863" y="549275"/>
            <a:ext cx="7092950" cy="5759450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1433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347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1323">
          <p15:clr>
            <a:srgbClr val="FBAE40"/>
          </p15:clr>
        </p15:guide>
        <p15:guide id="5" pos="481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E696-2738-EC6A-389D-1B8D291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7606"/>
            <a:ext cx="3433184" cy="618051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rgbClr val="D0006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ACB-3B58-C5E3-851A-294D40B2D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175657"/>
            <a:ext cx="3433184" cy="4698852"/>
          </a:xfrm>
        </p:spPr>
        <p:txBody>
          <a:bodyPr lIns="0" tIns="0" rIns="0" bIns="0" numCol="1" spcCol="900000">
            <a:norm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pic>
        <p:nvPicPr>
          <p:cNvPr id="4" name="Picture 3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F7EC5A23-CA0B-4312-5DFE-6DA28E401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A04618-ABEC-136B-DD95-BD4F213440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48187" y="549275"/>
            <a:ext cx="7092950" cy="5759450"/>
          </a:xfrm>
        </p:spPr>
        <p:txBody>
          <a:bodyPr/>
          <a:lstStyle/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575358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  <p15:guide id="2" pos="347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1323">
          <p15:clr>
            <a:srgbClr val="FBAE40"/>
          </p15:clr>
        </p15:guide>
        <p15:guide id="5" pos="481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quote marks on a black background&#10;&#10;Description automatically generated">
            <a:extLst>
              <a:ext uri="{FF2B5EF4-FFF2-40B4-BE49-F238E27FC236}">
                <a16:creationId xmlns:a16="http://schemas.microsoft.com/office/drawing/2014/main" id="{5517747C-3A39-41A8-B63A-2CA75BEE66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752E19-8211-324C-4088-7332CE903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571" y="0"/>
            <a:ext cx="9614857" cy="68580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7000"/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098030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17747C-3A39-41A8-B63A-2CA75BEE66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7772400" cy="4371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752E19-8211-324C-4088-7332CE903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571" y="0"/>
            <a:ext cx="9614857" cy="6858000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71551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D62B9-2632-048E-565C-A04BE6D27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4EBB7-EC7B-7BE5-BBFF-ABD16EB758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78FF1-E594-7549-6C82-5130DB15C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80A99-88AD-8D6A-D9FB-6B9CF02E3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4188-F6C7-DC4B-9EA2-833678FBD703}" type="datetimeFigureOut">
              <a:rPr lang="en-BE" smtClean="0"/>
              <a:t>10/17/2023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0654E-F3E5-3F3F-4774-BF59B533E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DDE69-E20E-5830-6367-E944DECE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05E5-FFB8-E145-A660-DE1EA73D3A7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7228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E41E8-E5DB-046C-B9BA-B2C674954838}"/>
              </a:ext>
            </a:extLst>
          </p:cNvPr>
          <p:cNvSpPr/>
          <p:nvPr userDrawn="1"/>
        </p:nvSpPr>
        <p:spPr>
          <a:xfrm>
            <a:off x="0" y="6162804"/>
            <a:ext cx="12192000" cy="695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0" name="Picture 9" descr="A black background with a black screen&#10;&#10;Description automatically generated with medium confidence">
            <a:extLst>
              <a:ext uri="{FF2B5EF4-FFF2-40B4-BE49-F238E27FC236}">
                <a16:creationId xmlns:a16="http://schemas.microsoft.com/office/drawing/2014/main" id="{9306739E-CF0E-2FE7-7AAA-6C5EECC51E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020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4F10BB-49B1-9DD7-3C36-CF456F9AA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89FCF-0ED0-F14E-A3D1-60F6B474B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670766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A3175-77A9-B661-2BDB-C7D209DB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4A7BD-B740-74EA-2DE5-102BD9404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5B625-31D9-8BD6-9AF4-DCF797035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472A95-2D0A-F17C-9B85-C9BDAAB4B0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3A66F-1878-7356-F77F-3FFB0C8B3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506BEC-E27F-7496-D832-E1DFE057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4188-F6C7-DC4B-9EA2-833678FBD703}" type="datetimeFigureOut">
              <a:rPr lang="en-BE" smtClean="0"/>
              <a:t>10/17/2023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0BD042-95AE-A0B5-473F-889B8E92A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ECBC0-A70D-8F3F-759D-10C9387CC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05E5-FFB8-E145-A660-DE1EA73D3A7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93419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A3E33-C452-B8EA-9AEF-3E2D16C24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ACF2F0-62AE-50E1-5F13-46082351E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4188-F6C7-DC4B-9EA2-833678FBD703}" type="datetimeFigureOut">
              <a:rPr lang="en-BE" smtClean="0"/>
              <a:t>10/17/2023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4AE11D-1715-C9F2-1B09-51839C052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4E110-360F-4B75-EB7F-4D30B2F5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05E5-FFB8-E145-A660-DE1EA73D3A7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69234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5DDE8-B0C6-3A73-71C6-6BFC9E5C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4188-F6C7-DC4B-9EA2-833678FBD703}" type="datetimeFigureOut">
              <a:rPr lang="en-BE" smtClean="0"/>
              <a:t>10/17/2023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CF0892-819E-BDEA-C3FE-3FB0C31B2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25D66-DCEF-D7F7-50B8-F5356CB2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05E5-FFB8-E145-A660-DE1EA73D3A7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00970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056C-6E26-80F7-E0C0-31AC39E8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40407-124D-01C0-AE0F-75C869F80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8EA23B-C8B4-F050-C470-928F8A449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5F97F-AFC0-E0DF-65B4-A9FC1CBB0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4188-F6C7-DC4B-9EA2-833678FBD703}" type="datetimeFigureOut">
              <a:rPr lang="en-BE" smtClean="0"/>
              <a:t>10/17/2023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3D565-951C-8063-290F-78FACEFD8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C870F-BE1B-9ABA-30AA-0DF65EA45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05E5-FFB8-E145-A660-DE1EA73D3A7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06289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A9E0E-767B-E6F3-C5D4-ECBF65AB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FACF8-6EC4-EB4D-1401-0FC2F6CF4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1C91E-CC87-818D-F394-57006CFC7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25F52-17FA-1202-0F5E-819CABC7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4188-F6C7-DC4B-9EA2-833678FBD703}" type="datetimeFigureOut">
              <a:rPr lang="en-BE" smtClean="0"/>
              <a:t>10/17/2023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EE1F2-C9C9-8619-088C-E541A33AA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3E139-71D1-0312-1899-8EA1B55F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05E5-FFB8-E145-A660-DE1EA73D3A7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87773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35BC9-1286-047E-2B60-43B0EEE2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6A2519-3AA3-EE1B-457D-C54F2F343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157FF-6970-1585-E50B-B149C256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4188-F6C7-DC4B-9EA2-833678FBD703}" type="datetimeFigureOut">
              <a:rPr lang="en-BE" smtClean="0"/>
              <a:t>10/17/2023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110F1-A37F-658A-452B-E3B626B87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B6369-27ED-65A6-A54A-08467AF3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05E5-FFB8-E145-A660-DE1EA73D3A7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05301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690F1D-CCB2-FABA-BA86-D62D162F9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DD8F2-9C96-4FBD-3B22-7F597AD31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91828-56AB-9989-DE48-E7BFD250C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4188-F6C7-DC4B-9EA2-833678FBD703}" type="datetimeFigureOut">
              <a:rPr lang="en-BE" smtClean="0"/>
              <a:t>10/17/2023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19356-F604-4FB3-2586-FB3D00F64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D1BC5-77D6-C5ED-B5B0-B3D7F228B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205E5-FFB8-E145-A660-DE1EA73D3A7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43794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BE41E8-E5DB-046C-B9BA-B2C674954838}"/>
              </a:ext>
            </a:extLst>
          </p:cNvPr>
          <p:cNvSpPr/>
          <p:nvPr userDrawn="1"/>
        </p:nvSpPr>
        <p:spPr>
          <a:xfrm>
            <a:off x="0" y="5735638"/>
            <a:ext cx="12192000" cy="1122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0" name="Picture 9" descr="A black background with a black screen&#10;&#10;Description automatically generated with medium confidence">
            <a:extLst>
              <a:ext uri="{FF2B5EF4-FFF2-40B4-BE49-F238E27FC236}">
                <a16:creationId xmlns:a16="http://schemas.microsoft.com/office/drawing/2014/main" id="{9306739E-CF0E-2FE7-7AAA-6C5EECC51E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020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4F10BB-49B1-9DD7-3C36-CF456F9AA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89FCF-0ED0-F14E-A3D1-60F6B474B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4219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and purple gradient&#10;&#10;Description automatically generated">
            <a:extLst>
              <a:ext uri="{FF2B5EF4-FFF2-40B4-BE49-F238E27FC236}">
                <a16:creationId xmlns:a16="http://schemas.microsoft.com/office/drawing/2014/main" id="{D3A9A7B4-4425-31ED-5544-19898602D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7580"/>
          <a:stretch/>
        </p:blipFill>
        <p:spPr>
          <a:xfrm>
            <a:off x="0" y="0"/>
            <a:ext cx="12192000" cy="851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CEE696-2738-EC6A-389D-1B8D291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1769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ACB-3B58-C5E3-851A-294D40B2D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1770"/>
            <a:ext cx="10515600" cy="5325193"/>
          </a:xfrm>
        </p:spPr>
        <p:txBody>
          <a:bodyPr lIns="0" tIns="540000" rIns="0" bIns="0" numCol="2" spcCol="900000">
            <a:no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pic>
        <p:nvPicPr>
          <p:cNvPr id="9" name="Picture 8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CBFAB84E-3E34-281F-0C3B-35FB7D6C20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46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and purple gradient&#10;&#10;Description automatically generated">
            <a:extLst>
              <a:ext uri="{FF2B5EF4-FFF2-40B4-BE49-F238E27FC236}">
                <a16:creationId xmlns:a16="http://schemas.microsoft.com/office/drawing/2014/main" id="{D3A9A7B4-4425-31ED-5544-19898602D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7580"/>
          <a:stretch/>
        </p:blipFill>
        <p:spPr>
          <a:xfrm>
            <a:off x="0" y="0"/>
            <a:ext cx="12192000" cy="851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CEE696-2738-EC6A-389D-1B8D291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1769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ACB-3B58-C5E3-851A-294D40B2D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1770"/>
            <a:ext cx="10515600" cy="5325193"/>
          </a:xfrm>
        </p:spPr>
        <p:txBody>
          <a:bodyPr lIns="0" tIns="540000" rIns="0" bIns="0" numCol="3" spcCol="900000">
            <a:no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pic>
        <p:nvPicPr>
          <p:cNvPr id="4" name="Picture 3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F7EC5A23-CA0B-4312-5DFE-6DA28E401A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9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and purple gradient&#10;&#10;Description automatically generated">
            <a:extLst>
              <a:ext uri="{FF2B5EF4-FFF2-40B4-BE49-F238E27FC236}">
                <a16:creationId xmlns:a16="http://schemas.microsoft.com/office/drawing/2014/main" id="{D3A9A7B4-4425-31ED-5544-19898602D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7580"/>
          <a:stretch/>
        </p:blipFill>
        <p:spPr>
          <a:xfrm>
            <a:off x="0" y="0"/>
            <a:ext cx="12192000" cy="851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CEE696-2738-EC6A-389D-1B8D291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1769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ACB-3B58-C5E3-851A-294D40B2D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76638"/>
            <a:ext cx="10515600" cy="2400325"/>
          </a:xfrm>
        </p:spPr>
        <p:txBody>
          <a:bodyPr lIns="0" tIns="180000" rIns="0" bIns="0" numCol="3" spcCol="46800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 b="0" i="0">
                <a:latin typeface="Avenir Book" panose="02000503020000020003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F7EC5A23-CA0B-4312-5DFE-6DA28E401A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83640C-0366-A36C-D44D-59716F85F6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547046"/>
            <a:ext cx="3240000" cy="2229592"/>
          </a:xfrm>
        </p:spPr>
        <p:txBody>
          <a:bodyPr/>
          <a:lstStyle/>
          <a:p>
            <a:endParaRPr lang="en-BE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1B3001-4335-E849-D0D9-5859BE3E78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76000" y="1547046"/>
            <a:ext cx="3240000" cy="2229592"/>
          </a:xfrm>
        </p:spPr>
        <p:txBody>
          <a:bodyPr/>
          <a:lstStyle/>
          <a:p>
            <a:endParaRPr lang="en-BE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13341C5-00D4-A3FA-862F-9CB5DCD74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13800" y="1547046"/>
            <a:ext cx="3240000" cy="2229592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05154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E696-2738-EC6A-389D-1B8D291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1769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ACB-3B58-C5E3-851A-294D40B2D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1770"/>
            <a:ext cx="10515600" cy="5325193"/>
          </a:xfrm>
        </p:spPr>
        <p:txBody>
          <a:bodyPr lIns="0" tIns="540000" rIns="0" bIns="0" numCol="2" spcCol="900000">
            <a:normAutofit/>
          </a:bodyPr>
          <a:lstStyle>
            <a:lvl1pPr>
              <a:lnSpc>
                <a:spcPct val="150000"/>
              </a:lnSpc>
              <a:defRPr sz="1400"/>
            </a:lvl1pPr>
            <a:lvl2pPr>
              <a:lnSpc>
                <a:spcPct val="150000"/>
              </a:lnSpc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pic>
        <p:nvPicPr>
          <p:cNvPr id="9" name="Picture 8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CBFAB84E-3E34-281F-0C3B-35FB7D6C2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  <p:pic>
        <p:nvPicPr>
          <p:cNvPr id="10" name="Picture 9" descr="A pink and purple gradient&#10;&#10;Description automatically generated">
            <a:extLst>
              <a:ext uri="{FF2B5EF4-FFF2-40B4-BE49-F238E27FC236}">
                <a16:creationId xmlns:a16="http://schemas.microsoft.com/office/drawing/2014/main" id="{961A96B3-87AD-26A7-7A12-50284F041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98084"/>
          <a:stretch/>
        </p:blipFill>
        <p:spPr>
          <a:xfrm>
            <a:off x="0" y="851770"/>
            <a:ext cx="12192000" cy="1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5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E696-2738-EC6A-389D-1B8D291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1769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9ACB-3B58-C5E3-851A-294D40B2D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76638"/>
            <a:ext cx="10515600" cy="2400325"/>
          </a:xfrm>
        </p:spPr>
        <p:txBody>
          <a:bodyPr lIns="0" tIns="180000" rIns="0" bIns="0" numCol="3" spcCol="468000">
            <a:normAutofit/>
          </a:bodyPr>
          <a:lstStyle>
            <a:lvl1pPr marL="0" indent="0" algn="ctr">
              <a:lnSpc>
                <a:spcPct val="150000"/>
              </a:lnSpc>
              <a:buNone/>
              <a:defRPr sz="1400" b="0" i="0">
                <a:latin typeface="Avenir Book" panose="02000503020000020003" pitchFamily="2" charset="0"/>
              </a:defRPr>
            </a:lvl1pPr>
            <a:lvl2pPr marL="457200" indent="0">
              <a:lnSpc>
                <a:spcPct val="150000"/>
              </a:lnSpc>
              <a:buNone/>
              <a:defRPr sz="1400"/>
            </a:lvl2pPr>
            <a:lvl3pPr>
              <a:lnSpc>
                <a:spcPct val="150000"/>
              </a:lnSpc>
              <a:defRPr sz="14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4" name="Picture 3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F7EC5A23-CA0B-4312-5DFE-6DA28E401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83640C-0366-A36C-D44D-59716F85F6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547046"/>
            <a:ext cx="3240000" cy="2229592"/>
          </a:xfrm>
        </p:spPr>
        <p:txBody>
          <a:bodyPr/>
          <a:lstStyle/>
          <a:p>
            <a:endParaRPr lang="en-BE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1B3001-4335-E849-D0D9-5859BE3E78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76000" y="1547046"/>
            <a:ext cx="3240000" cy="2229592"/>
          </a:xfrm>
        </p:spPr>
        <p:txBody>
          <a:bodyPr/>
          <a:lstStyle/>
          <a:p>
            <a:endParaRPr lang="en-BE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13341C5-00D4-A3FA-862F-9CB5DCD747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13800" y="1547046"/>
            <a:ext cx="3240000" cy="2229592"/>
          </a:xfrm>
        </p:spPr>
        <p:txBody>
          <a:bodyPr/>
          <a:lstStyle/>
          <a:p>
            <a:endParaRPr lang="en-BE"/>
          </a:p>
        </p:txBody>
      </p:sp>
      <p:pic>
        <p:nvPicPr>
          <p:cNvPr id="5" name="Picture 4" descr="A pink and purple gradient&#10;&#10;Description automatically generated">
            <a:extLst>
              <a:ext uri="{FF2B5EF4-FFF2-40B4-BE49-F238E27FC236}">
                <a16:creationId xmlns:a16="http://schemas.microsoft.com/office/drawing/2014/main" id="{6FFED842-4E58-E5C1-127A-1A4C5F172F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98084"/>
          <a:stretch/>
        </p:blipFill>
        <p:spPr>
          <a:xfrm>
            <a:off x="0" y="851770"/>
            <a:ext cx="12192000" cy="1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82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and purple gradient&#10;&#10;Description automatically generated">
            <a:extLst>
              <a:ext uri="{FF2B5EF4-FFF2-40B4-BE49-F238E27FC236}">
                <a16:creationId xmlns:a16="http://schemas.microsoft.com/office/drawing/2014/main" id="{778D26E9-DFE2-EB8B-08FC-52CB9E287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7580"/>
          <a:stretch/>
        </p:blipFill>
        <p:spPr>
          <a:xfrm>
            <a:off x="0" y="0"/>
            <a:ext cx="12192000" cy="851770"/>
          </a:xfrm>
          <a:prstGeom prst="rect">
            <a:avLst/>
          </a:prstGeom>
        </p:spPr>
      </p:pic>
      <p:pic>
        <p:nvPicPr>
          <p:cNvPr id="26" name="Picture 25" descr="A pink and purple gradient&#10;&#10;Description automatically generated">
            <a:extLst>
              <a:ext uri="{FF2B5EF4-FFF2-40B4-BE49-F238E27FC236}">
                <a16:creationId xmlns:a16="http://schemas.microsoft.com/office/drawing/2014/main" id="{66ABE35A-848A-59ED-56A4-19CD063A7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" r="61022" b="30936"/>
          <a:stretch/>
        </p:blipFill>
        <p:spPr>
          <a:xfrm>
            <a:off x="838200" y="1520190"/>
            <a:ext cx="2083844" cy="2083527"/>
          </a:xfrm>
          <a:prstGeom prst="ellipse">
            <a:avLst/>
          </a:prstGeom>
        </p:spPr>
      </p:pic>
      <p:pic>
        <p:nvPicPr>
          <p:cNvPr id="32" name="Picture 31" descr="A pink and purple gradient&#10;&#10;Description automatically generated">
            <a:extLst>
              <a:ext uri="{FF2B5EF4-FFF2-40B4-BE49-F238E27FC236}">
                <a16:creationId xmlns:a16="http://schemas.microsoft.com/office/drawing/2014/main" id="{B912D060-71BA-F44B-A53A-052D00C06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" r="61022" b="30936"/>
          <a:stretch/>
        </p:blipFill>
        <p:spPr>
          <a:xfrm>
            <a:off x="3627451" y="1520190"/>
            <a:ext cx="2083844" cy="2083527"/>
          </a:xfrm>
          <a:prstGeom prst="ellipse">
            <a:avLst/>
          </a:prstGeom>
        </p:spPr>
      </p:pic>
      <p:pic>
        <p:nvPicPr>
          <p:cNvPr id="33" name="Picture 32" descr="A pink and purple gradient&#10;&#10;Description automatically generated">
            <a:extLst>
              <a:ext uri="{FF2B5EF4-FFF2-40B4-BE49-F238E27FC236}">
                <a16:creationId xmlns:a16="http://schemas.microsoft.com/office/drawing/2014/main" id="{B63B400C-3DAA-ED5E-A547-5C3AAE4CD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" r="61022" b="30936"/>
          <a:stretch/>
        </p:blipFill>
        <p:spPr>
          <a:xfrm>
            <a:off x="6416702" y="1520190"/>
            <a:ext cx="2083844" cy="2083527"/>
          </a:xfrm>
          <a:prstGeom prst="ellipse">
            <a:avLst/>
          </a:prstGeom>
        </p:spPr>
      </p:pic>
      <p:pic>
        <p:nvPicPr>
          <p:cNvPr id="34" name="Picture 33" descr="A pink and purple gradient&#10;&#10;Description automatically generated">
            <a:extLst>
              <a:ext uri="{FF2B5EF4-FFF2-40B4-BE49-F238E27FC236}">
                <a16:creationId xmlns:a16="http://schemas.microsoft.com/office/drawing/2014/main" id="{EB178485-41CD-95E9-4B52-2FF9FDBE6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" r="61022" b="30936"/>
          <a:stretch/>
        </p:blipFill>
        <p:spPr>
          <a:xfrm>
            <a:off x="9205954" y="1520190"/>
            <a:ext cx="2083844" cy="2083527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CEE696-2738-EC6A-389D-1B8D291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1769"/>
          </a:xfr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BE" dirty="0"/>
          </a:p>
        </p:txBody>
      </p:sp>
      <p:pic>
        <p:nvPicPr>
          <p:cNvPr id="4" name="Picture 3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F7EC5A23-CA0B-4312-5DFE-6DA28E401A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FC3FBA6-9CD3-9F66-4C95-BEE6BBFA1F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27450" y="1520191"/>
            <a:ext cx="2083844" cy="2083526"/>
          </a:xfrm>
        </p:spPr>
        <p:txBody>
          <a:bodyPr lIns="90000" tIns="90000" rIns="90000" bIns="90000" anchor="ctr" anchorCtr="0">
            <a:norm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225A85-DA4A-2986-A22F-4C176C215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20191"/>
            <a:ext cx="2083843" cy="2083526"/>
          </a:xfrm>
        </p:spPr>
        <p:txBody>
          <a:bodyPr lIns="108000" tIns="108000" rIns="108000" bIns="108000" anchor="ctr" anchorCtr="0">
            <a:norm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A05467A8-A5B0-65AB-AABA-65B9974CED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6701" y="1520191"/>
            <a:ext cx="2083844" cy="2083526"/>
          </a:xfrm>
        </p:spPr>
        <p:txBody>
          <a:bodyPr lIns="90000" tIns="90000" rIns="90000" bIns="90000" anchor="ctr" anchorCtr="0">
            <a:norm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57A5C88D-65A2-B7B7-96F5-4ABA9DA02C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05952" y="1520191"/>
            <a:ext cx="2083844" cy="2083526"/>
          </a:xfrm>
        </p:spPr>
        <p:txBody>
          <a:bodyPr lIns="108000" tIns="108000" rIns="108000" bIns="108000" anchor="ctr" anchorCtr="0">
            <a:normAutofit/>
          </a:bodyPr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F099869B-D673-59A9-C2EE-D71E49B0B7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603717"/>
            <a:ext cx="2084388" cy="2270792"/>
          </a:xfrm>
        </p:spPr>
        <p:txBody>
          <a:bodyPr lIns="0" tIns="360000" rIns="0" b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FC90242A-F2BC-13E8-2F3C-55AC17D405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7026" y="3603717"/>
            <a:ext cx="2084388" cy="2270792"/>
          </a:xfrm>
        </p:spPr>
        <p:txBody>
          <a:bodyPr lIns="0" tIns="360000" rIns="0" b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19607B72-C251-7C65-B48D-C4A762AA2D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7727" y="3603717"/>
            <a:ext cx="2084388" cy="2270792"/>
          </a:xfrm>
        </p:spPr>
        <p:txBody>
          <a:bodyPr lIns="0" tIns="360000" rIns="0" b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0" name="Text Placeholder 36">
            <a:extLst>
              <a:ext uri="{FF2B5EF4-FFF2-40B4-BE49-F238E27FC236}">
                <a16:creationId xmlns:a16="http://schemas.microsoft.com/office/drawing/2014/main" id="{30EE75B3-A2AF-46EC-1169-2A89E2CFB8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0304" y="3603717"/>
            <a:ext cx="2084388" cy="2270792"/>
          </a:xfrm>
        </p:spPr>
        <p:txBody>
          <a:bodyPr lIns="0" tIns="360000" rIns="0" bIns="0">
            <a:noAutofit/>
          </a:bodyPr>
          <a:lstStyle>
            <a:lvl1pPr marL="0" indent="0" algn="ctr">
              <a:lnSpc>
                <a:spcPct val="150000"/>
              </a:lnSpc>
              <a:buNone/>
              <a:defRPr sz="14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432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CB779-A34A-EC96-EF49-598E37BCE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40F36-3114-86D3-DF33-AA2A07754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B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820A6-5E39-E612-7AD0-9094A78B8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E4188-F6C7-DC4B-9EA2-833678FBD703}" type="datetimeFigureOut">
              <a:rPr lang="en-BE" smtClean="0"/>
              <a:t>10/17/2023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7CC75-4339-0EA5-0A3B-B849C25FB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BB50A-718B-CD75-9831-6CA53C467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205E5-FFB8-E145-A660-DE1EA73D3A7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48504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70" r:id="rId4"/>
    <p:sldLayoutId id="2147483663" r:id="rId5"/>
    <p:sldLayoutId id="2147483667" r:id="rId6"/>
    <p:sldLayoutId id="2147483650" r:id="rId7"/>
    <p:sldLayoutId id="2147483671" r:id="rId8"/>
    <p:sldLayoutId id="2147483672" r:id="rId9"/>
    <p:sldLayoutId id="2147483669" r:id="rId10"/>
    <p:sldLayoutId id="2147483664" r:id="rId11"/>
    <p:sldLayoutId id="2147483668" r:id="rId12"/>
    <p:sldLayoutId id="2147483666" r:id="rId13"/>
    <p:sldLayoutId id="2147483665" r:id="rId14"/>
    <p:sldLayoutId id="2147483673" r:id="rId15"/>
    <p:sldLayoutId id="2147483674" r:id="rId16"/>
    <p:sldLayoutId id="2147483651" r:id="rId17"/>
    <p:sldLayoutId id="2147483662" r:id="rId18"/>
    <p:sldLayoutId id="2147483652" r:id="rId19"/>
    <p:sldLayoutId id="2147483653" r:id="rId20"/>
    <p:sldLayoutId id="2147483654" r:id="rId21"/>
    <p:sldLayoutId id="2147483655" r:id="rId22"/>
    <p:sldLayoutId id="2147483656" r:id="rId23"/>
    <p:sldLayoutId id="2147483657" r:id="rId24"/>
    <p:sldLayoutId id="2147483658" r:id="rId25"/>
    <p:sldLayoutId id="214748365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venir Blac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delhaize-be.site/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delhaize-be.site/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policef&#233;d&#233;rale@gmail.be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afeonweb.be/" TargetMode="External"/><Relationship Id="rId2" Type="http://schemas.openxmlformats.org/officeDocument/2006/relationships/hyperlink" Target="http://www.safeonweb.be/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twitter.com/safeonweb_be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ww.pngall.com/email-png/download/29710" TargetMode="External"/><Relationship Id="rId7" Type="http://schemas.openxmlformats.org/officeDocument/2006/relationships/hyperlink" Target="http://debiaonoldcomputers.blogspot.com/2012/11/leggere-sms-in-android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hyperlink" Target="https://de.wikipedia.org/wiki/Datei:WhatsApp.svg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commons.wikimedia.org/wiki/File:Font_Awesome_5_brands_facebook-messenger_color.sv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99D3-E793-A971-007D-E67A08682E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sz="6000" dirty="0"/>
              <a:t>Le phishing, ça se joue dans les détails!</a:t>
            </a:r>
            <a:endParaRPr lang="en-BE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BDB2C-CFEA-8DBC-8098-E56797B704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Tout ce qu’il faut savoir pour ne plus jamais tomber dans le panneau.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CC910-99E8-7902-EE20-9BA7979F2284}"/>
              </a:ext>
            </a:extLst>
          </p:cNvPr>
          <p:cNvSpPr txBox="1"/>
          <p:nvPr/>
        </p:nvSpPr>
        <p:spPr>
          <a:xfrm>
            <a:off x="7418895" y="4656841"/>
            <a:ext cx="45531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en-US" sz="2000" dirty="0" err="1"/>
              <a:t>Octobre</a:t>
            </a:r>
            <a:r>
              <a:rPr lang="en-US" sz="2000" dirty="0"/>
              <a:t> 2023</a:t>
            </a:r>
          </a:p>
          <a:p>
            <a:pPr marL="0" indent="0" algn="r">
              <a:buNone/>
            </a:pPr>
            <a:r>
              <a:rPr lang="nl-BE" sz="1800" dirty="0" err="1"/>
              <a:t>Une</a:t>
            </a:r>
            <a:r>
              <a:rPr lang="nl-BE" sz="1800" dirty="0"/>
              <a:t> </a:t>
            </a:r>
            <a:r>
              <a:rPr lang="nl-BE" sz="1800" dirty="0" err="1"/>
              <a:t>présentation</a:t>
            </a:r>
            <a:r>
              <a:rPr lang="nl-BE" sz="1800" dirty="0"/>
              <a:t> </a:t>
            </a:r>
            <a:r>
              <a:rPr lang="nl-BE" sz="1800" dirty="0" err="1"/>
              <a:t>proposée</a:t>
            </a:r>
            <a:r>
              <a:rPr lang="nl-BE" sz="1800" dirty="0"/>
              <a:t> par </a:t>
            </a:r>
            <a:r>
              <a:rPr lang="nl-BE" sz="1800" dirty="0" err="1"/>
              <a:t>Safeonweb</a:t>
            </a:r>
            <a:r>
              <a:rPr lang="nl-BE" sz="1800" dirty="0"/>
              <a:t> dans </a:t>
            </a:r>
            <a:r>
              <a:rPr lang="nl-BE" sz="1800" dirty="0" err="1"/>
              <a:t>le</a:t>
            </a:r>
            <a:r>
              <a:rPr lang="nl-BE" sz="1800" dirty="0"/>
              <a:t> </a:t>
            </a:r>
            <a:r>
              <a:rPr lang="nl-BE" sz="1800" dirty="0" err="1"/>
              <a:t>cadre</a:t>
            </a:r>
            <a:r>
              <a:rPr lang="nl-BE" sz="1800" dirty="0"/>
              <a:t> de la campagne de 2023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5915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logo for a company&#10;&#10;Description automatically generated">
            <a:extLst>
              <a:ext uri="{FF2B5EF4-FFF2-40B4-BE49-F238E27FC236}">
                <a16:creationId xmlns:a16="http://schemas.microsoft.com/office/drawing/2014/main" id="{59FBFF0F-44B5-E232-B821-1FD8E8BC5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3914" y="291121"/>
            <a:ext cx="5397500" cy="53975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A216AC-BBFF-8D5D-9B5C-561A72D4A9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nl-BE" sz="4000" dirty="0" err="1"/>
              <a:t>Il</a:t>
            </a:r>
            <a:r>
              <a:rPr lang="nl-BE" sz="4000" dirty="0"/>
              <a:t> </a:t>
            </a:r>
            <a:r>
              <a:rPr lang="nl-BE" sz="4000" dirty="0" err="1"/>
              <a:t>est</a:t>
            </a:r>
            <a:r>
              <a:rPr lang="nl-BE" sz="4000" dirty="0"/>
              <a:t> </a:t>
            </a:r>
            <a:r>
              <a:rPr lang="nl-BE" sz="4000" dirty="0" err="1"/>
              <a:t>l’heure</a:t>
            </a:r>
            <a:r>
              <a:rPr lang="nl-BE" sz="4000" dirty="0"/>
              <a:t> de </a:t>
            </a:r>
            <a:r>
              <a:rPr lang="nl-BE" sz="4000" dirty="0" err="1"/>
              <a:t>s’entraîner</a:t>
            </a:r>
            <a:r>
              <a:rPr lang="nl-BE" sz="4000" dirty="0"/>
              <a:t> !</a:t>
            </a:r>
            <a:br>
              <a:rPr lang="nl-BE" sz="4000" dirty="0"/>
            </a:br>
            <a:br>
              <a:rPr lang="nl-BE" sz="4000" dirty="0"/>
            </a:br>
            <a:r>
              <a:rPr lang="nl-BE" sz="4000" dirty="0" err="1"/>
              <a:t>Faites</a:t>
            </a:r>
            <a:r>
              <a:rPr lang="nl-BE" sz="4000" dirty="0"/>
              <a:t> </a:t>
            </a:r>
            <a:r>
              <a:rPr lang="nl-BE" sz="4000" dirty="0" err="1"/>
              <a:t>le</a:t>
            </a:r>
            <a:r>
              <a:rPr lang="nl-BE" sz="4000" dirty="0"/>
              <a:t> test </a:t>
            </a:r>
            <a:r>
              <a:rPr lang="nl-BE" sz="4000" dirty="0" err="1"/>
              <a:t>sur</a:t>
            </a:r>
            <a:r>
              <a:rPr lang="nl-BE" sz="4000" dirty="0"/>
              <a:t> safeonweb.be</a:t>
            </a:r>
          </a:p>
        </p:txBody>
      </p:sp>
    </p:spTree>
    <p:extLst>
      <p:ext uri="{BB962C8B-B14F-4D97-AF65-F5344CB8AC3E}">
        <p14:creationId xmlns:p14="http://schemas.microsoft.com/office/powerpoint/2010/main" val="2677807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95AF-5229-ADDF-8A16-07A148BF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250 € à gagner chez Delhaize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4448D-59E6-7AA8-CF80-6E58FB298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1600" b="1" dirty="0"/>
              <a:t>En </a:t>
            </a:r>
            <a:r>
              <a:rPr lang="nl-BE" sz="1600" b="1" dirty="0" err="1"/>
              <a:t>quoi</a:t>
            </a:r>
            <a:r>
              <a:rPr lang="nl-BE" sz="1600" b="1" dirty="0"/>
              <a:t> </a:t>
            </a:r>
            <a:r>
              <a:rPr lang="nl-BE" sz="1600" b="1" dirty="0" err="1"/>
              <a:t>ce</a:t>
            </a:r>
            <a:r>
              <a:rPr lang="nl-BE" sz="1600" b="1" dirty="0"/>
              <a:t> </a:t>
            </a:r>
            <a:r>
              <a:rPr lang="nl-BE" sz="1600" b="1" dirty="0" err="1"/>
              <a:t>message</a:t>
            </a:r>
            <a:r>
              <a:rPr lang="nl-BE" sz="1600" b="1" dirty="0"/>
              <a:t> WhatsApp </a:t>
            </a:r>
            <a:r>
              <a:rPr lang="nl-BE" sz="1600" b="1" dirty="0" err="1"/>
              <a:t>est-il</a:t>
            </a:r>
            <a:r>
              <a:rPr lang="nl-BE" sz="1600" b="1" dirty="0"/>
              <a:t> suspect ?</a:t>
            </a:r>
          </a:p>
          <a:p>
            <a:pPr lvl="1"/>
            <a:r>
              <a:rPr lang="nl-BE" sz="1600" dirty="0"/>
              <a:t>Le </a:t>
            </a:r>
            <a:r>
              <a:rPr lang="nl-BE" sz="1600" dirty="0" err="1"/>
              <a:t>lien</a:t>
            </a:r>
            <a:r>
              <a:rPr lang="nl-BE" sz="1600" dirty="0"/>
              <a:t> vers </a:t>
            </a:r>
            <a:r>
              <a:rPr lang="nl-BE" sz="1600" dirty="0" err="1"/>
              <a:t>un</a:t>
            </a:r>
            <a:r>
              <a:rPr lang="nl-BE" sz="1600" dirty="0"/>
              <a:t> site Internet (</a:t>
            </a:r>
            <a:r>
              <a:rPr lang="nl-BE" sz="1600" dirty="0">
                <a:hlinkClick r:id="rId2"/>
              </a:rPr>
              <a:t>http://delhaize-be.site</a:t>
            </a:r>
            <a:r>
              <a:rPr lang="nl-BE" sz="1600" dirty="0"/>
              <a:t>).</a:t>
            </a:r>
          </a:p>
          <a:p>
            <a:pPr lvl="1"/>
            <a:r>
              <a:rPr lang="nl-BE" sz="1600" dirty="0"/>
              <a:t>Le </a:t>
            </a:r>
            <a:r>
              <a:rPr lang="nl-BE" sz="1600" dirty="0" err="1"/>
              <a:t>canal</a:t>
            </a:r>
            <a:r>
              <a:rPr lang="nl-BE" sz="1600" dirty="0"/>
              <a:t> </a:t>
            </a:r>
            <a:r>
              <a:rPr lang="nl-BE" sz="1600" dirty="0" err="1"/>
              <a:t>utilisé</a:t>
            </a:r>
            <a:r>
              <a:rPr lang="nl-BE" sz="1600" dirty="0"/>
              <a:t> pour </a:t>
            </a:r>
            <a:r>
              <a:rPr lang="nl-BE" sz="1600" dirty="0" err="1"/>
              <a:t>ce</a:t>
            </a:r>
            <a:r>
              <a:rPr lang="nl-BE" sz="1600" dirty="0"/>
              <a:t> </a:t>
            </a:r>
            <a:r>
              <a:rPr lang="nl-BE" sz="1600" dirty="0" err="1"/>
              <a:t>message</a:t>
            </a:r>
            <a:r>
              <a:rPr lang="nl-BE" sz="1600" dirty="0"/>
              <a:t> (WhatsApp).</a:t>
            </a:r>
          </a:p>
          <a:p>
            <a:pPr lvl="1"/>
            <a:r>
              <a:rPr lang="nl-BE" sz="1600" dirty="0"/>
              <a:t>Le </a:t>
            </a:r>
            <a:r>
              <a:rPr lang="fr-BE" sz="1600" dirty="0"/>
              <a:t>cœur</a:t>
            </a:r>
            <a:r>
              <a:rPr lang="nl-BE" sz="1600" dirty="0"/>
              <a:t> en fin de </a:t>
            </a:r>
            <a:r>
              <a:rPr lang="nl-BE" sz="1600" dirty="0" err="1"/>
              <a:t>message</a:t>
            </a:r>
            <a:r>
              <a:rPr lang="nl-BE" sz="1600" dirty="0"/>
              <a:t>.</a:t>
            </a:r>
          </a:p>
          <a:p>
            <a:pPr lvl="1"/>
            <a:r>
              <a:rPr lang="nl-BE" sz="1600" dirty="0"/>
              <a:t>La promo </a:t>
            </a:r>
            <a:r>
              <a:rPr lang="nl-BE" sz="1600" dirty="0" err="1"/>
              <a:t>est</a:t>
            </a:r>
            <a:r>
              <a:rPr lang="nl-BE" sz="1600" dirty="0"/>
              <a:t> </a:t>
            </a:r>
            <a:r>
              <a:rPr lang="nl-BE" sz="1600" dirty="0" err="1"/>
              <a:t>trop</a:t>
            </a:r>
            <a:r>
              <a:rPr lang="nl-BE" sz="1600" dirty="0"/>
              <a:t> belle pour </a:t>
            </a:r>
            <a:r>
              <a:rPr lang="nl-BE" sz="1600" dirty="0" err="1"/>
              <a:t>être</a:t>
            </a:r>
            <a:r>
              <a:rPr lang="nl-BE" sz="1600" dirty="0"/>
              <a:t> </a:t>
            </a:r>
            <a:r>
              <a:rPr lang="nl-BE" sz="1600" dirty="0" err="1"/>
              <a:t>vraie</a:t>
            </a:r>
            <a:r>
              <a:rPr lang="nl-BE" sz="1600" dirty="0"/>
              <a:t>.</a:t>
            </a:r>
          </a:p>
          <a:p>
            <a:endParaRPr lang="nl-BE" dirty="0"/>
          </a:p>
        </p:txBody>
      </p:sp>
      <p:pic>
        <p:nvPicPr>
          <p:cNvPr id="4" name="Picture 2" descr="https://www.safeonweb.be/sites/default/files/styles/maxwidth_1200/public/2017-09/Vraag1_WhatsApp-Delhaize-FR.jpg?itok=SzO8Xi4_">
            <a:extLst>
              <a:ext uri="{FF2B5EF4-FFF2-40B4-BE49-F238E27FC236}">
                <a16:creationId xmlns:a16="http://schemas.microsoft.com/office/drawing/2014/main" id="{48BBD0D5-B626-846D-9787-A9342B01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59" y="1488142"/>
            <a:ext cx="3630105" cy="342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570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95AF-5229-ADDF-8A16-07A148BF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La </a:t>
            </a:r>
            <a:r>
              <a:rPr lang="nl-BE" dirty="0" err="1"/>
              <a:t>poste</a:t>
            </a:r>
            <a:r>
              <a:rPr lang="nl-BE" dirty="0"/>
              <a:t> </a:t>
            </a:r>
            <a:r>
              <a:rPr lang="nl-BE" dirty="0" err="1"/>
              <a:t>vous</a:t>
            </a:r>
            <a:r>
              <a:rPr lang="nl-BE" dirty="0"/>
              <a:t> </a:t>
            </a:r>
            <a:r>
              <a:rPr lang="nl-BE" dirty="0" err="1"/>
              <a:t>apporte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colis</a:t>
            </a:r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D5E13-9FB0-117D-E966-9BB0D6C15852}"/>
              </a:ext>
            </a:extLst>
          </p:cNvPr>
          <p:cNvSpPr txBox="1"/>
          <p:nvPr/>
        </p:nvSpPr>
        <p:spPr>
          <a:xfrm>
            <a:off x="725864" y="1376313"/>
            <a:ext cx="671188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dirty="0">
                <a:latin typeface="Avenir Book" panose="02000503020000020003" pitchFamily="2" charset="0"/>
              </a:rPr>
              <a:t>En quoi ce message est-il suspect 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Le nom n’est pas correct (</a:t>
            </a:r>
            <a:r>
              <a:rPr lang="fr-BE" dirty="0" err="1">
                <a:latin typeface="Avenir Book" panose="02000503020000020003" pitchFamily="2" charset="0"/>
              </a:rPr>
              <a:t>Dpost</a:t>
            </a:r>
            <a:r>
              <a:rPr lang="fr-BE" dirty="0">
                <a:latin typeface="Avenir Book" panose="02000503020000020003" pitchFamily="2" charset="0"/>
              </a:rPr>
              <a:t>/</a:t>
            </a:r>
            <a:r>
              <a:rPr lang="fr-BE" dirty="0" err="1">
                <a:latin typeface="Avenir Book" panose="02000503020000020003" pitchFamily="2" charset="0"/>
              </a:rPr>
              <a:t>Bpost</a:t>
            </a:r>
            <a:r>
              <a:rPr lang="fr-BE" dirty="0">
                <a:latin typeface="Avenir Book" panose="02000503020000020003" pitchFamily="2" charset="0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La communication est inattendue.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Un expéditeur professionnel utilise toujours un nom de domaine professionnel et officiel pour envoyer des e-mails. Vérifiez l’adresse e-mail de l’expéditeur si vous doutez de l’authenticité du message.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Les pièces jointes inattendues d’un e-mail émanant d’un expéditeur professionnel.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Une fois ouverte, la pièce jointe peut endommager votre ordinateur ou vos fichiers. </a:t>
            </a:r>
          </a:p>
          <a:p>
            <a:endParaRPr lang="nl-BE" dirty="0"/>
          </a:p>
        </p:txBody>
      </p:sp>
      <p:pic>
        <p:nvPicPr>
          <p:cNvPr id="8" name="Picture 2" descr="https://www.safeonweb.be/sites/default/files/styles/maxwidth_1200/public/2017-10/Post_v3_FR.jpg?itok=KMhZbBdm">
            <a:extLst>
              <a:ext uri="{FF2B5EF4-FFF2-40B4-BE49-F238E27FC236}">
                <a16:creationId xmlns:a16="http://schemas.microsoft.com/office/drawing/2014/main" id="{4E3D1E65-224E-7D59-6127-9AD55147C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374" y="1693097"/>
            <a:ext cx="4183432" cy="370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68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95AF-5229-ADDF-8A16-07A148BF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Votre</a:t>
            </a:r>
            <a:r>
              <a:rPr lang="nl-BE" dirty="0"/>
              <a:t> nouvelle carte bancaire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D5E13-9FB0-117D-E966-9BB0D6C15852}"/>
              </a:ext>
            </a:extLst>
          </p:cNvPr>
          <p:cNvSpPr txBox="1"/>
          <p:nvPr/>
        </p:nvSpPr>
        <p:spPr>
          <a:xfrm>
            <a:off x="725864" y="1376313"/>
            <a:ext cx="57597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dirty="0">
                <a:latin typeface="Avenir Book" panose="02000503020000020003" pitchFamily="2" charset="0"/>
              </a:rPr>
              <a:t>En quoi cet e-mail est-il suspect 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Vous n’êtes pas client auprès de cette banque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La mention « action exclusive »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Le domaine de l’adresse e-mail (@vnnabsbns.com).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Le ton de l’e-mail est insistant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L’e-mail est agrémenté de la mention « importance : élevée »</a:t>
            </a:r>
          </a:p>
          <a:p>
            <a:endParaRPr lang="nl-BE" dirty="0"/>
          </a:p>
        </p:txBody>
      </p:sp>
      <p:pic>
        <p:nvPicPr>
          <p:cNvPr id="3" name="Picture 2" descr="https://www.safeonweb.be/sites/default/files/styles/maxwidth_1200/public/2017-10/bank-fr.jpg?itok=cUsRyGsu">
            <a:extLst>
              <a:ext uri="{FF2B5EF4-FFF2-40B4-BE49-F238E27FC236}">
                <a16:creationId xmlns:a16="http://schemas.microsoft.com/office/drawing/2014/main" id="{A0BAA936-BFD4-0618-B4B8-3333C532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420" y="1560905"/>
            <a:ext cx="3736189" cy="373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610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95AF-5229-ADDF-8A16-07A148BF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Avez-vous déjà vu les images ?</a:t>
            </a:r>
            <a:endParaRPr lang="nl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D5E13-9FB0-117D-E966-9BB0D6C15852}"/>
              </a:ext>
            </a:extLst>
          </p:cNvPr>
          <p:cNvSpPr txBox="1"/>
          <p:nvPr/>
        </p:nvSpPr>
        <p:spPr>
          <a:xfrm>
            <a:off x="725864" y="1376313"/>
            <a:ext cx="57597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Avenir Book" panose="02000503020000020003" pitchFamily="2" charset="0"/>
              </a:rPr>
              <a:t>En quoi ce message est-il suspect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La formule d’appel « Salut à toutes et tous »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Les cybercriminels se servent souvent de profils </a:t>
            </a:r>
            <a:r>
              <a:rPr lang="fr-BE" dirty="0" err="1">
                <a:latin typeface="Avenir Book" panose="02000503020000020003" pitchFamily="2" charset="0"/>
              </a:rPr>
              <a:t>hackés</a:t>
            </a:r>
            <a:r>
              <a:rPr lang="fr-BE" dirty="0">
                <a:latin typeface="Avenir Book" panose="02000503020000020003" pitchFamily="2" charset="0"/>
              </a:rPr>
              <a:t> pour atteindre de larges réseaux. Une formule d’appel générale destinée à l’ensemble de votre réseau doit absolument vous mettre la puce à l’oreille.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Il faut d’abord se connecter pour voir les photos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Les amis qui s’envoient des photos passent rarement par des plateformes nécessitant une connexion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L’adresse du site Internet (http://tinyurl.com/verkeersongeval88).</a:t>
            </a:r>
          </a:p>
          <a:p>
            <a:endParaRPr lang="nl-BE" dirty="0"/>
          </a:p>
        </p:txBody>
      </p:sp>
      <p:pic>
        <p:nvPicPr>
          <p:cNvPr id="4" name="Picture 2" descr="https://www.safeonweb.be/sites/default/files/styles/maxwidth_1200/public/2017-10/Facebookpost_zonder.jpg?itok=qnswEZK1">
            <a:extLst>
              <a:ext uri="{FF2B5EF4-FFF2-40B4-BE49-F238E27FC236}">
                <a16:creationId xmlns:a16="http://schemas.microsoft.com/office/drawing/2014/main" id="{19AF040B-B42B-7DA5-AC8B-37D4F9AE1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57" y="1824698"/>
            <a:ext cx="4340479" cy="334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323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EEBD-CDE9-FB32-0D08-4C6EAC17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amende</a:t>
            </a:r>
            <a:r>
              <a:rPr lang="nl-BE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5B6F9-02A8-AD75-AD5A-65FB83F19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1770"/>
            <a:ext cx="10515600" cy="5775273"/>
          </a:xfrm>
        </p:spPr>
        <p:txBody>
          <a:bodyPr/>
          <a:lstStyle/>
          <a:p>
            <a:r>
              <a:rPr lang="fr-FR" sz="1600" b="1" dirty="0"/>
              <a:t>En quoi ce message est-il suspect ?</a:t>
            </a:r>
          </a:p>
          <a:p>
            <a:pPr lvl="1"/>
            <a:r>
              <a:rPr lang="fr-FR" sz="1600" dirty="0"/>
              <a:t>On ne s’adresse pas à vous en utilisant votre nom.</a:t>
            </a:r>
          </a:p>
          <a:p>
            <a:pPr lvl="1"/>
            <a:r>
              <a:rPr lang="fr-FR" sz="1600" dirty="0"/>
              <a:t>L’amende a été envoyée par e-mail.</a:t>
            </a:r>
          </a:p>
          <a:p>
            <a:pPr lvl="1"/>
            <a:r>
              <a:rPr lang="fr-FR" sz="1600" dirty="0"/>
              <a:t>L’adresse e-mail de l’expéditeur (policefédérale@hsruhaw.com).</a:t>
            </a:r>
          </a:p>
          <a:p>
            <a:pPr lvl="1"/>
            <a:r>
              <a:rPr lang="fr-FR" sz="1600" dirty="0"/>
              <a:t>Le paiement d’amendes ne se fait pas par l’intermédiaire d’une page </a:t>
            </a:r>
            <a:r>
              <a:rPr lang="fr-FR" sz="1600" dirty="0" err="1"/>
              <a:t>Bancontact</a:t>
            </a:r>
            <a:r>
              <a:rPr lang="fr-FR" sz="1600" dirty="0"/>
              <a:t> ou </a:t>
            </a:r>
            <a:r>
              <a:rPr lang="fr-FR" sz="1600" dirty="0" err="1"/>
              <a:t>Mister</a:t>
            </a:r>
            <a:r>
              <a:rPr lang="fr-FR" sz="1600" dirty="0"/>
              <a:t> cash. Pour payer une amende en ligne, rendez-vous sur https://www.amendesroutieres.be/</a:t>
            </a:r>
          </a:p>
          <a:p>
            <a:pPr lvl="1"/>
            <a:r>
              <a:rPr lang="fr-FR" sz="1600" dirty="0"/>
              <a:t>La ligne de sujet est trop directe et directive pour un e-mail de la police.</a:t>
            </a:r>
          </a:p>
          <a:p>
            <a:endParaRPr lang="nl-BE" dirty="0"/>
          </a:p>
        </p:txBody>
      </p:sp>
      <p:pic>
        <p:nvPicPr>
          <p:cNvPr id="4" name="Picture 2" descr="https://www.safeonweb.be/sites/default/files/styles/maxwidth_1200/public/2017-10/Politie_zonder.jpg?itok=brLKCOmC">
            <a:extLst>
              <a:ext uri="{FF2B5EF4-FFF2-40B4-BE49-F238E27FC236}">
                <a16:creationId xmlns:a16="http://schemas.microsoft.com/office/drawing/2014/main" id="{7B71950D-52B1-6CBA-0E7E-DFEF9790D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784"/>
            <a:ext cx="4242817" cy="68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400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light bulbs&#10;&#10;Description automatically generated">
            <a:extLst>
              <a:ext uri="{FF2B5EF4-FFF2-40B4-BE49-F238E27FC236}">
                <a16:creationId xmlns:a16="http://schemas.microsoft.com/office/drawing/2014/main" id="{977568BB-CCE3-9CED-0E3D-254E370A5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848" t="9537"/>
          <a:stretch/>
        </p:blipFill>
        <p:spPr>
          <a:xfrm>
            <a:off x="6096000" y="549274"/>
            <a:ext cx="5387814" cy="52101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A0E7A-CDC6-BE4B-88A3-2DAA53BC80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000" kern="1200" dirty="0" err="1">
                <a:latin typeface="+mj-lt"/>
                <a:ea typeface="+mj-ea"/>
                <a:cs typeface="+mj-cs"/>
              </a:rPr>
              <a:t>Quelques</a:t>
            </a:r>
            <a:r>
              <a:rPr lang="en-US" sz="6000" kern="1200" dirty="0">
                <a:latin typeface="+mj-lt"/>
                <a:ea typeface="+mj-ea"/>
                <a:cs typeface="+mj-cs"/>
              </a:rPr>
              <a:t> conseils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09499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6FAE3-00B8-A851-CF36-89211F58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Conseil</a:t>
            </a:r>
            <a:r>
              <a:rPr lang="nl-BE" dirty="0"/>
              <a:t> :  </a:t>
            </a:r>
            <a:r>
              <a:rPr lang="nl-BE" dirty="0" err="1"/>
              <a:t>lisez</a:t>
            </a:r>
            <a:r>
              <a:rPr lang="nl-BE" dirty="0"/>
              <a:t> </a:t>
            </a:r>
            <a:r>
              <a:rPr lang="nl-BE" dirty="0" err="1"/>
              <a:t>l’URL</a:t>
            </a:r>
            <a:endParaRPr lang="nl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27920-C53E-A638-A0F7-6EFFEACF575A}"/>
              </a:ext>
            </a:extLst>
          </p:cNvPr>
          <p:cNvSpPr txBox="1"/>
          <p:nvPr/>
        </p:nvSpPr>
        <p:spPr>
          <a:xfrm>
            <a:off x="838200" y="1404594"/>
            <a:ext cx="106625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sz="1600" b="1" dirty="0">
                <a:latin typeface="Avenir Book" panose="02000503020000020003" pitchFamily="2" charset="0"/>
              </a:rPr>
              <a:t>1. Vérifiez toujours l’URL et le nom de domaine de liens avant de cliquer dessus.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600" dirty="0">
                <a:latin typeface="Avenir Book" panose="02000503020000020003" pitchFamily="2" charset="0"/>
              </a:rPr>
              <a:t>C’est très facile : il suffit de faire glisser le curseur sur le lien, sans cliquer dessus.</a:t>
            </a:r>
          </a:p>
          <a:p>
            <a:pPr>
              <a:lnSpc>
                <a:spcPct val="150000"/>
              </a:lnSpc>
            </a:pPr>
            <a:r>
              <a:rPr lang="fr-BE" sz="1600" b="1" dirty="0">
                <a:latin typeface="Avenir Book" panose="02000503020000020003" pitchFamily="2" charset="0"/>
              </a:rPr>
              <a:t>2. Un domaine est le mot qui figure juste avant .</a:t>
            </a:r>
            <a:r>
              <a:rPr lang="fr-BE" sz="1600" b="1" dirty="0" err="1">
                <a:latin typeface="Avenir Book" panose="02000503020000020003" pitchFamily="2" charset="0"/>
              </a:rPr>
              <a:t>be</a:t>
            </a:r>
            <a:r>
              <a:rPr lang="fr-BE" sz="1600" b="1" dirty="0">
                <a:latin typeface="Avenir Book" panose="02000503020000020003" pitchFamily="2" charset="0"/>
              </a:rPr>
              <a:t>, .com . </a:t>
            </a:r>
            <a:r>
              <a:rPr lang="fr-BE" sz="1600" b="1" dirty="0" err="1">
                <a:latin typeface="Avenir Book" panose="02000503020000020003" pitchFamily="2" charset="0"/>
              </a:rPr>
              <a:t>org</a:t>
            </a:r>
            <a:r>
              <a:rPr lang="fr-BE" sz="1600" b="1" dirty="0">
                <a:latin typeface="Avenir Book" panose="02000503020000020003" pitchFamily="2" charset="0"/>
              </a:rPr>
              <a:t>…</a:t>
            </a:r>
            <a:endParaRPr lang="fr-BE" sz="1600" b="1" dirty="0">
              <a:latin typeface="Avenir Book" panose="02000503020000020003" pitchFamily="2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600" dirty="0" err="1">
                <a:latin typeface="Avenir Book" panose="02000503020000020003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delhaize-be.site</a:t>
            </a:r>
            <a:r>
              <a:rPr lang="fr-BE" sz="1600" dirty="0">
                <a:latin typeface="Avenir Book" panose="02000503020000020003" pitchFamily="2" charset="0"/>
              </a:rPr>
              <a:t> n’est pas un domaine de Delhaize. Le domaine correct est delhaize.be</a:t>
            </a:r>
          </a:p>
          <a:p>
            <a:pPr>
              <a:lnSpc>
                <a:spcPct val="150000"/>
              </a:lnSpc>
            </a:pPr>
            <a:r>
              <a:rPr lang="fr-BE" sz="1600" b="1" dirty="0">
                <a:latin typeface="Avenir Book" panose="02000503020000020003" pitchFamily="2" charset="0"/>
              </a:rPr>
              <a:t>3. http:// est moins sécurisé que https:// (Mais attention, les fraudeurs utilisent aussi https)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61990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6FAE3-00B8-A851-CF36-89211F58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Conseil : vérifiez l’adresse de l’expéditeur</a:t>
            </a:r>
            <a:endParaRPr lang="nl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27920-C53E-A638-A0F7-6EFFEACF575A}"/>
              </a:ext>
            </a:extLst>
          </p:cNvPr>
          <p:cNvSpPr txBox="1"/>
          <p:nvPr/>
        </p:nvSpPr>
        <p:spPr>
          <a:xfrm>
            <a:off x="838200" y="1404594"/>
            <a:ext cx="10662501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dirty="0">
                <a:latin typeface="Avenir Book" panose="02000503020000020003" pitchFamily="2" charset="0"/>
              </a:rPr>
              <a:t>1. Le domaine de l’adresse e-mail est louche ?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@xyz542.be est un nom de domaine louche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solidFill>
                  <a:srgbClr val="6B3F92"/>
                </a:solidFill>
                <a:latin typeface="Avenir Book" panose="02000503020000020003" pitchFamily="2" charset="0"/>
                <a:hlinkClick r:id="rId2"/>
              </a:rPr>
              <a:t>policefédérale@gmail.be</a:t>
            </a:r>
            <a:r>
              <a:rPr lang="fr-BE" dirty="0">
                <a:latin typeface="Avenir Book" panose="02000503020000020003" pitchFamily="2" charset="0"/>
              </a:rPr>
              <a:t> : une instance officielle ou une entreprise n’utilise pas d’adresse Gmail ou Hotmail.</a:t>
            </a:r>
          </a:p>
          <a:p>
            <a:pPr>
              <a:lnSpc>
                <a:spcPct val="150000"/>
              </a:lnSpc>
            </a:pPr>
            <a:r>
              <a:rPr lang="fr-BE" dirty="0">
                <a:latin typeface="Avenir Book" panose="02000503020000020003" pitchFamily="2" charset="0"/>
              </a:rPr>
              <a:t>2. Vous ne connaissez pas l’expéditeur ? Vous n’attendez absolument pas de message de sa part ? Soyez sur vos gardes.</a:t>
            </a:r>
          </a:p>
          <a:p>
            <a:pPr>
              <a:lnSpc>
                <a:spcPct val="150000"/>
              </a:lnSpc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6059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6FAE3-00B8-A851-CF36-89211F58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Conseil : faites attention à la formulation du message</a:t>
            </a:r>
            <a:endParaRPr lang="nl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27920-C53E-A638-A0F7-6EFFEACF575A}"/>
              </a:ext>
            </a:extLst>
          </p:cNvPr>
          <p:cNvSpPr txBox="1"/>
          <p:nvPr/>
        </p:nvSpPr>
        <p:spPr>
          <a:xfrm>
            <a:off x="838200" y="1404594"/>
            <a:ext cx="10662501" cy="3380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BE" dirty="0">
                <a:latin typeface="Avenir Book" panose="02000503020000020003" pitchFamily="2" charset="0"/>
              </a:rPr>
              <a:t>Le ton est directif et insistant 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Un expéditeur professionnel, a fortiori une institution financière, ne se montrera jamais insistant.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Les messages adressés à des clients ne sont jamais agrémentés de la mention « importance : élevée ». Les criminels utilisent ce stratagème pour vous mettre sous pression.</a:t>
            </a:r>
          </a:p>
          <a:p>
            <a:pPr>
              <a:lnSpc>
                <a:spcPct val="150000"/>
              </a:lnSpc>
            </a:pPr>
            <a:r>
              <a:rPr lang="fr-BE" dirty="0">
                <a:latin typeface="Avenir Book" panose="02000503020000020003" pitchFamily="2" charset="0"/>
              </a:rPr>
              <a:t>Le message suscite fortement votre curiosité?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>
                <a:latin typeface="Avenir Book" panose="02000503020000020003" pitchFamily="2" charset="0"/>
              </a:rPr>
              <a:t> Il s’agit tout simplement d’une façon de vous encourager à cliquer. </a:t>
            </a:r>
          </a:p>
          <a:p>
            <a:pPr>
              <a:lnSpc>
                <a:spcPct val="150000"/>
              </a:lnSpc>
            </a:pPr>
            <a:r>
              <a:rPr lang="fr-BE" dirty="0">
                <a:latin typeface="Avenir Book" panose="02000503020000020003" pitchFamily="2" charset="0"/>
              </a:rPr>
              <a:t>Le message contient de nombreuses fautes d'orthographe ? Il s’agit presque à coup sûr de phishing.</a:t>
            </a:r>
          </a:p>
        </p:txBody>
      </p:sp>
    </p:spTree>
    <p:extLst>
      <p:ext uri="{BB962C8B-B14F-4D97-AF65-F5344CB8AC3E}">
        <p14:creationId xmlns:p14="http://schemas.microsoft.com/office/powerpoint/2010/main" val="3366337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99D3-E793-A971-007D-E67A08682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Internet présente de nombreux avantages…</a:t>
            </a:r>
            <a:endParaRPr lang="en-BE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BDB2C-CFEA-8DBC-8098-E56797B70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spcCol="720000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Toutes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les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informations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sont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toujours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b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à portée de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main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Horaires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Prévisions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météo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Itinéraires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BE" sz="1600" dirty="0">
              <a:solidFill>
                <a:prstClr val="black"/>
              </a:solidFill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C’est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pratique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et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rapide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Transactions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bancaires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en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ligne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de files à la maison communale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Finies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les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amendes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à la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bibliothèque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Médecin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dentiste et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pharmacien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à portée de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clic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l-BE" sz="1600" dirty="0">
              <a:solidFill>
                <a:prstClr val="black"/>
              </a:solidFill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nl-BE" sz="1600" dirty="0">
              <a:solidFill>
                <a:prstClr val="black"/>
              </a:solidFill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Toujours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en contact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famille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et les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amis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éloignés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physiquement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restent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toujours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proches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d’une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certaine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façon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possibilité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s’arranger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en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dernière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minute pour aller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manger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quelque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part</a:t>
            </a:r>
          </a:p>
          <a:p>
            <a:pPr marL="0" indent="0">
              <a:buNone/>
            </a:pPr>
            <a:endParaRPr lang="en-GB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36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6FAE3-00B8-A851-CF36-89211F58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 err="1"/>
              <a:t>Conseil</a:t>
            </a:r>
            <a:r>
              <a:rPr lang="nl-BE" sz="2400" dirty="0"/>
              <a:t> : </a:t>
            </a:r>
            <a:r>
              <a:rPr lang="nl-BE" sz="2400" dirty="0" err="1"/>
              <a:t>faites</a:t>
            </a:r>
            <a:r>
              <a:rPr lang="nl-BE" sz="2400" dirty="0"/>
              <a:t> attention </a:t>
            </a:r>
            <a:r>
              <a:rPr lang="nl-BE" sz="2400" dirty="0" err="1"/>
              <a:t>aux</a:t>
            </a:r>
            <a:r>
              <a:rPr lang="nl-BE" sz="2400" dirty="0"/>
              <a:t> </a:t>
            </a:r>
            <a:r>
              <a:rPr lang="nl-BE" sz="2400" dirty="0" err="1"/>
              <a:t>messages</a:t>
            </a:r>
            <a:r>
              <a:rPr lang="nl-BE" sz="2400" dirty="0"/>
              <a:t> </a:t>
            </a:r>
            <a:r>
              <a:rPr lang="nl-BE" sz="2400" dirty="0" err="1"/>
              <a:t>inattendus</a:t>
            </a:r>
            <a:endParaRPr lang="nl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27920-C53E-A638-A0F7-6EFFEACF575A}"/>
              </a:ext>
            </a:extLst>
          </p:cNvPr>
          <p:cNvSpPr txBox="1"/>
          <p:nvPr/>
        </p:nvSpPr>
        <p:spPr>
          <a:xfrm>
            <a:off x="838200" y="1404594"/>
            <a:ext cx="10662501" cy="2549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Avenir Book" panose="02000503020000020003" pitchFamily="2" charset="0"/>
              </a:rPr>
              <a:t>La communication est inattendue ? Soyez sur vos gardes.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Vous n’avez pas commandé de paquet ? Il n’y a alors pas de raison que vous receviez un code de </a:t>
            </a:r>
            <a:r>
              <a:rPr lang="fr-FR" dirty="0" err="1">
                <a:latin typeface="Avenir Book" panose="02000503020000020003" pitchFamily="2" charset="0"/>
              </a:rPr>
              <a:t>tracking</a:t>
            </a:r>
            <a:r>
              <a:rPr lang="fr-FR" dirty="0">
                <a:latin typeface="Avenir Book" panose="02000503020000020003" pitchFamily="2" charset="0"/>
              </a:rPr>
              <a:t> ou d’autres informations relatives à un paquet. Ne donnez pas suite à des e-mails qui essaient de vous inciter à cliquer sur des liens.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Cela vaut également pour les messages d’une banque ou d’un fournisseur chez qui vous n’êtes pas client. </a:t>
            </a:r>
          </a:p>
        </p:txBody>
      </p:sp>
    </p:spTree>
    <p:extLst>
      <p:ext uri="{BB962C8B-B14F-4D97-AF65-F5344CB8AC3E}">
        <p14:creationId xmlns:p14="http://schemas.microsoft.com/office/powerpoint/2010/main" val="3179938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with curly hair shrugging her shoulders&#10;&#10;Description automatically generated">
            <a:extLst>
              <a:ext uri="{FF2B5EF4-FFF2-40B4-BE49-F238E27FC236}">
                <a16:creationId xmlns:a16="http://schemas.microsoft.com/office/drawing/2014/main" id="{FC763291-DD88-CA53-F7C2-7BFCCB5FE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55" r="9970"/>
          <a:stretch/>
        </p:blipFill>
        <p:spPr>
          <a:xfrm>
            <a:off x="719845" y="1067442"/>
            <a:ext cx="5545215" cy="472311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FA76A-FBC8-896B-34C0-29378B539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000" kern="1200" dirty="0" err="1">
                <a:latin typeface="+mj-lt"/>
                <a:ea typeface="+mj-ea"/>
                <a:cs typeface="+mj-cs"/>
              </a:rPr>
              <a:t>J’ai</a:t>
            </a:r>
            <a:r>
              <a:rPr lang="en-US" sz="6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latin typeface="+mj-lt"/>
                <a:ea typeface="+mj-ea"/>
                <a:cs typeface="+mj-cs"/>
              </a:rPr>
              <a:t>reçu</a:t>
            </a:r>
            <a:r>
              <a:rPr lang="en-US" sz="6000" kern="1200" dirty="0">
                <a:latin typeface="+mj-lt"/>
                <a:ea typeface="+mj-ea"/>
                <a:cs typeface="+mj-cs"/>
              </a:rPr>
              <a:t> un message aux allures de phishing. Que faire 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95219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6FAE3-00B8-A851-CF36-89211F58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Gardez les mots de passe et les codes pour vous !</a:t>
            </a:r>
            <a:endParaRPr lang="nl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27920-C53E-A638-A0F7-6EFFEACF575A}"/>
              </a:ext>
            </a:extLst>
          </p:cNvPr>
          <p:cNvSpPr txBox="1"/>
          <p:nvPr/>
        </p:nvSpPr>
        <p:spPr>
          <a:xfrm>
            <a:off x="838200" y="1404594"/>
            <a:ext cx="10662501" cy="379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bg1"/>
                </a:solidFill>
                <a:highlight>
                  <a:srgbClr val="D0006F"/>
                </a:highlight>
                <a:latin typeface="Avenir Book" panose="02000503020000020003" pitchFamily="2" charset="0"/>
              </a:rPr>
              <a:t>Ne donnez JAMAIS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de mots de passe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de codes de cartes bancaires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de codes de réponse </a:t>
            </a: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chemeClr val="bg1"/>
                </a:solidFill>
                <a:highlight>
                  <a:srgbClr val="D0006F"/>
                </a:highlight>
                <a:latin typeface="Avenir Book" panose="02000503020000020003" pitchFamily="2" charset="0"/>
              </a:rPr>
              <a:t>par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courrier électronique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appel téléphonique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SMS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médias sociaux.</a:t>
            </a:r>
          </a:p>
        </p:txBody>
      </p:sp>
    </p:spTree>
    <p:extLst>
      <p:ext uri="{BB962C8B-B14F-4D97-AF65-F5344CB8AC3E}">
        <p14:creationId xmlns:p14="http://schemas.microsoft.com/office/powerpoint/2010/main" val="2827232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6FAE3-00B8-A851-CF36-89211F58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Bravo ! </a:t>
            </a:r>
            <a:r>
              <a:rPr lang="nl-BE" dirty="0" err="1"/>
              <a:t>Vous</a:t>
            </a:r>
            <a:r>
              <a:rPr lang="nl-BE" dirty="0"/>
              <a:t> </a:t>
            </a:r>
            <a:r>
              <a:rPr lang="nl-BE" dirty="0" err="1"/>
              <a:t>avez</a:t>
            </a:r>
            <a:r>
              <a:rPr lang="nl-BE" dirty="0"/>
              <a:t> </a:t>
            </a:r>
            <a:r>
              <a:rPr lang="nl-BE" dirty="0" err="1"/>
              <a:t>identifié</a:t>
            </a:r>
            <a:r>
              <a:rPr lang="nl-BE" dirty="0"/>
              <a:t> </a:t>
            </a:r>
            <a:r>
              <a:rPr lang="nl-BE" dirty="0" err="1"/>
              <a:t>un</a:t>
            </a:r>
            <a:r>
              <a:rPr lang="nl-BE" dirty="0"/>
              <a:t> </a:t>
            </a:r>
            <a:r>
              <a:rPr lang="nl-BE" dirty="0" err="1"/>
              <a:t>message</a:t>
            </a:r>
            <a:r>
              <a:rPr lang="nl-BE" dirty="0"/>
              <a:t> suspect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27920-C53E-A638-A0F7-6EFFEACF575A}"/>
              </a:ext>
            </a:extLst>
          </p:cNvPr>
          <p:cNvSpPr txBox="1"/>
          <p:nvPr/>
        </p:nvSpPr>
        <p:spPr>
          <a:xfrm>
            <a:off x="838200" y="1404594"/>
            <a:ext cx="10662501" cy="4211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Vous avez reconnu un message suspect ! Bien joué 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Vous n'aidez pas les escrocs : vous ne cliquez pas sur un lien, vous ne donnez pas de codes et vous ne téléchargez pas de fichiers.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Vous transmettez ce message à suspect@safeonweb.be.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Les SMS suspects peuvent également être transmis à suspect@safeonweb.be.  Il vous suffit de faire une capture d'écran et de la transmettre.  Notre technologie peut détecter les liens dans ces images.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Téléchargez l'application </a:t>
            </a:r>
            <a:r>
              <a:rPr lang="fr-FR" dirty="0" err="1">
                <a:latin typeface="Avenir Book" panose="02000503020000020003" pitchFamily="2" charset="0"/>
              </a:rPr>
              <a:t>Safeonweb</a:t>
            </a:r>
            <a:r>
              <a:rPr lang="fr-FR" dirty="0">
                <a:latin typeface="Avenir Book" panose="02000503020000020003" pitchFamily="2" charset="0"/>
              </a:rPr>
              <a:t> afin d'être toujours rapidement informé des nouvelles arnaques.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Informez vos amis et votre famille qui ne sont peut-être pas aussi attentifs que vous !</a:t>
            </a:r>
          </a:p>
        </p:txBody>
      </p:sp>
    </p:spTree>
    <p:extLst>
      <p:ext uri="{BB962C8B-B14F-4D97-AF65-F5344CB8AC3E}">
        <p14:creationId xmlns:p14="http://schemas.microsoft.com/office/powerpoint/2010/main" val="625725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6FAE3-00B8-A851-CF36-89211F58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Que fait </a:t>
            </a:r>
            <a:r>
              <a:rPr lang="nl-BE" dirty="0" err="1"/>
              <a:t>Safeonweb</a:t>
            </a:r>
            <a:r>
              <a:rPr lang="nl-BE" dirty="0"/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27920-C53E-A638-A0F7-6EFFEACF575A}"/>
              </a:ext>
            </a:extLst>
          </p:cNvPr>
          <p:cNvSpPr txBox="1"/>
          <p:nvPr/>
        </p:nvSpPr>
        <p:spPr>
          <a:xfrm>
            <a:off x="838200" y="1404594"/>
            <a:ext cx="10662501" cy="3380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Parmi tous les messages que vous envoyez à suspect@safeonweb.be, nous repérons les liens suspects et les faisons bloquer. Désormais, lorsqu'un internaute moins attentif clique sur ce lien, il reçoit un avertissement clair l'invitant à ne pas se rendre sur cette page.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>
              <a:latin typeface="Avenir Book" panose="02000503020000020003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Nous recueillons des informations sur les messages suspects courants et les partageons via l'application </a:t>
            </a:r>
            <a:r>
              <a:rPr lang="fr-FR" dirty="0" err="1">
                <a:latin typeface="Avenir Book" panose="02000503020000020003" pitchFamily="2" charset="0"/>
              </a:rPr>
              <a:t>Safeonweb</a:t>
            </a:r>
            <a:r>
              <a:rPr lang="fr-FR" dirty="0">
                <a:latin typeface="Avenir Book" panose="02000503020000020003" pitchFamily="2" charset="0"/>
              </a:rPr>
              <a:t>. De cette façon, vous êtes rapidement informé lorsque des messages suspects circulent et vous aidez vos tiers.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03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99D3-E793-A971-007D-E67A08682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b="1" dirty="0" err="1"/>
              <a:t>Mince</a:t>
            </a:r>
            <a:r>
              <a:rPr lang="nl-BE" b="1" dirty="0"/>
              <a:t> ! </a:t>
            </a:r>
            <a:r>
              <a:rPr lang="nl-BE" b="1" dirty="0" err="1"/>
              <a:t>Vous</a:t>
            </a:r>
            <a:r>
              <a:rPr lang="nl-BE" b="1" dirty="0"/>
              <a:t> </a:t>
            </a:r>
            <a:r>
              <a:rPr lang="nl-BE" b="1" dirty="0" err="1"/>
              <a:t>avez</a:t>
            </a:r>
            <a:r>
              <a:rPr lang="nl-BE" b="1" dirty="0"/>
              <a:t> cliqué ?!</a:t>
            </a:r>
            <a:endParaRPr lang="en-BE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BDB2C-CFEA-8DBC-8098-E56797B70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spcCol="720000"/>
          <a:lstStyle/>
          <a:p>
            <a:r>
              <a:rPr lang="fr-FR" sz="1600" b="0" i="0" dirty="0">
                <a:solidFill>
                  <a:srgbClr val="000000"/>
                </a:solidFill>
                <a:effectLst/>
              </a:rPr>
              <a:t>Vous avez communiqué des coordonnées bancaires ?</a:t>
            </a:r>
          </a:p>
          <a:p>
            <a:pPr lvl="1"/>
            <a:r>
              <a:rPr lang="fr-FR" sz="1600" b="0" i="0" dirty="0">
                <a:solidFill>
                  <a:srgbClr val="000000"/>
                </a:solidFill>
                <a:effectLst/>
              </a:rPr>
              <a:t>Prévenez toute de suite votre banque et </a:t>
            </a:r>
            <a:r>
              <a:rPr lang="fr-FR" sz="1600" b="0" i="0" dirty="0" err="1">
                <a:solidFill>
                  <a:srgbClr val="000000"/>
                </a:solidFill>
                <a:effectLst/>
              </a:rPr>
              <a:t>Cardstop</a:t>
            </a:r>
            <a:r>
              <a:rPr lang="fr-FR" sz="1600" b="0" i="0" dirty="0">
                <a:solidFill>
                  <a:srgbClr val="000000"/>
                </a:solidFill>
                <a:effectLst/>
              </a:rPr>
              <a:t> (078 / 170 170, numéro à conserver dans les contacts</a:t>
            </a:r>
          </a:p>
          <a:p>
            <a:pPr lvl="1"/>
            <a:r>
              <a:rPr lang="fr-FR" sz="1600" b="0" i="0" dirty="0">
                <a:solidFill>
                  <a:srgbClr val="000000"/>
                </a:solidFill>
                <a:effectLst/>
              </a:rPr>
              <a:t>Portez plainte auprès de la police</a:t>
            </a:r>
          </a:p>
          <a:p>
            <a:r>
              <a:rPr lang="fr-FR" sz="1600" b="0" i="0" dirty="0">
                <a:solidFill>
                  <a:srgbClr val="000000"/>
                </a:solidFill>
                <a:effectLst/>
              </a:rPr>
              <a:t>Le message a été transmis à vos amis ? </a:t>
            </a:r>
          </a:p>
          <a:p>
            <a:pPr lvl="1"/>
            <a:r>
              <a:rPr lang="fr-FR" sz="1600" b="0" i="0" dirty="0">
                <a:solidFill>
                  <a:srgbClr val="000000"/>
                </a:solidFill>
                <a:effectLst/>
              </a:rPr>
              <a:t>Mettez-les en garde !</a:t>
            </a:r>
          </a:p>
          <a:p>
            <a:r>
              <a:rPr lang="fr-FR" sz="1600" b="0" i="0" dirty="0">
                <a:solidFill>
                  <a:srgbClr val="000000"/>
                </a:solidFill>
                <a:effectLst/>
              </a:rPr>
              <a:t>Vous avez communiqué un mot de passe ? </a:t>
            </a:r>
          </a:p>
          <a:p>
            <a:pPr lvl="1"/>
            <a:r>
              <a:rPr lang="fr-FR" sz="1600" b="0" i="0" dirty="0">
                <a:solidFill>
                  <a:srgbClr val="000000"/>
                </a:solidFill>
                <a:effectLst/>
              </a:rPr>
              <a:t>Changez le mot de passe partout où vous l’utilisez</a:t>
            </a:r>
          </a:p>
          <a:p>
            <a:r>
              <a:rPr lang="fr-FR" sz="1600" b="0" i="0" dirty="0">
                <a:solidFill>
                  <a:srgbClr val="000000"/>
                </a:solidFill>
                <a:effectLst/>
              </a:rPr>
              <a:t>Un programme risque d’avoir été installé ?</a:t>
            </a:r>
          </a:p>
          <a:p>
            <a:pPr lvl="1"/>
            <a:r>
              <a:rPr lang="fr-FR" sz="1600" b="0" i="0" dirty="0">
                <a:solidFill>
                  <a:srgbClr val="000000"/>
                </a:solidFill>
                <a:effectLst/>
              </a:rPr>
              <a:t>Effectuez un scan antivirus et si nécessaire, réinitialisez l'appareil aux paramètres d'usine.</a:t>
            </a:r>
          </a:p>
          <a:p>
            <a:r>
              <a:rPr lang="fr-FR" sz="1600" b="0" i="0" dirty="0">
                <a:solidFill>
                  <a:srgbClr val="000000"/>
                </a:solidFill>
                <a:effectLst/>
              </a:rPr>
              <a:t>Cela vous est arrivé au travail ? </a:t>
            </a:r>
          </a:p>
          <a:p>
            <a:pPr lvl="1"/>
            <a:r>
              <a:rPr lang="fr-FR" sz="1600" b="0" i="0" dirty="0">
                <a:solidFill>
                  <a:srgbClr val="000000"/>
                </a:solidFill>
                <a:effectLst/>
              </a:rPr>
              <a:t>Prévenez votre service informatique. Ils peuvent éviter que d’autres soient pris au piège ou qu’un virus continue à se propager.</a:t>
            </a:r>
          </a:p>
          <a:p>
            <a:r>
              <a:rPr lang="fr-FR" sz="1600" b="0" i="0" dirty="0">
                <a:solidFill>
                  <a:srgbClr val="000000"/>
                </a:solidFill>
                <a:effectLst/>
              </a:rPr>
              <a:t>Supprimez le message.</a:t>
            </a:r>
          </a:p>
          <a:p>
            <a:pPr marL="0" indent="0">
              <a:buNone/>
            </a:pPr>
            <a:endParaRPr lang="en-GB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764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47AD8-1661-768D-0449-CE2E0A7FB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www.safeonweb.be</a:t>
            </a:r>
            <a:r>
              <a:rPr lang="nl-BE" sz="1600" dirty="0"/>
              <a:t> </a:t>
            </a:r>
          </a:p>
          <a:p>
            <a:r>
              <a:rPr lang="nl-BE" sz="1600" dirty="0" err="1"/>
              <a:t>Suivez-nous</a:t>
            </a:r>
            <a:r>
              <a:rPr lang="nl-BE" sz="1600" dirty="0"/>
              <a:t> </a:t>
            </a:r>
            <a:r>
              <a:rPr lang="nl-BE" sz="1600" dirty="0" err="1"/>
              <a:t>sur</a:t>
            </a:r>
            <a:r>
              <a:rPr lang="nl-BE" sz="1600" dirty="0"/>
              <a:t> Facebook : </a:t>
            </a:r>
            <a:r>
              <a:rPr lang="nl-BE" sz="16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https://www.facebook.com/Safeonweb.be/</a:t>
            </a:r>
            <a:r>
              <a:rPr lang="nl-BE" sz="1600" dirty="0"/>
              <a:t> </a:t>
            </a:r>
          </a:p>
          <a:p>
            <a:r>
              <a:rPr lang="nl-BE" sz="1600" dirty="0" err="1"/>
              <a:t>Suivez-nous</a:t>
            </a:r>
            <a:r>
              <a:rPr lang="nl-BE" sz="1600" dirty="0"/>
              <a:t> </a:t>
            </a:r>
            <a:r>
              <a:rPr lang="nl-BE" sz="1600" dirty="0" err="1"/>
              <a:t>sur</a:t>
            </a:r>
            <a:r>
              <a:rPr lang="nl-BE" sz="1600" dirty="0"/>
              <a:t> Twitter : </a:t>
            </a:r>
            <a:r>
              <a:rPr lang="nl-BE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https://twitter.com/safeonweb_be</a:t>
            </a:r>
            <a:r>
              <a:rPr lang="nl-BE" sz="1600" dirty="0"/>
              <a:t> </a:t>
            </a:r>
          </a:p>
          <a:p>
            <a:r>
              <a:rPr lang="nl-BE" sz="1600" dirty="0" err="1"/>
              <a:t>Suivez-nous</a:t>
            </a:r>
            <a:r>
              <a:rPr lang="nl-BE" sz="1600" dirty="0"/>
              <a:t> </a:t>
            </a:r>
            <a:r>
              <a:rPr lang="nl-BE" sz="1600" dirty="0" err="1"/>
              <a:t>sur</a:t>
            </a:r>
            <a:r>
              <a:rPr lang="nl-BE" sz="1600" dirty="0"/>
              <a:t> YouTube : Safeonweb.be</a:t>
            </a:r>
          </a:p>
          <a:p>
            <a:r>
              <a:rPr lang="nl-BE" sz="1600" dirty="0" err="1"/>
              <a:t>Suivez-nous</a:t>
            </a:r>
            <a:r>
              <a:rPr lang="nl-BE" sz="1600" dirty="0"/>
              <a:t> </a:t>
            </a:r>
            <a:r>
              <a:rPr lang="nl-BE" sz="1600" dirty="0" err="1"/>
              <a:t>sur</a:t>
            </a:r>
            <a:r>
              <a:rPr lang="nl-BE" sz="1600" dirty="0"/>
              <a:t> Instagram</a:t>
            </a:r>
          </a:p>
          <a:p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BF380-DAF6-80F7-70B0-565E412716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sz="6000" dirty="0"/>
              <a:t>En </a:t>
            </a:r>
            <a:r>
              <a:rPr lang="nl-BE" sz="6000" dirty="0" err="1"/>
              <a:t>savoir</a:t>
            </a:r>
            <a:r>
              <a:rPr lang="nl-BE" sz="6000" dirty="0"/>
              <a:t> plus </a:t>
            </a:r>
            <a:r>
              <a:rPr lang="nl-BE" sz="6000" dirty="0" err="1"/>
              <a:t>sur</a:t>
            </a:r>
            <a:r>
              <a:rPr lang="nl-BE" sz="6000" dirty="0"/>
              <a:t> </a:t>
            </a:r>
            <a:r>
              <a:rPr lang="nl-BE" sz="6000" dirty="0" err="1"/>
              <a:t>le</a:t>
            </a:r>
            <a:r>
              <a:rPr lang="nl-BE" sz="6000" dirty="0"/>
              <a:t> </a:t>
            </a:r>
            <a:r>
              <a:rPr lang="nl-BE" sz="6000" dirty="0" err="1"/>
              <a:t>phishing</a:t>
            </a:r>
            <a:r>
              <a:rPr lang="nl-BE" sz="6000" dirty="0"/>
              <a:t> 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22439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99D3-E793-A971-007D-E67A08682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b="1" dirty="0"/>
              <a:t>Application </a:t>
            </a:r>
            <a:r>
              <a:rPr lang="nl-BE" b="1" dirty="0" err="1"/>
              <a:t>Safeonweb</a:t>
            </a:r>
            <a:r>
              <a:rPr lang="nl-BE" b="1" dirty="0"/>
              <a:t> ?</a:t>
            </a:r>
            <a:endParaRPr lang="en-BE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BDB2C-CFEA-8DBC-8098-E56797B70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spcCol="720000"/>
          <a:lstStyle/>
          <a:p>
            <a:r>
              <a:rPr lang="fr-FR" sz="1600" b="0" i="0" dirty="0" err="1">
                <a:solidFill>
                  <a:srgbClr val="000000"/>
                </a:solidFill>
                <a:effectLst/>
              </a:rPr>
              <a:t>Safeonweb</a:t>
            </a:r>
            <a:r>
              <a:rPr lang="fr-FR" sz="1600" b="0" i="0" dirty="0">
                <a:solidFill>
                  <a:srgbClr val="000000"/>
                </a:solidFill>
                <a:effectLst/>
              </a:rPr>
              <a:t> dispose désormais d'une application qui vous permet de rester informé de manière simple et rapide. </a:t>
            </a:r>
          </a:p>
          <a:p>
            <a:r>
              <a:rPr lang="fr-FR" sz="1600" b="0" i="0" dirty="0">
                <a:solidFill>
                  <a:srgbClr val="000000"/>
                </a:solidFill>
                <a:effectLst/>
              </a:rPr>
              <a:t>L'application vous avertit des cybermenaces et des nouvelles formes de fraude en ligne. </a:t>
            </a:r>
          </a:p>
          <a:p>
            <a:r>
              <a:rPr lang="fr-FR" sz="1600" b="0" i="0" dirty="0">
                <a:solidFill>
                  <a:srgbClr val="000000"/>
                </a:solidFill>
                <a:effectLst/>
              </a:rPr>
              <a:t>Vous pouvez trouver l'application </a:t>
            </a:r>
            <a:r>
              <a:rPr lang="fr-FR" sz="1600" b="0" i="0" dirty="0" err="1">
                <a:solidFill>
                  <a:srgbClr val="000000"/>
                </a:solidFill>
                <a:effectLst/>
              </a:rPr>
              <a:t>Safeonweb</a:t>
            </a:r>
            <a:r>
              <a:rPr lang="fr-FR" sz="1600" b="0" i="0" dirty="0">
                <a:solidFill>
                  <a:srgbClr val="000000"/>
                </a:solidFill>
                <a:effectLst/>
              </a:rPr>
              <a:t> dans les magasins d'applications officiels (App Store et Google Play Store). </a:t>
            </a:r>
          </a:p>
          <a:p>
            <a:pPr marL="0" indent="0">
              <a:buNone/>
            </a:pPr>
            <a:endParaRPr lang="en-GB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32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456D-4A35-AB24-0628-D0D2FD32D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L’extension</a:t>
            </a:r>
            <a:r>
              <a:rPr lang="nl-BE" dirty="0"/>
              <a:t> de </a:t>
            </a:r>
            <a:r>
              <a:rPr lang="nl-BE" dirty="0" err="1"/>
              <a:t>navigateur</a:t>
            </a:r>
            <a:r>
              <a:rPr lang="nl-BE" dirty="0"/>
              <a:t> </a:t>
            </a:r>
            <a:r>
              <a:rPr lang="nl-BE" dirty="0" err="1"/>
              <a:t>Safeonweb</a:t>
            </a:r>
            <a:r>
              <a:rPr lang="nl-BE" dirty="0"/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76D87-7278-FC39-D098-F19C44F959CE}"/>
              </a:ext>
            </a:extLst>
          </p:cNvPr>
          <p:cNvSpPr txBox="1"/>
          <p:nvPr/>
        </p:nvSpPr>
        <p:spPr>
          <a:xfrm>
            <a:off x="838200" y="1615134"/>
            <a:ext cx="9144785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latin typeface="Avenir Book" panose="02000503020000020003" pitchFamily="2" charset="0"/>
              </a:rPr>
              <a:t>Safeonweb</a:t>
            </a:r>
            <a:r>
              <a:rPr lang="fr-FR" dirty="0">
                <a:latin typeface="Avenir Book" panose="02000503020000020003" pitchFamily="2" charset="0"/>
              </a:rPr>
              <a:t> dispose désormais d'une extension de navigateur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Pour vous aider à évaluer s'il est sécure de visiter un site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L’extension attribue un niveau de confiance (Élevé, Moyen, Bas) à chaque site web, en se basant sur une série de facteurs </a:t>
            </a:r>
          </a:p>
        </p:txBody>
      </p:sp>
    </p:spTree>
    <p:extLst>
      <p:ext uri="{BB962C8B-B14F-4D97-AF65-F5344CB8AC3E}">
        <p14:creationId xmlns:p14="http://schemas.microsoft.com/office/powerpoint/2010/main" val="2828946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456D-4A35-AB24-0628-D0D2FD32D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installer l’extension de navigateur </a:t>
            </a:r>
            <a:r>
              <a:rPr lang="fr-FR" dirty="0" err="1"/>
              <a:t>Safeonweb</a:t>
            </a:r>
            <a:r>
              <a:rPr lang="fr-FR" dirty="0"/>
              <a:t> ?</a:t>
            </a:r>
            <a:endParaRPr lang="nl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76D87-7278-FC39-D098-F19C44F959CE}"/>
              </a:ext>
            </a:extLst>
          </p:cNvPr>
          <p:cNvSpPr txBox="1"/>
          <p:nvPr/>
        </p:nvSpPr>
        <p:spPr>
          <a:xfrm>
            <a:off x="838200" y="1615134"/>
            <a:ext cx="9144785" cy="3380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Ouvrez le Chrome Web Store en suivant le lien fourni ci-dessus.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Recherchez l'extension </a:t>
            </a:r>
            <a:r>
              <a:rPr lang="fr-FR" dirty="0" err="1">
                <a:latin typeface="Avenir Book" panose="02000503020000020003" pitchFamily="2" charset="0"/>
              </a:rPr>
              <a:t>Safeonweb</a:t>
            </a:r>
            <a:r>
              <a:rPr lang="fr-FR" dirty="0">
                <a:latin typeface="Avenir Book" panose="02000503020000020003" pitchFamily="2" charset="0"/>
              </a:rPr>
              <a:t> dans la boutique.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Cliquez sur le bouton "Ajouter à Chrome".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Cliquez sur le bouton "Ajouter une extension" dans la fenêtre contextuelle.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Sélectionnez la pièce de puzzle dans le coin supérieur droit de votre navigateur et épinglez l'extension </a:t>
            </a:r>
            <a:r>
              <a:rPr lang="fr-FR" dirty="0" err="1">
                <a:latin typeface="Avenir Book" panose="02000503020000020003" pitchFamily="2" charset="0"/>
              </a:rPr>
              <a:t>Safeonweb</a:t>
            </a:r>
            <a:r>
              <a:rPr lang="fr-FR" dirty="0">
                <a:latin typeface="Avenir Book" panose="02000503020000020003" pitchFamily="2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venir Book" panose="02000503020000020003" pitchFamily="2" charset="0"/>
              </a:rPr>
              <a:t>L'icône </a:t>
            </a:r>
            <a:r>
              <a:rPr lang="fr-FR" dirty="0" err="1">
                <a:latin typeface="Avenir Book" panose="02000503020000020003" pitchFamily="2" charset="0"/>
              </a:rPr>
              <a:t>Safeonweb</a:t>
            </a:r>
            <a:r>
              <a:rPr lang="fr-FR" dirty="0">
                <a:latin typeface="Avenir Book" panose="02000503020000020003" pitchFamily="2" charset="0"/>
              </a:rPr>
              <a:t> apparaîtra à droite de la barre d'adresse. Sa couleur changera en fonction du niveau de confiance du site web que vous visitez.</a:t>
            </a:r>
          </a:p>
        </p:txBody>
      </p:sp>
    </p:spTree>
    <p:extLst>
      <p:ext uri="{BB962C8B-B14F-4D97-AF65-F5344CB8AC3E}">
        <p14:creationId xmlns:p14="http://schemas.microsoft.com/office/powerpoint/2010/main" val="1632311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99D3-E793-A971-007D-E67A08682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Mais les criminels s’y retrouvent eux aussi…</a:t>
            </a:r>
            <a:endParaRPr lang="en-BE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BDB2C-CFEA-8DBC-8098-E56797B70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1770"/>
            <a:ext cx="10515600" cy="5633871"/>
          </a:xfrm>
        </p:spPr>
        <p:txBody>
          <a:bodyPr spcCol="720000"/>
          <a:lstStyle/>
          <a:p>
            <a:r>
              <a:rPr lang="nl-BE" sz="1600" b="1" dirty="0" err="1"/>
              <a:t>Phishing</a:t>
            </a:r>
            <a:endParaRPr lang="nl-BE" sz="1600" b="1" dirty="0"/>
          </a:p>
          <a:p>
            <a:r>
              <a:rPr lang="nl-BE" sz="1600" b="1" dirty="0" err="1"/>
              <a:t>Hacking</a:t>
            </a:r>
            <a:endParaRPr lang="nl-BE" sz="1600" b="1" dirty="0"/>
          </a:p>
          <a:p>
            <a:r>
              <a:rPr lang="nl-BE" sz="1600" b="1" dirty="0" err="1"/>
              <a:t>Sextortion</a:t>
            </a:r>
            <a:r>
              <a:rPr lang="nl-BE" sz="1600" b="1" dirty="0"/>
              <a:t> </a:t>
            </a:r>
            <a:r>
              <a:rPr lang="nl-BE" sz="1600" b="1" dirty="0" err="1"/>
              <a:t>scam</a:t>
            </a:r>
            <a:r>
              <a:rPr lang="nl-BE" sz="1600" b="1" dirty="0"/>
              <a:t> </a:t>
            </a:r>
          </a:p>
          <a:p>
            <a:pPr lvl="1"/>
            <a:r>
              <a:rPr lang="fr-FR" sz="1600" dirty="0"/>
              <a:t>Vous recevez un mail dans lequel les escrocs affirment avoir piraté votre ordinateur et avoir pris des photos intimes de vous pendant que vous regardiez un film pornographique. C’est du </a:t>
            </a:r>
            <a:r>
              <a:rPr lang="fr-FR" sz="1600" dirty="0" err="1"/>
              <a:t>bluf</a:t>
            </a:r>
            <a:r>
              <a:rPr lang="fr-FR" sz="1600" dirty="0"/>
              <a:t>.</a:t>
            </a:r>
            <a:endParaRPr lang="nl-BE" sz="1600" dirty="0"/>
          </a:p>
          <a:p>
            <a:r>
              <a:rPr lang="nl-BE" sz="1600" b="1" dirty="0"/>
              <a:t>Microsoft </a:t>
            </a:r>
            <a:r>
              <a:rPr lang="nl-BE" sz="1600" b="1" dirty="0" err="1"/>
              <a:t>scam</a:t>
            </a:r>
            <a:endParaRPr lang="nl-BE" sz="1600" b="1" dirty="0"/>
          </a:p>
          <a:p>
            <a:pPr lvl="1"/>
            <a:r>
              <a:rPr lang="fr-FR" sz="1600" dirty="0"/>
              <a:t>Le Microsoft </a:t>
            </a:r>
            <a:r>
              <a:rPr lang="fr-FR" sz="1600" dirty="0" err="1"/>
              <a:t>Scam</a:t>
            </a:r>
            <a:r>
              <a:rPr lang="fr-FR" sz="1600" dirty="0"/>
              <a:t> est une arnaque où vous recevez un appel téléphonique d’une personne qui se présente comme un collaborateur du helpdesk de Microsoft, d’Apple ou d’une autre société informatique</a:t>
            </a:r>
            <a:endParaRPr lang="nl-BE" sz="1600" dirty="0"/>
          </a:p>
          <a:p>
            <a:r>
              <a:rPr lang="nl-BE" sz="1600" b="1" dirty="0"/>
              <a:t>Et </a:t>
            </a:r>
            <a:r>
              <a:rPr lang="nl-BE" sz="1600" b="1" dirty="0" err="1"/>
              <a:t>autres</a:t>
            </a:r>
            <a:r>
              <a:rPr lang="nl-BE" sz="1600" b="1" dirty="0"/>
              <a:t> </a:t>
            </a:r>
            <a:r>
              <a:rPr lang="nl-BE" sz="1600" b="1" dirty="0" err="1"/>
              <a:t>encore</a:t>
            </a:r>
            <a:endParaRPr lang="nl-BE" sz="1600" b="1" dirty="0"/>
          </a:p>
          <a:p>
            <a:pPr marL="0" indent="0">
              <a:buNone/>
            </a:pPr>
            <a:endParaRPr lang="en-GB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4" name="Graphic 3" descr="Detective">
            <a:extLst>
              <a:ext uri="{FF2B5EF4-FFF2-40B4-BE49-F238E27FC236}">
                <a16:creationId xmlns:a16="http://schemas.microsoft.com/office/drawing/2014/main" id="{E93E5D0A-CA58-9C19-107E-A0F6ECEB1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1923" y="1351390"/>
            <a:ext cx="4506106" cy="45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19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51DD-4976-411E-B029-3739CE9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621" y="1450796"/>
            <a:ext cx="4995554" cy="197820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Tout le matériel de </a:t>
            </a:r>
            <a:r>
              <a:rPr lang="en-US" sz="3600" dirty="0" err="1"/>
              <a:t>campagne</a:t>
            </a:r>
            <a:r>
              <a:rPr lang="en-US" sz="3600" dirty="0"/>
              <a:t> </a:t>
            </a:r>
            <a:r>
              <a:rPr lang="en-US" sz="3600" dirty="0" err="1"/>
              <a:t>est</a:t>
            </a:r>
            <a:r>
              <a:rPr lang="en-US" sz="3600" dirty="0"/>
              <a:t> </a:t>
            </a:r>
            <a:r>
              <a:rPr lang="en-US" sz="3600" dirty="0" err="1"/>
              <a:t>gratuitement</a:t>
            </a:r>
            <a:r>
              <a:rPr lang="en-US" sz="3600" dirty="0"/>
              <a:t> disponible sur www.safeonweb.be</a:t>
            </a:r>
            <a:br>
              <a:rPr lang="en-US" sz="2400" dirty="0"/>
            </a:br>
            <a:endParaRPr lang="nl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DB8C5-4173-746D-8796-B91FC8CB8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000" dirty="0" err="1"/>
              <a:t>Participer</a:t>
            </a:r>
            <a:r>
              <a:rPr lang="en-US" sz="6000" dirty="0"/>
              <a:t> à la </a:t>
            </a:r>
            <a:r>
              <a:rPr lang="en-US" sz="6000" dirty="0" err="1"/>
              <a:t>campagne</a:t>
            </a:r>
            <a:r>
              <a:rPr lang="en-US" sz="6000" dirty="0"/>
              <a:t> </a:t>
            </a:r>
            <a:r>
              <a:rPr lang="en-US" sz="6000" dirty="0" err="1"/>
              <a:t>contre</a:t>
            </a:r>
            <a:r>
              <a:rPr lang="en-US" sz="6000" dirty="0"/>
              <a:t> le phishing?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5877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801D5-6E53-39B9-9659-2CC0AF2C8D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fr-FR" sz="4800" dirty="0"/>
              <a:t>Une présentation offerte par </a:t>
            </a:r>
            <a:r>
              <a:rPr lang="fr-FR" sz="4800" dirty="0" err="1"/>
              <a:t>Safeonweb</a:t>
            </a:r>
            <a:r>
              <a:rPr lang="fr-FR" sz="4800" dirty="0"/>
              <a:t> à l'occasion de la campagne 2023</a:t>
            </a:r>
            <a:endParaRPr lang="nl-B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AB329-F651-EA07-CAB8-D88204100E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fr-FR" dirty="0"/>
              <a:t>Avec nos remerciements à : </a:t>
            </a:r>
            <a:r>
              <a:rPr lang="fr-FR" dirty="0" err="1"/>
              <a:t>Febelfin</a:t>
            </a:r>
            <a:r>
              <a:rPr lang="fr-FR" dirty="0"/>
              <a:t> et la coalition pour la cybersécurité</a:t>
            </a:r>
          </a:p>
          <a:p>
            <a:pPr algn="l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05502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99D3-E793-A971-007D-E67A08682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Comment me protéger  en ligne?</a:t>
            </a:r>
            <a:endParaRPr lang="en-BE" b="1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ED7A6C6-0D85-EC86-D246-27A5971A5F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1374703"/>
              </p:ext>
            </p:extLst>
          </p:nvPr>
        </p:nvGraphicFramePr>
        <p:xfrm>
          <a:off x="838200" y="154282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8089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2E35E-776B-068A-1424-9B1D57F8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Soyez plus malin qu’un </a:t>
            </a:r>
            <a:r>
              <a:rPr lang="fr-FR" dirty="0" err="1"/>
              <a:t>phisher</a:t>
            </a:r>
            <a:endParaRPr lang="nl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495EC4-CC92-143C-6275-D0B691DB6A17}"/>
              </a:ext>
            </a:extLst>
          </p:cNvPr>
          <p:cNvSpPr txBox="1"/>
          <p:nvPr/>
        </p:nvSpPr>
        <p:spPr>
          <a:xfrm>
            <a:off x="1339784" y="2090172"/>
            <a:ext cx="95124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i="1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Avez-vous reçu un message suspect ces derniers </a:t>
            </a:r>
            <a:r>
              <a:rPr lang="fr-FR" sz="2000" i="1" dirty="0">
                <a:latin typeface="Avenir Book" panose="02000503020000020003" pitchFamily="2" charset="0"/>
                <a:cs typeface="Times New Roman" panose="02020603050405020304" pitchFamily="18" charset="0"/>
              </a:rPr>
              <a:t>mois ? Un courriel contenant une offre trop alléchante ou un SMS qui semblait provenir de votre banque ? Vous n'êtes pas le seul. Nous sommes inondés par un tsunami de messages suspects. Nous sommes souvent plus malins que les escrocs, mais leurs messages peuvent </a:t>
            </a:r>
            <a:r>
              <a:rPr lang="fr-FR" sz="2000" i="1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être si trompeurs que de nombreuses personnes se laissent prendre au piège.</a:t>
            </a:r>
            <a:endParaRPr lang="nl-BE" sz="2000" i="1" dirty="0">
              <a:effectLst/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54776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577F-CD84-BD23-B4BA-413414698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5584" y="549275"/>
            <a:ext cx="4995554" cy="5325234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effectLst/>
                <a:ea typeface="Times New Roman" panose="02020603050405020304" pitchFamily="18" charset="0"/>
              </a:rPr>
              <a:t>Le phishing est une forme d'escroquerie en ligne par laquelle des fraudeurs vous envoient un faux message pour tenter de vous escroquer.</a:t>
            </a:r>
            <a:endParaRPr lang="en-US" sz="1600" dirty="0"/>
          </a:p>
          <a:p>
            <a:pPr marL="0" indent="0">
              <a:buNone/>
            </a:pPr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F0510-A7F6-27B3-5216-0CA8E16BD1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 sz="6000" dirty="0" err="1"/>
              <a:t>Phishing</a:t>
            </a:r>
            <a:r>
              <a:rPr lang="nl-BE" sz="6000" dirty="0"/>
              <a:t>?</a:t>
            </a:r>
            <a:br>
              <a:rPr lang="nl-BE" sz="6000" dirty="0"/>
            </a:br>
            <a:r>
              <a:rPr lang="nl-BE" sz="6000" dirty="0" err="1"/>
              <a:t>Késako</a:t>
            </a:r>
            <a:r>
              <a:rPr lang="nl-BE" sz="6000" dirty="0"/>
              <a:t>?</a:t>
            </a:r>
            <a:endParaRPr lang="en-BE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553E540-4327-D977-FFB6-B4BC4ED36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58" r="-1" b="5701"/>
          <a:stretch/>
        </p:blipFill>
        <p:spPr>
          <a:xfrm>
            <a:off x="6775956" y="1816410"/>
            <a:ext cx="1868494" cy="1740324"/>
          </a:xfrm>
          <a:custGeom>
            <a:avLst/>
            <a:gdLst/>
            <a:ahLst/>
            <a:cxnLst/>
            <a:rect l="l" t="t" r="r" b="b"/>
            <a:pathLst>
              <a:path w="2800021" h="2607952">
                <a:moveTo>
                  <a:pt x="1896921" y="1283"/>
                </a:moveTo>
                <a:cubicBezTo>
                  <a:pt x="1964079" y="3763"/>
                  <a:pt x="2031133" y="9836"/>
                  <a:pt x="2097856" y="19493"/>
                </a:cubicBezTo>
                <a:cubicBezTo>
                  <a:pt x="2197875" y="35580"/>
                  <a:pt x="2298741" y="25628"/>
                  <a:pt x="2399244" y="18812"/>
                </a:cubicBezTo>
                <a:cubicBezTo>
                  <a:pt x="2520913" y="10497"/>
                  <a:pt x="2642460" y="5999"/>
                  <a:pt x="2764369" y="19631"/>
                </a:cubicBezTo>
                <a:lnTo>
                  <a:pt x="2781331" y="20066"/>
                </a:lnTo>
                <a:lnTo>
                  <a:pt x="2771027" y="223244"/>
                </a:lnTo>
                <a:cubicBezTo>
                  <a:pt x="2770027" y="306498"/>
                  <a:pt x="2772785" y="389724"/>
                  <a:pt x="2780906" y="472842"/>
                </a:cubicBezTo>
                <a:cubicBezTo>
                  <a:pt x="2793852" y="625932"/>
                  <a:pt x="2795719" y="779623"/>
                  <a:pt x="2786483" y="932933"/>
                </a:cubicBezTo>
                <a:cubicBezTo>
                  <a:pt x="2780058" y="1071462"/>
                  <a:pt x="2764299" y="1209772"/>
                  <a:pt x="2777754" y="1348629"/>
                </a:cubicBezTo>
                <a:cubicBezTo>
                  <a:pt x="2782361" y="1396405"/>
                  <a:pt x="2793512" y="1443308"/>
                  <a:pt x="2796058" y="1491412"/>
                </a:cubicBezTo>
                <a:cubicBezTo>
                  <a:pt x="2808180" y="1716767"/>
                  <a:pt x="2789997" y="1941359"/>
                  <a:pt x="2775088" y="2165950"/>
                </a:cubicBezTo>
                <a:cubicBezTo>
                  <a:pt x="2769633" y="2247759"/>
                  <a:pt x="2762966" y="2329567"/>
                  <a:pt x="2777876" y="2411376"/>
                </a:cubicBezTo>
                <a:cubicBezTo>
                  <a:pt x="2783785" y="2445894"/>
                  <a:pt x="2787349" y="2480670"/>
                  <a:pt x="2788562" y="2515512"/>
                </a:cubicBezTo>
                <a:lnTo>
                  <a:pt x="2785862" y="2598193"/>
                </a:lnTo>
                <a:lnTo>
                  <a:pt x="2765823" y="2598670"/>
                </a:lnTo>
                <a:cubicBezTo>
                  <a:pt x="2658539" y="2600165"/>
                  <a:pt x="2550823" y="2613972"/>
                  <a:pt x="2444081" y="2598670"/>
                </a:cubicBezTo>
                <a:cubicBezTo>
                  <a:pt x="2255735" y="2573645"/>
                  <a:pt x="2065408" y="2570205"/>
                  <a:pt x="1876379" y="2588429"/>
                </a:cubicBezTo>
                <a:cubicBezTo>
                  <a:pt x="1663187" y="2606148"/>
                  <a:pt x="1449075" y="2607414"/>
                  <a:pt x="1235711" y="2592226"/>
                </a:cubicBezTo>
                <a:cubicBezTo>
                  <a:pt x="1077655" y="2581411"/>
                  <a:pt x="919274" y="2573358"/>
                  <a:pt x="760677" y="2583023"/>
                </a:cubicBezTo>
                <a:cubicBezTo>
                  <a:pt x="699945" y="2586819"/>
                  <a:pt x="640728" y="2603387"/>
                  <a:pt x="580211" y="2605228"/>
                </a:cubicBezTo>
                <a:cubicBezTo>
                  <a:pt x="409739" y="2610520"/>
                  <a:pt x="239309" y="2608104"/>
                  <a:pt x="68912" y="2597979"/>
                </a:cubicBezTo>
                <a:lnTo>
                  <a:pt x="9851" y="2595036"/>
                </a:lnTo>
                <a:lnTo>
                  <a:pt x="14918" y="2533474"/>
                </a:lnTo>
                <a:cubicBezTo>
                  <a:pt x="24226" y="2470964"/>
                  <a:pt x="33057" y="2409078"/>
                  <a:pt x="21123" y="2345943"/>
                </a:cubicBezTo>
                <a:cubicBezTo>
                  <a:pt x="15873" y="2318439"/>
                  <a:pt x="11935" y="2290684"/>
                  <a:pt x="9189" y="2262929"/>
                </a:cubicBezTo>
                <a:cubicBezTo>
                  <a:pt x="3723" y="2192068"/>
                  <a:pt x="5681" y="2120806"/>
                  <a:pt x="15036" y="2050394"/>
                </a:cubicBezTo>
                <a:cubicBezTo>
                  <a:pt x="23988" y="1968631"/>
                  <a:pt x="9428" y="1886367"/>
                  <a:pt x="21362" y="1804853"/>
                </a:cubicBezTo>
                <a:cubicBezTo>
                  <a:pt x="29835" y="1739206"/>
                  <a:pt x="30157" y="1672681"/>
                  <a:pt x="22317" y="1606945"/>
                </a:cubicBezTo>
                <a:cubicBezTo>
                  <a:pt x="8211" y="1482675"/>
                  <a:pt x="9093" y="1357041"/>
                  <a:pt x="24942" y="1233009"/>
                </a:cubicBezTo>
                <a:cubicBezTo>
                  <a:pt x="34728" y="1160621"/>
                  <a:pt x="40337" y="1086110"/>
                  <a:pt x="22794" y="1015097"/>
                </a:cubicBezTo>
                <a:cubicBezTo>
                  <a:pt x="-18498" y="848195"/>
                  <a:pt x="5610" y="681043"/>
                  <a:pt x="22794" y="515015"/>
                </a:cubicBezTo>
                <a:cubicBezTo>
                  <a:pt x="33236" y="425851"/>
                  <a:pt x="33475" y="335698"/>
                  <a:pt x="23510" y="246472"/>
                </a:cubicBezTo>
                <a:cubicBezTo>
                  <a:pt x="14667" y="180579"/>
                  <a:pt x="9392" y="114270"/>
                  <a:pt x="7698" y="47862"/>
                </a:cubicBezTo>
                <a:lnTo>
                  <a:pt x="8577" y="16981"/>
                </a:lnTo>
                <a:lnTo>
                  <a:pt x="105876" y="19483"/>
                </a:lnTo>
                <a:cubicBezTo>
                  <a:pt x="269744" y="18941"/>
                  <a:pt x="433357" y="6953"/>
                  <a:pt x="596356" y="8998"/>
                </a:cubicBezTo>
                <a:cubicBezTo>
                  <a:pt x="687063" y="10088"/>
                  <a:pt x="777528" y="30535"/>
                  <a:pt x="868476" y="26719"/>
                </a:cubicBezTo>
                <a:cubicBezTo>
                  <a:pt x="1144104" y="15541"/>
                  <a:pt x="1419853" y="19221"/>
                  <a:pt x="1695360" y="4635"/>
                </a:cubicBezTo>
                <a:cubicBezTo>
                  <a:pt x="1762501" y="-82"/>
                  <a:pt x="1829763" y="-1196"/>
                  <a:pt x="1896921" y="1283"/>
                </a:cubicBezTo>
                <a:close/>
              </a:path>
            </a:pathLst>
          </a:custGeom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82B3990B-5514-C1D2-4949-2991EF27B4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660" r="4544" b="6"/>
          <a:stretch/>
        </p:blipFill>
        <p:spPr>
          <a:xfrm>
            <a:off x="6564452" y="3833276"/>
            <a:ext cx="2291501" cy="2475449"/>
          </a:xfrm>
          <a:custGeom>
            <a:avLst/>
            <a:gdLst/>
            <a:ahLst/>
            <a:cxnLst/>
            <a:rect l="l" t="t" r="r" b="b"/>
            <a:pathLst>
              <a:path w="2809123" h="3034623">
                <a:moveTo>
                  <a:pt x="909359" y="1412"/>
                </a:moveTo>
                <a:cubicBezTo>
                  <a:pt x="958144" y="-855"/>
                  <a:pt x="1007041" y="-392"/>
                  <a:pt x="1055844" y="2812"/>
                </a:cubicBezTo>
                <a:cubicBezTo>
                  <a:pt x="1188892" y="11671"/>
                  <a:pt x="1321724" y="23752"/>
                  <a:pt x="1455098" y="27433"/>
                </a:cubicBezTo>
                <a:cubicBezTo>
                  <a:pt x="1585007" y="30886"/>
                  <a:pt x="1714916" y="19724"/>
                  <a:pt x="1844174" y="11211"/>
                </a:cubicBezTo>
                <a:cubicBezTo>
                  <a:pt x="2032760" y="-1215"/>
                  <a:pt x="2221452" y="7644"/>
                  <a:pt x="2410145" y="15353"/>
                </a:cubicBezTo>
                <a:cubicBezTo>
                  <a:pt x="2481555" y="18287"/>
                  <a:pt x="2552964" y="17014"/>
                  <a:pt x="2624374" y="15060"/>
                </a:cubicBezTo>
                <a:lnTo>
                  <a:pt x="2784992" y="11774"/>
                </a:lnTo>
                <a:lnTo>
                  <a:pt x="2785432" y="38761"/>
                </a:lnTo>
                <a:cubicBezTo>
                  <a:pt x="2800584" y="206742"/>
                  <a:pt x="2808948" y="374831"/>
                  <a:pt x="2808827" y="543247"/>
                </a:cubicBezTo>
                <a:cubicBezTo>
                  <a:pt x="2810305" y="612173"/>
                  <a:pt x="2806257" y="681111"/>
                  <a:pt x="2796705" y="749514"/>
                </a:cubicBezTo>
                <a:cubicBezTo>
                  <a:pt x="2780583" y="847684"/>
                  <a:pt x="2768461" y="946836"/>
                  <a:pt x="2778522" y="1046533"/>
                </a:cubicBezTo>
                <a:cubicBezTo>
                  <a:pt x="2785553" y="1115252"/>
                  <a:pt x="2789675" y="1183862"/>
                  <a:pt x="2789432" y="1252908"/>
                </a:cubicBezTo>
                <a:cubicBezTo>
                  <a:pt x="2789432" y="1411618"/>
                  <a:pt x="2787978" y="1570434"/>
                  <a:pt x="2791008" y="1729144"/>
                </a:cubicBezTo>
                <a:cubicBezTo>
                  <a:pt x="2793675" y="1870399"/>
                  <a:pt x="2799493" y="2011110"/>
                  <a:pt x="2784826" y="2152475"/>
                </a:cubicBezTo>
                <a:cubicBezTo>
                  <a:pt x="2763249" y="2361141"/>
                  <a:pt x="2770159" y="2570898"/>
                  <a:pt x="2772704" y="2780218"/>
                </a:cubicBezTo>
                <a:lnTo>
                  <a:pt x="2785201" y="3024103"/>
                </a:lnTo>
                <a:lnTo>
                  <a:pt x="2729575" y="3019707"/>
                </a:lnTo>
                <a:cubicBezTo>
                  <a:pt x="2664468" y="3010397"/>
                  <a:pt x="2600011" y="3001566"/>
                  <a:pt x="2534253" y="3013501"/>
                </a:cubicBezTo>
                <a:cubicBezTo>
                  <a:pt x="2505606" y="3018752"/>
                  <a:pt x="2476698" y="3022690"/>
                  <a:pt x="2447790" y="3025435"/>
                </a:cubicBezTo>
                <a:cubicBezTo>
                  <a:pt x="2373985" y="3030901"/>
                  <a:pt x="2299762" y="3028945"/>
                  <a:pt x="2226426" y="3019587"/>
                </a:cubicBezTo>
                <a:cubicBezTo>
                  <a:pt x="2141266" y="3010636"/>
                  <a:pt x="2055584" y="3025196"/>
                  <a:pt x="1970684" y="3013262"/>
                </a:cubicBezTo>
                <a:cubicBezTo>
                  <a:pt x="1902309" y="3004788"/>
                  <a:pt x="1833021" y="3004466"/>
                  <a:pt x="1764554" y="3012307"/>
                </a:cubicBezTo>
                <a:cubicBezTo>
                  <a:pt x="1635120" y="3026413"/>
                  <a:pt x="1504268" y="3025530"/>
                  <a:pt x="1375082" y="3009682"/>
                </a:cubicBezTo>
                <a:cubicBezTo>
                  <a:pt x="1299687" y="2999895"/>
                  <a:pt x="1222081" y="2994286"/>
                  <a:pt x="1148118" y="3011830"/>
                </a:cubicBezTo>
                <a:cubicBezTo>
                  <a:pt x="974281" y="3053123"/>
                  <a:pt x="800184" y="3029015"/>
                  <a:pt x="627259" y="3011830"/>
                </a:cubicBezTo>
                <a:cubicBezTo>
                  <a:pt x="534391" y="3001387"/>
                  <a:pt x="440493" y="3001148"/>
                  <a:pt x="347559" y="3011113"/>
                </a:cubicBezTo>
                <a:cubicBezTo>
                  <a:pt x="278929" y="3019957"/>
                  <a:pt x="209866" y="3025232"/>
                  <a:pt x="140699" y="3026927"/>
                </a:cubicBezTo>
                <a:lnTo>
                  <a:pt x="44501" y="3024299"/>
                </a:lnTo>
                <a:lnTo>
                  <a:pt x="26973" y="2893528"/>
                </a:lnTo>
                <a:cubicBezTo>
                  <a:pt x="-4174" y="2764506"/>
                  <a:pt x="-10619" y="2635110"/>
                  <a:pt x="19693" y="2504963"/>
                </a:cubicBezTo>
                <a:cubicBezTo>
                  <a:pt x="48311" y="2384006"/>
                  <a:pt x="46914" y="2257385"/>
                  <a:pt x="15637" y="2137152"/>
                </a:cubicBezTo>
                <a:cubicBezTo>
                  <a:pt x="8714" y="2106022"/>
                  <a:pt x="4478" y="2074304"/>
                  <a:pt x="2986" y="2042386"/>
                </a:cubicBezTo>
                <a:cubicBezTo>
                  <a:pt x="-6442" y="1925867"/>
                  <a:pt x="9430" y="1810973"/>
                  <a:pt x="22676" y="1695829"/>
                </a:cubicBezTo>
                <a:cubicBezTo>
                  <a:pt x="31508" y="1622442"/>
                  <a:pt x="44993" y="1548304"/>
                  <a:pt x="22676" y="1475668"/>
                </a:cubicBezTo>
                <a:cubicBezTo>
                  <a:pt x="7389" y="1425047"/>
                  <a:pt x="3989" y="1371313"/>
                  <a:pt x="12773" y="1319017"/>
                </a:cubicBezTo>
                <a:cubicBezTo>
                  <a:pt x="27582" y="1226202"/>
                  <a:pt x="30672" y="1131749"/>
                  <a:pt x="21961" y="1038096"/>
                </a:cubicBezTo>
                <a:cubicBezTo>
                  <a:pt x="16209" y="976348"/>
                  <a:pt x="17092" y="914112"/>
                  <a:pt x="24587" y="852564"/>
                </a:cubicBezTo>
                <a:cubicBezTo>
                  <a:pt x="34491" y="769801"/>
                  <a:pt x="49886" y="685536"/>
                  <a:pt x="31150" y="602524"/>
                </a:cubicBezTo>
                <a:cubicBezTo>
                  <a:pt x="1315" y="470626"/>
                  <a:pt x="7282" y="338854"/>
                  <a:pt x="19217" y="205958"/>
                </a:cubicBezTo>
                <a:cubicBezTo>
                  <a:pt x="23692" y="156512"/>
                  <a:pt x="28406" y="106785"/>
                  <a:pt x="29763" y="56918"/>
                </a:cubicBezTo>
                <a:lnTo>
                  <a:pt x="29335" y="22484"/>
                </a:lnTo>
                <a:lnTo>
                  <a:pt x="182423" y="11326"/>
                </a:lnTo>
                <a:cubicBezTo>
                  <a:pt x="307134" y="-180"/>
                  <a:pt x="431415" y="11326"/>
                  <a:pt x="556126" y="18689"/>
                </a:cubicBezTo>
                <a:cubicBezTo>
                  <a:pt x="625195" y="22602"/>
                  <a:pt x="694588" y="27319"/>
                  <a:pt x="763549" y="16388"/>
                </a:cubicBezTo>
                <a:cubicBezTo>
                  <a:pt x="811902" y="8674"/>
                  <a:pt x="860574" y="3678"/>
                  <a:pt x="909359" y="1412"/>
                </a:cubicBezTo>
                <a:close/>
              </a:path>
            </a:pathLst>
          </a:cu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B177C30-CFDB-1BB1-0EFA-D250E86FE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350" r="1510" b="-4"/>
          <a:stretch/>
        </p:blipFill>
        <p:spPr>
          <a:xfrm>
            <a:off x="9326401" y="1615351"/>
            <a:ext cx="2081096" cy="2142443"/>
          </a:xfrm>
          <a:custGeom>
            <a:avLst/>
            <a:gdLst/>
            <a:ahLst/>
            <a:cxnLst/>
            <a:rect l="l" t="t" r="r" b="b"/>
            <a:pathLst>
              <a:path w="3451906" h="3553662">
                <a:moveTo>
                  <a:pt x="723689" y="906"/>
                </a:moveTo>
                <a:cubicBezTo>
                  <a:pt x="772066" y="2729"/>
                  <a:pt x="820443" y="7023"/>
                  <a:pt x="868820" y="11181"/>
                </a:cubicBezTo>
                <a:cubicBezTo>
                  <a:pt x="1039107" y="26039"/>
                  <a:pt x="1209273" y="19359"/>
                  <a:pt x="1379198" y="8454"/>
                </a:cubicBezTo>
                <a:cubicBezTo>
                  <a:pt x="1496186" y="1474"/>
                  <a:pt x="1613486" y="5305"/>
                  <a:pt x="1729930" y="19904"/>
                </a:cubicBezTo>
                <a:lnTo>
                  <a:pt x="1770732" y="22354"/>
                </a:lnTo>
                <a:lnTo>
                  <a:pt x="1793470" y="25525"/>
                </a:lnTo>
                <a:lnTo>
                  <a:pt x="1895014" y="29765"/>
                </a:lnTo>
                <a:lnTo>
                  <a:pt x="1895984" y="30265"/>
                </a:lnTo>
                <a:lnTo>
                  <a:pt x="1908078" y="30265"/>
                </a:lnTo>
                <a:lnTo>
                  <a:pt x="1909048" y="29667"/>
                </a:lnTo>
                <a:lnTo>
                  <a:pt x="2008240" y="25525"/>
                </a:lnTo>
                <a:lnTo>
                  <a:pt x="2081672" y="15283"/>
                </a:lnTo>
                <a:lnTo>
                  <a:pt x="2184918" y="9562"/>
                </a:lnTo>
                <a:cubicBezTo>
                  <a:pt x="2268544" y="8356"/>
                  <a:pt x="2352209" y="10573"/>
                  <a:pt x="2435750" y="16224"/>
                </a:cubicBezTo>
                <a:cubicBezTo>
                  <a:pt x="2589588" y="24540"/>
                  <a:pt x="2743185" y="15952"/>
                  <a:pt x="2896904" y="5864"/>
                </a:cubicBezTo>
                <a:cubicBezTo>
                  <a:pt x="2988276" y="-133"/>
                  <a:pt x="3079618" y="1639"/>
                  <a:pt x="3170959" y="5268"/>
                </a:cubicBezTo>
                <a:lnTo>
                  <a:pt x="3437940" y="15543"/>
                </a:lnTo>
                <a:lnTo>
                  <a:pt x="3440062" y="77084"/>
                </a:lnTo>
                <a:cubicBezTo>
                  <a:pt x="3439759" y="207598"/>
                  <a:pt x="3426999" y="337557"/>
                  <a:pt x="3419542" y="467764"/>
                </a:cubicBezTo>
                <a:cubicBezTo>
                  <a:pt x="3416314" y="527314"/>
                  <a:pt x="3411472" y="587156"/>
                  <a:pt x="3410666" y="646723"/>
                </a:cubicBezTo>
                <a:cubicBezTo>
                  <a:pt x="3409858" y="706293"/>
                  <a:pt x="3413086" y="765586"/>
                  <a:pt x="3425999" y="824040"/>
                </a:cubicBezTo>
                <a:cubicBezTo>
                  <a:pt x="3458153" y="973974"/>
                  <a:pt x="3447305" y="1120693"/>
                  <a:pt x="3425999" y="1269168"/>
                </a:cubicBezTo>
                <a:cubicBezTo>
                  <a:pt x="3415281" y="1344279"/>
                  <a:pt x="3402111" y="1421878"/>
                  <a:pt x="3425353" y="1494944"/>
                </a:cubicBezTo>
                <a:cubicBezTo>
                  <a:pt x="3464867" y="1616236"/>
                  <a:pt x="3452342" y="1736506"/>
                  <a:pt x="3438266" y="1858381"/>
                </a:cubicBezTo>
                <a:cubicBezTo>
                  <a:pt x="3429228" y="1937294"/>
                  <a:pt x="3419930" y="2017084"/>
                  <a:pt x="3430518" y="2095996"/>
                </a:cubicBezTo>
                <a:cubicBezTo>
                  <a:pt x="3446660" y="2216411"/>
                  <a:pt x="3439170" y="2335949"/>
                  <a:pt x="3431293" y="2456072"/>
                </a:cubicBezTo>
                <a:cubicBezTo>
                  <a:pt x="3426129" y="2537469"/>
                  <a:pt x="3413086" y="2619889"/>
                  <a:pt x="3430002" y="2700556"/>
                </a:cubicBezTo>
                <a:cubicBezTo>
                  <a:pt x="3441812" y="2765790"/>
                  <a:pt x="3444254" y="2832749"/>
                  <a:pt x="3437233" y="2898861"/>
                </a:cubicBezTo>
                <a:cubicBezTo>
                  <a:pt x="3429485" y="3003493"/>
                  <a:pt x="3415798" y="3108125"/>
                  <a:pt x="3435297" y="3213050"/>
                </a:cubicBezTo>
                <a:cubicBezTo>
                  <a:pt x="3445497" y="3268582"/>
                  <a:pt x="3441754" y="3324843"/>
                  <a:pt x="3438137" y="3380812"/>
                </a:cubicBezTo>
                <a:lnTo>
                  <a:pt x="3429447" y="3533975"/>
                </a:lnTo>
                <a:lnTo>
                  <a:pt x="3428457" y="3533971"/>
                </a:lnTo>
                <a:cubicBezTo>
                  <a:pt x="3362736" y="3534214"/>
                  <a:pt x="3297429" y="3530092"/>
                  <a:pt x="3232020" y="3523062"/>
                </a:cubicBezTo>
                <a:cubicBezTo>
                  <a:pt x="3137124" y="3513000"/>
                  <a:pt x="3042746" y="3525122"/>
                  <a:pt x="2949304" y="3541245"/>
                </a:cubicBezTo>
                <a:cubicBezTo>
                  <a:pt x="2884196" y="3550796"/>
                  <a:pt x="2818577" y="3554844"/>
                  <a:pt x="2752970" y="3553366"/>
                </a:cubicBezTo>
                <a:cubicBezTo>
                  <a:pt x="2592664" y="3553487"/>
                  <a:pt x="2432670" y="3545124"/>
                  <a:pt x="2272778" y="3529971"/>
                </a:cubicBezTo>
                <a:cubicBezTo>
                  <a:pt x="2213920" y="3526298"/>
                  <a:pt x="2154916" y="3527959"/>
                  <a:pt x="2096275" y="3534941"/>
                </a:cubicBezTo>
                <a:cubicBezTo>
                  <a:pt x="2030066" y="3541923"/>
                  <a:pt x="1963369" y="3539486"/>
                  <a:pt x="1897658" y="3527668"/>
                </a:cubicBezTo>
                <a:cubicBezTo>
                  <a:pt x="1858723" y="3520213"/>
                  <a:pt x="1819789" y="3518153"/>
                  <a:pt x="1780854" y="3518637"/>
                </a:cubicBezTo>
                <a:cubicBezTo>
                  <a:pt x="1741920" y="3519123"/>
                  <a:pt x="1702985" y="3522153"/>
                  <a:pt x="1664051" y="3524880"/>
                </a:cubicBezTo>
                <a:cubicBezTo>
                  <a:pt x="1450275" y="3539790"/>
                  <a:pt x="1236498" y="3557973"/>
                  <a:pt x="1021996" y="3545850"/>
                </a:cubicBezTo>
                <a:cubicBezTo>
                  <a:pt x="976208" y="3543304"/>
                  <a:pt x="931564" y="3532154"/>
                  <a:pt x="886089" y="3527546"/>
                </a:cubicBezTo>
                <a:cubicBezTo>
                  <a:pt x="753918" y="3514091"/>
                  <a:pt x="622269" y="3529851"/>
                  <a:pt x="490410" y="3536275"/>
                </a:cubicBezTo>
                <a:cubicBezTo>
                  <a:pt x="344484" y="3545511"/>
                  <a:pt x="198194" y="3543645"/>
                  <a:pt x="52476" y="3530699"/>
                </a:cubicBezTo>
                <a:lnTo>
                  <a:pt x="16096" y="3528137"/>
                </a:lnTo>
                <a:lnTo>
                  <a:pt x="13820" y="3457111"/>
                </a:lnTo>
                <a:cubicBezTo>
                  <a:pt x="6425" y="3369848"/>
                  <a:pt x="-1454" y="3282586"/>
                  <a:pt x="8728" y="3195323"/>
                </a:cubicBezTo>
                <a:cubicBezTo>
                  <a:pt x="18037" y="3120746"/>
                  <a:pt x="19541" y="3045559"/>
                  <a:pt x="13214" y="2970732"/>
                </a:cubicBezTo>
                <a:cubicBezTo>
                  <a:pt x="6911" y="2888880"/>
                  <a:pt x="6911" y="2806721"/>
                  <a:pt x="13214" y="2724870"/>
                </a:cubicBezTo>
                <a:cubicBezTo>
                  <a:pt x="18062" y="2646442"/>
                  <a:pt x="26184" y="2567797"/>
                  <a:pt x="17457" y="2489589"/>
                </a:cubicBezTo>
                <a:cubicBezTo>
                  <a:pt x="5335" y="2379639"/>
                  <a:pt x="9335" y="2270015"/>
                  <a:pt x="16729" y="2160282"/>
                </a:cubicBezTo>
                <a:cubicBezTo>
                  <a:pt x="22790" y="2069639"/>
                  <a:pt x="31640" y="1978667"/>
                  <a:pt x="17335" y="1888460"/>
                </a:cubicBezTo>
                <a:cubicBezTo>
                  <a:pt x="159" y="1768104"/>
                  <a:pt x="-4267" y="1646557"/>
                  <a:pt x="4122" y="1525448"/>
                </a:cubicBezTo>
                <a:cubicBezTo>
                  <a:pt x="17093" y="1276969"/>
                  <a:pt x="13820" y="1028271"/>
                  <a:pt x="23760" y="779682"/>
                </a:cubicBezTo>
                <a:cubicBezTo>
                  <a:pt x="27153" y="697655"/>
                  <a:pt x="8971" y="616065"/>
                  <a:pt x="8002" y="534256"/>
                </a:cubicBezTo>
                <a:cubicBezTo>
                  <a:pt x="6790" y="436250"/>
                  <a:pt x="11124" y="337998"/>
                  <a:pt x="14291" y="239596"/>
                </a:cubicBezTo>
                <a:lnTo>
                  <a:pt x="13744" y="13183"/>
                </a:lnTo>
                <a:lnTo>
                  <a:pt x="56934" y="10499"/>
                </a:lnTo>
                <a:cubicBezTo>
                  <a:pt x="147688" y="3411"/>
                  <a:pt x="238784" y="3411"/>
                  <a:pt x="329538" y="10499"/>
                </a:cubicBezTo>
                <a:cubicBezTo>
                  <a:pt x="412505" y="17614"/>
                  <a:pt x="495870" y="15924"/>
                  <a:pt x="578558" y="5455"/>
                </a:cubicBezTo>
                <a:cubicBezTo>
                  <a:pt x="626936" y="-270"/>
                  <a:pt x="675313" y="-917"/>
                  <a:pt x="723689" y="906"/>
                </a:cubicBezTo>
                <a:close/>
              </a:path>
            </a:pathLst>
          </a:cu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5F88B6B-4E48-7F0A-9F41-8912AB3EB0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21593" r="1" b="25317"/>
          <a:stretch/>
        </p:blipFill>
        <p:spPr>
          <a:xfrm>
            <a:off x="9221199" y="4227988"/>
            <a:ext cx="2291500" cy="1390388"/>
          </a:xfrm>
          <a:custGeom>
            <a:avLst/>
            <a:gdLst/>
            <a:ahLst/>
            <a:cxnLst/>
            <a:rect l="l" t="t" r="r" b="b"/>
            <a:pathLst>
              <a:path w="3434858" h="2084130">
                <a:moveTo>
                  <a:pt x="1225971" y="1141"/>
                </a:moveTo>
                <a:cubicBezTo>
                  <a:pt x="1283624" y="3345"/>
                  <a:pt x="1341187" y="8746"/>
                  <a:pt x="1398467" y="17334"/>
                </a:cubicBezTo>
                <a:cubicBezTo>
                  <a:pt x="1484331" y="31639"/>
                  <a:pt x="1570921" y="22789"/>
                  <a:pt x="1657200" y="16728"/>
                </a:cubicBezTo>
                <a:cubicBezTo>
                  <a:pt x="1761649" y="9334"/>
                  <a:pt x="1865993" y="5334"/>
                  <a:pt x="1970648" y="17456"/>
                </a:cubicBezTo>
                <a:cubicBezTo>
                  <a:pt x="2045091" y="26183"/>
                  <a:pt x="2119948" y="18061"/>
                  <a:pt x="2194600" y="13213"/>
                </a:cubicBezTo>
                <a:cubicBezTo>
                  <a:pt x="2272509" y="6910"/>
                  <a:pt x="2350711" y="6910"/>
                  <a:pt x="2428622" y="13213"/>
                </a:cubicBezTo>
                <a:cubicBezTo>
                  <a:pt x="2499846" y="19540"/>
                  <a:pt x="2571412" y="18037"/>
                  <a:pt x="2642398" y="8727"/>
                </a:cubicBezTo>
                <a:cubicBezTo>
                  <a:pt x="2725458" y="-1455"/>
                  <a:pt x="2808518" y="6424"/>
                  <a:pt x="2891579" y="13819"/>
                </a:cubicBezTo>
                <a:cubicBezTo>
                  <a:pt x="3037765" y="27031"/>
                  <a:pt x="3183847" y="21092"/>
                  <a:pt x="3329721" y="11394"/>
                </a:cubicBezTo>
                <a:lnTo>
                  <a:pt x="3422995" y="10092"/>
                </a:lnTo>
                <a:lnTo>
                  <a:pt x="3423106" y="30386"/>
                </a:lnTo>
                <a:cubicBezTo>
                  <a:pt x="3435867" y="237971"/>
                  <a:pt x="3438238" y="446198"/>
                  <a:pt x="3430208" y="654090"/>
                </a:cubicBezTo>
                <a:cubicBezTo>
                  <a:pt x="3423106" y="827990"/>
                  <a:pt x="3429304" y="1002474"/>
                  <a:pt x="3417295" y="1176228"/>
                </a:cubicBezTo>
                <a:cubicBezTo>
                  <a:pt x="3411355" y="1261425"/>
                  <a:pt x="3404770" y="1348083"/>
                  <a:pt x="3419490" y="1431526"/>
                </a:cubicBezTo>
                <a:cubicBezTo>
                  <a:pt x="3444413" y="1572253"/>
                  <a:pt x="3430724" y="1710643"/>
                  <a:pt x="3415229" y="1849910"/>
                </a:cubicBezTo>
                <a:cubicBezTo>
                  <a:pt x="3410101" y="1894678"/>
                  <a:pt x="3408864" y="1939801"/>
                  <a:pt x="3411481" y="1984635"/>
                </a:cubicBezTo>
                <a:lnTo>
                  <a:pt x="3420281" y="2045052"/>
                </a:lnTo>
                <a:lnTo>
                  <a:pt x="3334389" y="2032837"/>
                </a:lnTo>
                <a:cubicBezTo>
                  <a:pt x="3297879" y="2029644"/>
                  <a:pt x="3261227" y="2028419"/>
                  <a:pt x="3224622" y="2029160"/>
                </a:cubicBezTo>
                <a:cubicBezTo>
                  <a:pt x="3151412" y="2030641"/>
                  <a:pt x="3078391" y="2039983"/>
                  <a:pt x="3007079" y="2057157"/>
                </a:cubicBezTo>
                <a:cubicBezTo>
                  <a:pt x="2872697" y="2088306"/>
                  <a:pt x="2737925" y="2094750"/>
                  <a:pt x="2602371" y="2064436"/>
                </a:cubicBezTo>
                <a:cubicBezTo>
                  <a:pt x="2476389" y="2035818"/>
                  <a:pt x="2344507" y="2037215"/>
                  <a:pt x="2219280" y="2068494"/>
                </a:cubicBezTo>
                <a:cubicBezTo>
                  <a:pt x="2186857" y="2075416"/>
                  <a:pt x="2153821" y="2079653"/>
                  <a:pt x="2120577" y="2081145"/>
                </a:cubicBezTo>
                <a:cubicBezTo>
                  <a:pt x="1999217" y="2090573"/>
                  <a:pt x="1879549" y="2074701"/>
                  <a:pt x="1759622" y="2061453"/>
                </a:cubicBezTo>
                <a:cubicBezTo>
                  <a:pt x="1683186" y="2052622"/>
                  <a:pt x="1605969" y="2039136"/>
                  <a:pt x="1530313" y="2061453"/>
                </a:cubicBezTo>
                <a:cubicBezTo>
                  <a:pt x="1477590" y="2076742"/>
                  <a:pt x="1421623" y="2080142"/>
                  <a:pt x="1367155" y="2071358"/>
                </a:cubicBezTo>
                <a:cubicBezTo>
                  <a:pt x="1270484" y="2056548"/>
                  <a:pt x="1172107" y="2053457"/>
                  <a:pt x="1074563" y="2062169"/>
                </a:cubicBezTo>
                <a:cubicBezTo>
                  <a:pt x="1010251" y="2067921"/>
                  <a:pt x="945429" y="2067038"/>
                  <a:pt x="881325" y="2059543"/>
                </a:cubicBezTo>
                <a:cubicBezTo>
                  <a:pt x="795121" y="2049639"/>
                  <a:pt x="707357" y="2034243"/>
                  <a:pt x="620895" y="2052980"/>
                </a:cubicBezTo>
                <a:cubicBezTo>
                  <a:pt x="483518" y="2082816"/>
                  <a:pt x="346272" y="2076848"/>
                  <a:pt x="207854" y="2064914"/>
                </a:cubicBezTo>
                <a:cubicBezTo>
                  <a:pt x="156354" y="2060439"/>
                  <a:pt x="104562" y="2055725"/>
                  <a:pt x="52622" y="2054367"/>
                </a:cubicBezTo>
                <a:lnTo>
                  <a:pt x="12047" y="2054851"/>
                </a:lnTo>
                <a:lnTo>
                  <a:pt x="2957" y="1815310"/>
                </a:lnTo>
                <a:cubicBezTo>
                  <a:pt x="-270" y="1732929"/>
                  <a:pt x="-1846" y="1650548"/>
                  <a:pt x="3487" y="1568139"/>
                </a:cubicBezTo>
                <a:cubicBezTo>
                  <a:pt x="12457" y="1429500"/>
                  <a:pt x="20094" y="1290971"/>
                  <a:pt x="12700" y="1152224"/>
                </a:cubicBezTo>
                <a:cubicBezTo>
                  <a:pt x="7675" y="1076879"/>
                  <a:pt x="5703" y="1001421"/>
                  <a:pt x="6775" y="925999"/>
                </a:cubicBezTo>
                <a:lnTo>
                  <a:pt x="11863" y="832882"/>
                </a:lnTo>
                <a:lnTo>
                  <a:pt x="20970" y="766654"/>
                </a:lnTo>
                <a:lnTo>
                  <a:pt x="24654" y="677192"/>
                </a:lnTo>
                <a:lnTo>
                  <a:pt x="25185" y="676317"/>
                </a:lnTo>
                <a:lnTo>
                  <a:pt x="25185" y="665409"/>
                </a:lnTo>
                <a:lnTo>
                  <a:pt x="24741" y="664535"/>
                </a:lnTo>
                <a:lnTo>
                  <a:pt x="20970" y="572951"/>
                </a:lnTo>
                <a:lnTo>
                  <a:pt x="18150" y="552445"/>
                </a:lnTo>
                <a:lnTo>
                  <a:pt x="15972" y="515645"/>
                </a:lnTo>
                <a:cubicBezTo>
                  <a:pt x="2990" y="410624"/>
                  <a:pt x="-416" y="304831"/>
                  <a:pt x="5790" y="199319"/>
                </a:cubicBezTo>
                <a:lnTo>
                  <a:pt x="13901" y="9025"/>
                </a:lnTo>
                <a:lnTo>
                  <a:pt x="109477" y="8001"/>
                </a:lnTo>
                <a:cubicBezTo>
                  <a:pt x="187346" y="8970"/>
                  <a:pt x="265007" y="27152"/>
                  <a:pt x="343084" y="23759"/>
                </a:cubicBezTo>
                <a:cubicBezTo>
                  <a:pt x="579702" y="13819"/>
                  <a:pt x="816423" y="17092"/>
                  <a:pt x="1052937" y="4121"/>
                </a:cubicBezTo>
                <a:cubicBezTo>
                  <a:pt x="1110576" y="-73"/>
                  <a:pt x="1168318" y="-1064"/>
                  <a:pt x="1225971" y="11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9039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7406F-EB0B-1B76-3D04-A75C727DF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Le </a:t>
            </a:r>
            <a:r>
              <a:rPr lang="nl-BE" dirty="0" err="1"/>
              <a:t>phishing</a:t>
            </a:r>
            <a:r>
              <a:rPr lang="nl-BE" dirty="0"/>
              <a:t> ? </a:t>
            </a:r>
            <a:r>
              <a:rPr lang="nl-BE" dirty="0" err="1"/>
              <a:t>Késako</a:t>
            </a:r>
            <a:r>
              <a:rPr lang="nl-BE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FC620-F2D0-BA3D-8A10-0054E8740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1771"/>
            <a:ext cx="10515600" cy="2937804"/>
          </a:xfrm>
        </p:spPr>
        <p:txBody>
          <a:bodyPr/>
          <a:lstStyle/>
          <a:p>
            <a:r>
              <a:rPr lang="nl-BE" sz="1800" dirty="0"/>
              <a:t>Des </a:t>
            </a:r>
            <a:r>
              <a:rPr lang="nl-BE" sz="1800" dirty="0" err="1"/>
              <a:t>cybercriminels</a:t>
            </a:r>
            <a:r>
              <a:rPr lang="nl-BE" sz="1800" dirty="0"/>
              <a:t> </a:t>
            </a:r>
            <a:r>
              <a:rPr lang="nl-BE" sz="1800" dirty="0" err="1"/>
              <a:t>tentent</a:t>
            </a:r>
            <a:r>
              <a:rPr lang="nl-BE" sz="1800" dirty="0"/>
              <a:t> </a:t>
            </a:r>
            <a:r>
              <a:rPr lang="nl-BE" sz="1800" dirty="0" err="1"/>
              <a:t>d’accéder</a:t>
            </a:r>
            <a:r>
              <a:rPr lang="nl-BE" sz="1800" dirty="0"/>
              <a:t> à vos </a:t>
            </a:r>
            <a:r>
              <a:rPr lang="nl-BE" sz="1800" dirty="0" err="1"/>
              <a:t>données</a:t>
            </a:r>
            <a:r>
              <a:rPr lang="nl-BE" sz="1800" dirty="0"/>
              <a:t>, </a:t>
            </a:r>
            <a:r>
              <a:rPr lang="nl-BE" sz="1800" dirty="0" err="1"/>
              <a:t>voire</a:t>
            </a:r>
            <a:r>
              <a:rPr lang="nl-BE" sz="1800" dirty="0"/>
              <a:t> à </a:t>
            </a:r>
            <a:r>
              <a:rPr lang="nl-BE" sz="1800" dirty="0" err="1"/>
              <a:t>votre</a:t>
            </a:r>
            <a:r>
              <a:rPr lang="nl-BE" sz="1800" dirty="0"/>
              <a:t> </a:t>
            </a:r>
            <a:r>
              <a:rPr lang="nl-BE" sz="1800" dirty="0" err="1"/>
              <a:t>appareil</a:t>
            </a:r>
            <a:endParaRPr lang="nl-BE" sz="1800" dirty="0"/>
          </a:p>
          <a:p>
            <a:r>
              <a:rPr lang="nl-BE" sz="1800" dirty="0"/>
              <a:t>Et </a:t>
            </a:r>
            <a:r>
              <a:rPr lang="nl-BE" sz="1800" dirty="0" err="1"/>
              <a:t>c’est</a:t>
            </a:r>
            <a:r>
              <a:rPr lang="nl-BE" sz="1800" dirty="0"/>
              <a:t> </a:t>
            </a:r>
            <a:r>
              <a:rPr lang="nl-BE" sz="1800" dirty="0" err="1"/>
              <a:t>vous</a:t>
            </a:r>
            <a:r>
              <a:rPr lang="nl-BE" sz="1800" dirty="0"/>
              <a:t> </a:t>
            </a:r>
            <a:r>
              <a:rPr lang="nl-BE" sz="1800" dirty="0" err="1"/>
              <a:t>qui</a:t>
            </a:r>
            <a:r>
              <a:rPr lang="nl-BE" sz="1800" dirty="0"/>
              <a:t> leur </a:t>
            </a:r>
            <a:r>
              <a:rPr lang="nl-BE" sz="1800" dirty="0" err="1"/>
              <a:t>fournissez</a:t>
            </a:r>
            <a:r>
              <a:rPr lang="nl-BE" sz="1800" dirty="0"/>
              <a:t> </a:t>
            </a:r>
            <a:r>
              <a:rPr lang="nl-BE" sz="1800" dirty="0" err="1"/>
              <a:t>un</a:t>
            </a:r>
            <a:r>
              <a:rPr lang="nl-BE" sz="1800" dirty="0"/>
              <a:t> </a:t>
            </a:r>
            <a:r>
              <a:rPr lang="nl-BE" sz="1800" dirty="0" err="1"/>
              <a:t>accès</a:t>
            </a:r>
            <a:r>
              <a:rPr lang="nl-BE" sz="1800" dirty="0"/>
              <a:t> !</a:t>
            </a:r>
          </a:p>
          <a:p>
            <a:r>
              <a:rPr lang="nl-BE" sz="1800" dirty="0" err="1"/>
              <a:t>Comment</a:t>
            </a:r>
            <a:r>
              <a:rPr lang="nl-BE" sz="1800" dirty="0"/>
              <a:t> </a:t>
            </a:r>
            <a:r>
              <a:rPr lang="nl-BE" sz="1800" dirty="0" err="1"/>
              <a:t>ça</a:t>
            </a:r>
            <a:r>
              <a:rPr lang="nl-BE" sz="1800" dirty="0"/>
              <a:t> ? </a:t>
            </a:r>
            <a:r>
              <a:rPr lang="nl-BE" sz="1800" dirty="0" err="1"/>
              <a:t>Ils</a:t>
            </a:r>
            <a:r>
              <a:rPr lang="nl-BE" sz="1800" dirty="0"/>
              <a:t> </a:t>
            </a:r>
            <a:r>
              <a:rPr lang="nl-BE" sz="1800" dirty="0" err="1"/>
              <a:t>envoient</a:t>
            </a:r>
            <a:r>
              <a:rPr lang="nl-BE" sz="1800" dirty="0"/>
              <a:t> </a:t>
            </a:r>
            <a:r>
              <a:rPr lang="nl-BE" sz="1800" dirty="0" err="1"/>
              <a:t>un</a:t>
            </a:r>
            <a:r>
              <a:rPr lang="nl-BE" sz="1800" dirty="0"/>
              <a:t> </a:t>
            </a:r>
            <a:r>
              <a:rPr lang="nl-BE" sz="1800" dirty="0" err="1"/>
              <a:t>message</a:t>
            </a:r>
            <a:r>
              <a:rPr lang="nl-BE" sz="1800" dirty="0"/>
              <a:t> </a:t>
            </a:r>
            <a:r>
              <a:rPr lang="nl-BE" sz="1800" dirty="0" err="1"/>
              <a:t>contenant</a:t>
            </a:r>
            <a:r>
              <a:rPr lang="nl-BE" sz="1800" dirty="0"/>
              <a:t> :</a:t>
            </a:r>
          </a:p>
          <a:p>
            <a:pPr marL="0" indent="0">
              <a:buNone/>
            </a:pPr>
            <a:endParaRPr lang="nl-BE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5EDDF8-CB29-C548-E23D-FE1A7C1D1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755324"/>
              </p:ext>
            </p:extLst>
          </p:nvPr>
        </p:nvGraphicFramePr>
        <p:xfrm>
          <a:off x="985864" y="3957605"/>
          <a:ext cx="9986936" cy="2219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3468">
                  <a:extLst>
                    <a:ext uri="{9D8B030D-6E8A-4147-A177-3AD203B41FA5}">
                      <a16:colId xmlns:a16="http://schemas.microsoft.com/office/drawing/2014/main" val="3045961943"/>
                    </a:ext>
                  </a:extLst>
                </a:gridCol>
                <a:gridCol w="4993468">
                  <a:extLst>
                    <a:ext uri="{9D8B030D-6E8A-4147-A177-3AD203B41FA5}">
                      <a16:colId xmlns:a16="http://schemas.microsoft.com/office/drawing/2014/main" val="1661209423"/>
                    </a:ext>
                  </a:extLst>
                </a:gridCol>
              </a:tblGrid>
              <a:tr h="776775">
                <a:tc>
                  <a:txBody>
                    <a:bodyPr/>
                    <a:lstStyle/>
                    <a:p>
                      <a:r>
                        <a:rPr lang="nl-BE" dirty="0" err="1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un</a:t>
                      </a:r>
                      <a:r>
                        <a:rPr lang="nl-BE" dirty="0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lien</a:t>
                      </a:r>
                      <a:endParaRPr lang="nl-BE" dirty="0">
                        <a:highlight>
                          <a:srgbClr val="D0006F"/>
                        </a:highlight>
                        <a:latin typeface="Avenir Book" panose="02000503020000020003" pitchFamily="2" charset="0"/>
                      </a:endParaRPr>
                    </a:p>
                  </a:txBody>
                  <a:tcPr>
                    <a:solidFill>
                      <a:srgbClr val="D000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 err="1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une</a:t>
                      </a:r>
                      <a:r>
                        <a:rPr lang="nl-BE" dirty="0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pièce</a:t>
                      </a:r>
                      <a:r>
                        <a:rPr lang="nl-BE" dirty="0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jointe</a:t>
                      </a:r>
                      <a:r>
                        <a:rPr lang="nl-BE" dirty="0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ou</a:t>
                      </a:r>
                      <a:r>
                        <a:rPr lang="nl-BE" dirty="0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 la </a:t>
                      </a:r>
                      <a:r>
                        <a:rPr lang="nl-BE" dirty="0" err="1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demande</a:t>
                      </a:r>
                      <a:r>
                        <a:rPr lang="nl-BE" dirty="0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d’ouvrir</a:t>
                      </a:r>
                      <a:r>
                        <a:rPr lang="nl-BE" dirty="0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une</a:t>
                      </a:r>
                      <a:r>
                        <a:rPr lang="nl-BE" dirty="0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highlight>
                            <a:srgbClr val="D0006F"/>
                          </a:highlight>
                          <a:latin typeface="Avenir Book" panose="02000503020000020003" pitchFamily="2" charset="0"/>
                        </a:rPr>
                        <a:t>application</a:t>
                      </a:r>
                      <a:endParaRPr lang="nl-BE" dirty="0">
                        <a:highlight>
                          <a:srgbClr val="D0006F"/>
                        </a:highlight>
                        <a:latin typeface="Avenir Book" panose="02000503020000020003" pitchFamily="2" charset="0"/>
                      </a:endParaRPr>
                    </a:p>
                  </a:txBody>
                  <a:tcPr>
                    <a:solidFill>
                      <a:srgbClr val="D00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393548"/>
                  </a:ext>
                </a:extLst>
              </a:tr>
              <a:tr h="1442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Vous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cliquez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sur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le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lien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Et/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ou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vous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introduisez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vos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données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.</a:t>
                      </a:r>
                    </a:p>
                    <a:p>
                      <a:endParaRPr lang="nl-BE" dirty="0">
                        <a:solidFill>
                          <a:srgbClr val="6B3F92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Vous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ouvrez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la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pièce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jointe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ou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l’application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Un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virus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s’installe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Vous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leur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fournissez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ainsi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un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accès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à vos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outils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 et vos </a:t>
                      </a:r>
                      <a:r>
                        <a:rPr lang="nl-BE" dirty="0" err="1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données</a:t>
                      </a:r>
                      <a:r>
                        <a:rPr lang="nl-BE" dirty="0">
                          <a:solidFill>
                            <a:schemeClr val="tx1"/>
                          </a:solidFill>
                          <a:latin typeface="Avenir Book" panose="02000503020000020003" pitchFamily="2" charset="0"/>
                        </a:rPr>
                        <a:t>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316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31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8478-639B-51F5-4685-C9B70020F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Et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smishing</a:t>
            </a:r>
            <a:r>
              <a:rPr lang="nl-BE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5EBAC-CC3F-4057-699D-6D4BEB008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1600" dirty="0" err="1"/>
              <a:t>Smishing</a:t>
            </a:r>
            <a:r>
              <a:rPr lang="nl-BE" sz="1600" dirty="0"/>
              <a:t>: </a:t>
            </a:r>
            <a:r>
              <a:rPr lang="nl-BE" sz="1600" dirty="0" err="1"/>
              <a:t>c’est</a:t>
            </a:r>
            <a:r>
              <a:rPr lang="nl-BE" sz="1600" dirty="0"/>
              <a:t> </a:t>
            </a:r>
            <a:r>
              <a:rPr lang="nl-BE" sz="1600" dirty="0" err="1"/>
              <a:t>un</a:t>
            </a:r>
            <a:r>
              <a:rPr lang="nl-BE" sz="1600" dirty="0"/>
              <a:t> sms suspect</a:t>
            </a:r>
          </a:p>
          <a:p>
            <a:r>
              <a:rPr lang="nl-BE" sz="1600" dirty="0"/>
              <a:t>U</a:t>
            </a:r>
            <a:r>
              <a:rPr lang="fr-BE" sz="1600" dirty="0"/>
              <a:t>n message suspect avec un URL reçu sur téléphone. </a:t>
            </a:r>
          </a:p>
          <a:p>
            <a:r>
              <a:rPr lang="en-US" sz="1600" dirty="0" err="1"/>
              <a:t>Aussi</a:t>
            </a:r>
            <a:r>
              <a:rPr lang="en-US" sz="1600" dirty="0"/>
              <a:t> via Facebook, WhatsApp, Messenger, etc...</a:t>
            </a:r>
            <a:endParaRPr lang="nl-BE" sz="1600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FE5B77AA-E28F-12DA-B1FE-B9757DE17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6" r="9056"/>
          <a:stretch/>
        </p:blipFill>
        <p:spPr>
          <a:xfrm>
            <a:off x="6363005" y="1488112"/>
            <a:ext cx="4990795" cy="4052508"/>
          </a:xfrm>
          <a:prstGeom prst="rect">
            <a:avLst/>
          </a:prstGeom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F9F1F24-C394-8EDB-18D9-63C4E23DF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80" y="3429000"/>
            <a:ext cx="2603605" cy="2528788"/>
          </a:xfrm>
          <a:prstGeom prst="rect">
            <a:avLst/>
          </a:prstGeom>
        </p:spPr>
      </p:pic>
      <p:pic>
        <p:nvPicPr>
          <p:cNvPr id="6" name="Picture 1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5B4DFFD-9167-F3CE-87E1-3A260E1B5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1126" y="4863035"/>
            <a:ext cx="3983016" cy="176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12D901A-2F52-FA2D-C720-B672B339D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1805" y="3311492"/>
            <a:ext cx="2603605" cy="132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579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FCBE0-524F-A71B-957B-54004A851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dirty="0"/>
              <a:t>Et </a:t>
            </a:r>
            <a:r>
              <a:rPr lang="nl-BE" sz="2400" dirty="0" err="1"/>
              <a:t>le</a:t>
            </a:r>
            <a:r>
              <a:rPr lang="nl-BE" sz="2400" dirty="0"/>
              <a:t> </a:t>
            </a:r>
            <a:r>
              <a:rPr lang="nl-BE" sz="2400" dirty="0" err="1"/>
              <a:t>smishing</a:t>
            </a:r>
            <a:r>
              <a:rPr lang="nl-BE" sz="2400" dirty="0"/>
              <a:t>?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E577F-CD84-BD23-B4BA-413414698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175657"/>
            <a:ext cx="3433184" cy="1944615"/>
          </a:xfrm>
        </p:spPr>
        <p:txBody>
          <a:bodyPr/>
          <a:lstStyle/>
          <a:p>
            <a:r>
              <a:rPr lang="nl-BE" sz="1400" dirty="0" err="1"/>
              <a:t>Smishing</a:t>
            </a:r>
            <a:r>
              <a:rPr lang="nl-BE" sz="1400" dirty="0"/>
              <a:t>: </a:t>
            </a:r>
            <a:r>
              <a:rPr lang="nl-BE" sz="1400" dirty="0" err="1"/>
              <a:t>c’est</a:t>
            </a:r>
            <a:r>
              <a:rPr lang="nl-BE" sz="1400" dirty="0"/>
              <a:t> </a:t>
            </a:r>
            <a:r>
              <a:rPr lang="nl-BE" sz="1400" dirty="0" err="1"/>
              <a:t>un</a:t>
            </a:r>
            <a:r>
              <a:rPr lang="nl-BE" sz="1400" dirty="0"/>
              <a:t> sms suspect</a:t>
            </a:r>
          </a:p>
          <a:p>
            <a:r>
              <a:rPr lang="nl-BE" sz="1400" dirty="0"/>
              <a:t>U</a:t>
            </a:r>
            <a:r>
              <a:rPr lang="fr-BE" sz="1400" dirty="0"/>
              <a:t>n message suspect avec un URL reçu sur téléphone. </a:t>
            </a:r>
          </a:p>
          <a:p>
            <a:r>
              <a:rPr lang="en-US" sz="1400" dirty="0" err="1"/>
              <a:t>Aussi</a:t>
            </a:r>
            <a:r>
              <a:rPr lang="en-US" sz="1400" dirty="0"/>
              <a:t> via Facebook, WhatsApp, Messenger, etc...</a:t>
            </a:r>
            <a:endParaRPr lang="nl-BE" sz="14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7A4186F-5491-0C65-AF45-333208D7095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9056" r="9056"/>
          <a:stretch/>
        </p:blipFill>
        <p:spPr/>
      </p:pic>
      <p:pic>
        <p:nvPicPr>
          <p:cNvPr id="4" name="Picture 3" descr="A logo with a green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70488FE7-0578-1320-75CC-FAEAA3FDC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396" y="5874509"/>
            <a:ext cx="1492340" cy="839441"/>
          </a:xfrm>
          <a:prstGeom prst="rect">
            <a:avLst/>
          </a:prstGeom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D003F8C-78E2-916E-738E-3FDFA6434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63" y="3843811"/>
            <a:ext cx="2603605" cy="2528788"/>
          </a:xfrm>
          <a:prstGeom prst="rect">
            <a:avLst/>
          </a:prstGeom>
        </p:spPr>
      </p:pic>
      <p:pic>
        <p:nvPicPr>
          <p:cNvPr id="6" name="Picture 1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9322676-C3F0-155D-8750-9F5EE3EC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1094" y="4610115"/>
            <a:ext cx="3983016" cy="176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819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dc4653-b049-4345-9fd5-36a91719b779">
      <Terms xmlns="http://schemas.microsoft.com/office/infopath/2007/PartnerControls"/>
    </lcf76f155ced4ddcb4097134ff3c332f>
    <TaxCatchAll xmlns="fbdb7a5b-9299-4fb6-aea0-d11d205471f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635EA1C4902440A6229CE786A4C577" ma:contentTypeVersion="15" ma:contentTypeDescription="Create a new document." ma:contentTypeScope="" ma:versionID="21b4c15b1b65fb601b8d883aaea07dc1">
  <xsd:schema xmlns:xsd="http://www.w3.org/2001/XMLSchema" xmlns:xs="http://www.w3.org/2001/XMLSchema" xmlns:p="http://schemas.microsoft.com/office/2006/metadata/properties" xmlns:ns2="ebdc4653-b049-4345-9fd5-36a91719b779" xmlns:ns3="fbdb7a5b-9299-4fb6-aea0-d11d205471f5" targetNamespace="http://schemas.microsoft.com/office/2006/metadata/properties" ma:root="true" ma:fieldsID="1ae08b9451e9ed5107cc262bd5b3b46d" ns2:_="" ns3:_="">
    <xsd:import namespace="ebdc4653-b049-4345-9fd5-36a91719b779"/>
    <xsd:import namespace="fbdb7a5b-9299-4fb6-aea0-d11d205471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dc4653-b049-4345-9fd5-36a91719b7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bb510539-b73b-4191-a5b0-48c17730e9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db7a5b-9299-4fb6-aea0-d11d205471f5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d721bfa-1f06-4707-812c-4d44f6bf6d9a}" ma:internalName="TaxCatchAll" ma:showField="CatchAllData" ma:web="fbdb7a5b-9299-4fb6-aea0-d11d205471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7CC768-2577-4D12-81D9-733AE2C18BB7}">
  <ds:schemaRefs>
    <ds:schemaRef ds:uri="http://schemas.microsoft.com/office/2006/metadata/properties"/>
    <ds:schemaRef ds:uri="http://schemas.microsoft.com/office/infopath/2007/PartnerControls"/>
    <ds:schemaRef ds:uri="ebdc4653-b049-4345-9fd5-36a91719b779"/>
    <ds:schemaRef ds:uri="fbdb7a5b-9299-4fb6-aea0-d11d205471f5"/>
  </ds:schemaRefs>
</ds:datastoreItem>
</file>

<file path=customXml/itemProps2.xml><?xml version="1.0" encoding="utf-8"?>
<ds:datastoreItem xmlns:ds="http://schemas.openxmlformats.org/officeDocument/2006/customXml" ds:itemID="{3D04353E-0C07-4C33-A3E8-13D947BCEF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BD506D-F6ED-43D7-B070-77C4FE1C5C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dc4653-b049-4345-9fd5-36a91719b779"/>
    <ds:schemaRef ds:uri="fbdb7a5b-9299-4fb6-aea0-d11d205471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1944</Words>
  <Application>Microsoft Office PowerPoint</Application>
  <PresentationFormat>Widescreen</PresentationFormat>
  <Paragraphs>180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Avenir Black</vt:lpstr>
      <vt:lpstr>Avenir Book</vt:lpstr>
      <vt:lpstr>Calibri</vt:lpstr>
      <vt:lpstr>Calibri Light</vt:lpstr>
      <vt:lpstr>Open Sans</vt:lpstr>
      <vt:lpstr>Office Theme</vt:lpstr>
      <vt:lpstr>Le phishing, ça se joue dans les détails!</vt:lpstr>
      <vt:lpstr>Internet présente de nombreux avantages…</vt:lpstr>
      <vt:lpstr>Mais les criminels s’y retrouvent eux aussi…</vt:lpstr>
      <vt:lpstr>Comment me protéger  en ligne?</vt:lpstr>
      <vt:lpstr>Soyez plus malin qu’un phisher</vt:lpstr>
      <vt:lpstr>PowerPoint Presentation</vt:lpstr>
      <vt:lpstr>Le phishing ? Késako ?</vt:lpstr>
      <vt:lpstr>Et le smishing?</vt:lpstr>
      <vt:lpstr>Et le smishing?</vt:lpstr>
      <vt:lpstr>PowerPoint Presentation</vt:lpstr>
      <vt:lpstr>250 € à gagner chez Delhaize</vt:lpstr>
      <vt:lpstr>La poste vous apporte un colis</vt:lpstr>
      <vt:lpstr>Votre nouvelle carte bancaire</vt:lpstr>
      <vt:lpstr>Avez-vous déjà vu les images ?</vt:lpstr>
      <vt:lpstr>Une amende ?</vt:lpstr>
      <vt:lpstr>PowerPoint Presentation</vt:lpstr>
      <vt:lpstr>Conseil :  lisez l’URL</vt:lpstr>
      <vt:lpstr>Conseil : vérifiez l’adresse de l’expéditeur</vt:lpstr>
      <vt:lpstr>Conseil : faites attention à la formulation du message</vt:lpstr>
      <vt:lpstr>Conseil : faites attention aux messages inattendus</vt:lpstr>
      <vt:lpstr>PowerPoint Presentation</vt:lpstr>
      <vt:lpstr>Gardez les mots de passe et les codes pour vous !</vt:lpstr>
      <vt:lpstr>Bravo ! Vous avez identifié un message suspect</vt:lpstr>
      <vt:lpstr>Que fait Safeonweb? </vt:lpstr>
      <vt:lpstr>Mince ! Vous avez cliqué ?!</vt:lpstr>
      <vt:lpstr>PowerPoint Presentation</vt:lpstr>
      <vt:lpstr>Application Safeonweb ?</vt:lpstr>
      <vt:lpstr>L’extension de navigateur Safeonweb ?</vt:lpstr>
      <vt:lpstr>Comment installer l’extension de navigateur Safeonweb ?</vt:lpstr>
      <vt:lpstr>Tout le matériel de campagne est gratuitement disponible sur www.safeonweb.be </vt:lpstr>
      <vt:lpstr>Une présentation offerte par Safeonweb à l'occasion de la campagne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Aydin Esra-Nur</cp:lastModifiedBy>
  <cp:revision>12</cp:revision>
  <dcterms:created xsi:type="dcterms:W3CDTF">2023-10-06T07:20:30Z</dcterms:created>
  <dcterms:modified xsi:type="dcterms:W3CDTF">2023-10-17T10:17:01Z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0x010100D4635EA1C4902440A6229CE786A4C577</vt:lpwstr>
  </property>
</Properties>
</file>