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ss, Yizhar" initials="HY" lastIdx="1" clrIdx="0">
    <p:extLst>
      <p:ext uri="{19B8F6BF-5375-455C-9EA6-DF929625EA0E}">
        <p15:presenceInfo xmlns:p15="http://schemas.microsoft.com/office/powerpoint/2012/main" userId="S::YizharH@wzo.org.il::714a0275-f381-4c4e-bbd1-9fbe08acb3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189F5B-8401-41BA-8107-5B5D0E4ECB61}" v="26" dt="2021-09-28T18:17:09.377"/>
  </p1510:revLst>
</p1510:revInfo>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013" autoAdjust="0"/>
    <p:restoredTop sz="94660"/>
  </p:normalViewPr>
  <p:slideViewPr>
    <p:cSldViewPr snapToGrid="0">
      <p:cViewPr varScale="1">
        <p:scale>
          <a:sx n="67" d="100"/>
          <a:sy n="67" d="100"/>
        </p:scale>
        <p:origin x="44"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073D55F9-11A3-4523-8F38-6BA37933791A}" type="datetime1">
              <a:rPr lang="en-US" smtClean="0"/>
              <a:t>9/28/2021</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950743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0B4E757A-3EC2-4683-9080-1A460C37C843}" type="datetime1">
              <a:rPr lang="en-US" smtClean="0"/>
              <a:t>9/28/2021</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851913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a:xfrm>
            <a:off x="523539" y="6324600"/>
            <a:ext cx="2560220" cy="365125"/>
          </a:xfrm>
        </p:spPr>
        <p:txBody>
          <a:bodyPr/>
          <a:lstStyle/>
          <a:p>
            <a:fld id="{5CC8096C-64ED-4153-A483-5C02E44AD5C3}" type="datetime1">
              <a:rPr lang="en-US" smtClean="0"/>
              <a:t>9/28/2021</a:t>
            </a:fld>
            <a:endParaRPr lang="en-US" dirty="0"/>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a:xfrm>
            <a:off x="4267200" y="6319838"/>
            <a:ext cx="3982781" cy="365125"/>
          </a:xfrm>
        </p:spPr>
        <p:txBody>
          <a:bodyPr/>
          <a:lstStyle/>
          <a:p>
            <a:r>
              <a:rPr lang="en-US"/>
              <a:t>Sample Footer Text</a:t>
            </a:r>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808171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marL="228600" indent="-228600">
              <a:buFont typeface="Arial" panose="020B0604020202020204" pitchFamily="34" charset="0"/>
              <a:buChar char="•"/>
              <a:defRPr/>
            </a:lvl1pPr>
            <a:lvl2pPr marL="228600" indent="-228600">
              <a:buFont typeface="Arial" panose="020B0604020202020204" pitchFamily="34" charset="0"/>
              <a:buChar char="•"/>
              <a:defRPr/>
            </a:lvl2pPr>
            <a:lvl3pPr marL="228600" indent="-228600">
              <a:buFont typeface="Arial" panose="020B0604020202020204" pitchFamily="34" charset="0"/>
              <a:buChar char="•"/>
              <a:defRPr/>
            </a:lvl3pPr>
            <a:lvl4pPr marL="228600" indent="-228600">
              <a:buFont typeface="Arial" panose="020B0604020202020204" pitchFamily="34" charset="0"/>
              <a:buChar char="•"/>
              <a:defRPr/>
            </a:lvl4pPr>
            <a:lvl5pPr marL="2286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1CB9D56B-6EBE-4E5F-99D9-2A3DBDF37D0A}" type="datetime1">
              <a:rPr lang="en-US" smtClean="0"/>
              <a:t>9/28/2021</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136786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457200" y="1709738"/>
            <a:ext cx="1089025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457200" y="4589463"/>
            <a:ext cx="10890250" cy="1500187"/>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8C33F3CA-C7E3-432D-9282-18F13836509A}" type="datetime1">
              <a:rPr lang="en-US" smtClean="0"/>
              <a:t>9/28/2021</a:t>
            </a:fld>
            <a:endParaRPr lang="en-US" dirty="0"/>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153500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457200" y="1825625"/>
            <a:ext cx="5562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75BE9C62-1337-40B8-BA50-E9F4861DB4BC}" type="datetime1">
              <a:rPr lang="en-US" smtClean="0"/>
              <a:t>9/28/2021</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41911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0863"/>
            <a:ext cx="5157787"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3101975"/>
            <a:ext cx="5157787"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0863"/>
            <a:ext cx="5183188"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3101975"/>
            <a:ext cx="5183188"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47C195EB-2DA3-4B24-8725-19BC22A7BE50}" type="datetime1">
              <a:rPr lang="en-US" smtClean="0"/>
              <a:t>9/28/2021</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691261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F4E237E6-0076-4915-A5A8-B7C11FA4F374}" type="datetime1">
              <a:rPr lang="en-US" smtClean="0"/>
              <a:t>9/28/2021</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281688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3505F58F-C0B5-422A-8E5A-6B99E5D80F0A}" type="datetime1">
              <a:rPr lang="en-US" smtClean="0"/>
              <a:t>9/28/2021</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845782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981200"/>
          </a:xfrm>
        </p:spPr>
        <p:txBody>
          <a:bodyPr anchor="b"/>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7565E655-9687-48DF-A33F-F8824CCCB5D1}" type="datetime1">
              <a:rPr lang="en-US" smtClean="0"/>
              <a:t>9/28/2021</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660407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2209799"/>
          </a:xfrm>
        </p:spPr>
        <p:txBody>
          <a:bodyPr anchor="b"/>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B97FD56A-AAB8-4544-A495-D0645413C9E3}" type="datetime1">
              <a:rPr lang="en-US" smtClean="0"/>
              <a:t>9/28/2021</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597259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A4798C7F-C8CA-4799-BF37-3AB4642CDB66}"/>
              </a:ext>
            </a:extLst>
          </p:cNvPr>
          <p:cNvSpPr/>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80" name="Group 79">
            <a:extLst>
              <a:ext uri="{FF2B5EF4-FFF2-40B4-BE49-F238E27FC236}">
                <a16:creationId xmlns:a16="http://schemas.microsoft.com/office/drawing/2014/main" id="{87F0794B-55D3-4D2D-BDE7-4688ED321E42}"/>
              </a:ext>
            </a:extLst>
          </p:cNvPr>
          <p:cNvGrpSpPr/>
          <p:nvPr/>
        </p:nvGrpSpPr>
        <p:grpSpPr>
          <a:xfrm>
            <a:off x="-11413" y="0"/>
            <a:ext cx="12214827" cy="6858000"/>
            <a:chOff x="-6214" y="-1"/>
            <a:chExt cx="12214827" cy="6858000"/>
          </a:xfrm>
        </p:grpSpPr>
        <p:cxnSp>
          <p:nvCxnSpPr>
            <p:cNvPr id="81" name="Straight Connector 80">
              <a:extLst>
                <a:ext uri="{FF2B5EF4-FFF2-40B4-BE49-F238E27FC236}">
                  <a16:creationId xmlns:a16="http://schemas.microsoft.com/office/drawing/2014/main" id="{BE4C795B-1813-4CC6-B03F-8DD130BEAABD}"/>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0F4C04D-5CD8-446B-BE3D-257172E6E4CB}"/>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DDC802E-606F-4F39-84B6-90DF0FE54461}"/>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C5B0C75-0136-4A39-9AB6-0F02C4527810}"/>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5ED2B52-3D40-46DE-8B54-99A4071578D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8BCEC75-1B6B-45B2-8041-8D933FCF60F5}"/>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2FC789-056A-43CC-807E-4262CDC3E0F5}"/>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C32FD3-76B0-40E7-89F2-E9C523210AF4}"/>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82E9447-8362-426C-840A-B6F2231F7BCC}"/>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F141DC8-83CE-4C21-A5BA-E2FFF3D866E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12A697C-ECBC-40A9-AC69-BF96A34B91AF}"/>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2E988AF-5EFB-43D3-B93F-6E4F41A2C90B}"/>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312C1B-AAE2-4A6D-ACC7-ABAA75D42854}"/>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7B96146-61DA-44D6-A9DF-6DB41FCF2D80}"/>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B33F93D-4439-46EE-97C4-9CECAAFDCF60}"/>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914B275-A3D7-4BA4-B8CB-E7657100F3AD}"/>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D26EF3B-FBE7-4D57-8E01-553F50734A68}"/>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C1E671-BA54-4B31-9A2E-8F50BC57A260}"/>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836A704-3624-4ABF-9A67-0F52C2F3EFBF}"/>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FDC385D-BA34-481F-A991-A776E0B19301}"/>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EF033A-D8FB-416B-AE51-4E098A27D68C}"/>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7C17B48-F458-4E9B-9331-56FCDC5B6AB2}"/>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7E44A4B-D453-46F0-A83D-AF0B33D5C59F}"/>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46BEA9F-314B-440D-AE8D-21E1252EC5A0}"/>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5EAFD0-4869-4612-ACDE-ABC703104E88}"/>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0F26706-7F23-4FF0-9CAF-F3C4F47C119D}"/>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0195A72-345A-4E88-8D71-14DB3D1B607D}"/>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DBF51A6-A3BC-49FE-BB01-E8992811774E}"/>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78DF911-744C-419B-83DC-39F270BBF41F}"/>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9" name="Freeform: Shape 148">
            <a:extLst>
              <a:ext uri="{FF2B5EF4-FFF2-40B4-BE49-F238E27FC236}">
                <a16:creationId xmlns:a16="http://schemas.microsoft.com/office/drawing/2014/main" id="{216BB147-20D5-4D93-BDA5-1BC614D6A4B2}"/>
              </a:ext>
            </a:extLst>
          </p:cNvPr>
          <p:cNvSpPr/>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457200" y="365125"/>
            <a:ext cx="1072293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457200" y="1825625"/>
            <a:ext cx="107229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457200" y="6324600"/>
            <a:ext cx="256022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193BAB95-8DA7-460B-B00A-7037C8394FB0}" type="datetime1">
              <a:rPr lang="en-US" smtClean="0"/>
              <a:pPr/>
              <a:t>9/28/2021</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200861" y="6319838"/>
            <a:ext cx="3982781" cy="365125"/>
          </a:xfrm>
          <a:prstGeom prst="rect">
            <a:avLst/>
          </a:prstGeom>
        </p:spPr>
        <p:txBody>
          <a:bodyPr vert="horz" lIns="91440" tIns="45720" rIns="91440" bIns="45720" rtlCol="0" anchor="ctr"/>
          <a:lstStyle>
            <a:lvl1pPr algn="ctr">
              <a:defRPr sz="900" cap="all" spc="150" baseline="0">
                <a:solidFill>
                  <a:srgbClr val="FFFFFF"/>
                </a:solidFill>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11190806" y="6324600"/>
            <a:ext cx="799078" cy="365125"/>
          </a:xfrm>
          <a:prstGeom prst="rect">
            <a:avLst/>
          </a:prstGeom>
        </p:spPr>
        <p:txBody>
          <a:bodyPr vert="horz" lIns="91440" tIns="45720" rIns="91440" bIns="45720" rtlCol="0" anchor="ctr"/>
          <a:lstStyle>
            <a:lvl1pPr algn="ctr">
              <a:defRPr sz="900" cap="all" spc="150" baseline="0">
                <a:solidFill>
                  <a:srgbClr val="FFFFFF"/>
                </a:solidFill>
              </a:defRPr>
            </a:lvl1pPr>
          </a:lstStyle>
          <a:p>
            <a:fld id="{11A71338-8BA2-4C79-A6C5-5A8E30081D0C}" type="slidenum">
              <a:rPr lang="en-US" smtClean="0"/>
              <a:pPr/>
              <a:t>‹#›</a:t>
            </a:fld>
            <a:endParaRPr lang="en-US" dirty="0"/>
          </a:p>
        </p:txBody>
      </p:sp>
      <p:sp>
        <p:nvSpPr>
          <p:cNvPr id="77" name="Freeform: Shape 76">
            <a:extLst>
              <a:ext uri="{FF2B5EF4-FFF2-40B4-BE49-F238E27FC236}">
                <a16:creationId xmlns:a16="http://schemas.microsoft.com/office/drawing/2014/main" id="{0A253F60-DE40-4508-A37A-61331DF1DD5D}"/>
              </a:ext>
            </a:extLst>
          </p:cNvPr>
          <p:cNvSpPr/>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Tree>
    <p:extLst>
      <p:ext uri="{BB962C8B-B14F-4D97-AF65-F5344CB8AC3E}">
        <p14:creationId xmlns:p14="http://schemas.microsoft.com/office/powerpoint/2010/main" val="19949884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bg1"/>
        </a:buClr>
        <a:buSzPct val="75000"/>
        <a:buFont typeface="Arial" panose="020B0604020202020204" pitchFamily="34" charset="0"/>
        <a:buChar char="•"/>
        <a:defRPr sz="2800" kern="1200">
          <a:solidFill>
            <a:srgbClr val="FFFFFF"/>
          </a:solidFill>
          <a:latin typeface="+mn-lt"/>
          <a:ea typeface="+mn-ea"/>
          <a:cs typeface="+mn-cs"/>
        </a:defRPr>
      </a:lvl1pPr>
      <a:lvl2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400" kern="1200">
          <a:solidFill>
            <a:srgbClr val="FFFFFF"/>
          </a:solidFill>
          <a:latin typeface="+mn-lt"/>
          <a:ea typeface="+mn-ea"/>
          <a:cs typeface="+mn-cs"/>
        </a:defRPr>
      </a:lvl2pPr>
      <a:lvl3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000" kern="1200">
          <a:solidFill>
            <a:srgbClr val="FFFFFF"/>
          </a:solidFill>
          <a:latin typeface="+mn-lt"/>
          <a:ea typeface="+mn-ea"/>
          <a:cs typeface="+mn-cs"/>
        </a:defRPr>
      </a:lvl3pPr>
      <a:lvl4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4pPr>
      <a:lvl5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schechter.edu/how-should-shemitah-the-sabbatical-year-be-observed-in-the-state-of-israel/"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733A6A7-E7EE-42C5-88DE-B09D16B38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BA6285CA-6AFA-4F27-AFB5-1B32CDE09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3" name="Group 12">
            <a:extLst>
              <a:ext uri="{FF2B5EF4-FFF2-40B4-BE49-F238E27FC236}">
                <a16:creationId xmlns:a16="http://schemas.microsoft.com/office/drawing/2014/main" id="{91108A0F-8C78-4294-B028-9F09581FC0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4" name="Straight Connector 13">
              <a:extLst>
                <a:ext uri="{FF2B5EF4-FFF2-40B4-BE49-F238E27FC236}">
                  <a16:creationId xmlns:a16="http://schemas.microsoft.com/office/drawing/2014/main" id="{313489AA-CF3C-45B5-9A6B-D686CDD1DDF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ABF1CE3-37BC-462F-BC4B-5EF9C8287D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21847A4-7B07-4976-81EF-E68ABFC4FB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3EBBA6-8771-481B-BACA-142F0C80534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F58D94E-BB4B-436D-8172-0F5737BEEA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F75AA9A-4678-41CB-AEFA-13C324B847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C95E447-C172-476B-98BE-453E4049FB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3BD247-696E-47F7-964F-89A5823D11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E31E4B8-694B-447A-AA13-36B0A4EEC9F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8321B73-1AE7-4FA0-90EB-4E969A095D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15F8082-1C6D-496D-937D-964948B109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B84AF1D-3604-4213-B891-4880C86F6E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3631262-5E4E-4A33-9D72-17996A538F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A4C49C9-CD9F-417C-A832-DD9D6F9C4B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A3BBBFA-B462-4340-82C8-3EE5CCFB10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A7D3C2E-F100-49BC-9F4E-DFB50B2F9F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46D4A85-2FF9-491B-BBF7-4D83EB8881B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8F6747A-BC05-4E83-8FE8-976BBCE30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C1FEEA0-B31C-4DD8-9CC4-DAE0655780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A783C12-3D0A-495D-B461-9D1FCC41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AD7D205-DA43-40B9-82B4-D570FB270F5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DD4F5FF-D993-454E-AB84-8634B9E53F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4AEBB-D378-4CCE-9266-B45FC822EB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2217ABD-7AF1-44DF-9243-75E5C9792A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885E59-AA75-4026-972E-4DEE1AB599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AB41BAB-F8B8-402D-BC3D-82F73208A3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67CC234-9EF0-4613-9013-F7F9AEC49E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32D8DE3-B3FD-47EC-B6D3-90CE4F0370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4218772-C699-478C-9D44-9459ABA4CA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 name="כותרת משנה 2">
            <a:extLst>
              <a:ext uri="{FF2B5EF4-FFF2-40B4-BE49-F238E27FC236}">
                <a16:creationId xmlns:a16="http://schemas.microsoft.com/office/drawing/2014/main" id="{3495FCC4-8FBC-4824-95F5-9E8C75166C52}"/>
              </a:ext>
            </a:extLst>
          </p:cNvPr>
          <p:cNvSpPr>
            <a:spLocks noGrp="1"/>
          </p:cNvSpPr>
          <p:nvPr>
            <p:ph type="subTitle" idx="1"/>
          </p:nvPr>
        </p:nvSpPr>
        <p:spPr>
          <a:xfrm>
            <a:off x="356344" y="970722"/>
            <a:ext cx="5555624" cy="2063925"/>
          </a:xfrm>
        </p:spPr>
        <p:txBody>
          <a:bodyPr anchor="b">
            <a:normAutofit fontScale="77500" lnSpcReduction="20000"/>
          </a:bodyPr>
          <a:lstStyle/>
          <a:p>
            <a:pPr algn="l"/>
            <a:r>
              <a:rPr lang="en-US" sz="8600" b="1" dirty="0">
                <a:latin typeface="Posterama"/>
                <a:ea typeface="+mj-ea"/>
                <a:cs typeface="+mj-cs"/>
              </a:rPr>
              <a:t>SHMITA</a:t>
            </a:r>
            <a:r>
              <a:rPr kumimoji="0" lang="en-US" sz="7800" b="1" i="0" u="none" strike="noStrike" kern="1200" cap="none" spc="0" normalizeH="0" baseline="0" noProof="0" dirty="0">
                <a:ln>
                  <a:noFill/>
                </a:ln>
                <a:solidFill>
                  <a:srgbClr val="FFFFFF"/>
                </a:solidFill>
                <a:effectLst/>
                <a:uLnTx/>
                <a:uFillTx/>
                <a:latin typeface="Posterama"/>
                <a:ea typeface="+mj-ea"/>
                <a:cs typeface="+mj-cs"/>
              </a:rPr>
              <a:t> </a:t>
            </a:r>
            <a:r>
              <a:rPr lang="en-US" sz="8600" b="1" dirty="0">
                <a:latin typeface="Posterama"/>
                <a:ea typeface="+mj-ea"/>
                <a:cs typeface="+mj-cs"/>
              </a:rPr>
              <a:t>&amp;</a:t>
            </a:r>
          </a:p>
          <a:p>
            <a:pPr algn="l"/>
            <a:r>
              <a:rPr lang="en-US" sz="8600" b="1" dirty="0">
                <a:latin typeface="Posterama"/>
                <a:ea typeface="+mj-ea"/>
                <a:cs typeface="+mj-cs"/>
              </a:rPr>
              <a:t>ZIONISM</a:t>
            </a:r>
            <a:endParaRPr lang="he-IL" sz="8600" b="1" dirty="0">
              <a:latin typeface="Posterama"/>
              <a:ea typeface="+mj-ea"/>
              <a:cs typeface="+mj-cs"/>
            </a:endParaRPr>
          </a:p>
        </p:txBody>
      </p:sp>
      <p:sp>
        <p:nvSpPr>
          <p:cNvPr id="44" name="Right Triangle 43">
            <a:extLst>
              <a:ext uri="{FF2B5EF4-FFF2-40B4-BE49-F238E27FC236}">
                <a16:creationId xmlns:a16="http://schemas.microsoft.com/office/drawing/2014/main" id="{94D786EB-944C-47D5-B631-899F4029B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408102" y="-284146"/>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התצוגה העליונה של עלים בשטח ורוד">
            <a:extLst>
              <a:ext uri="{FF2B5EF4-FFF2-40B4-BE49-F238E27FC236}">
                <a16:creationId xmlns:a16="http://schemas.microsoft.com/office/drawing/2014/main" id="{382F1152-D4D4-4A39-B5B1-C2D2C675629D}"/>
              </a:ext>
            </a:extLst>
          </p:cNvPr>
          <p:cNvPicPr>
            <a:picLocks noChangeAspect="1"/>
          </p:cNvPicPr>
          <p:nvPr/>
        </p:nvPicPr>
        <p:blipFill rotWithShape="1">
          <a:blip r:embed="rId2"/>
          <a:srcRect l="7703" r="34913" b="-1"/>
          <a:stretch/>
        </p:blipFill>
        <p:spPr>
          <a:xfrm>
            <a:off x="6302529" y="12473"/>
            <a:ext cx="5899302" cy="6862230"/>
          </a:xfrm>
          <a:custGeom>
            <a:avLst/>
            <a:gdLst/>
            <a:ahLst/>
            <a:cxnLst/>
            <a:rect l="l" t="t" r="r" b="b"/>
            <a:pathLst>
              <a:path w="5923149" h="6857997">
                <a:moveTo>
                  <a:pt x="320173" y="0"/>
                </a:moveTo>
                <a:lnTo>
                  <a:pt x="5923149" y="0"/>
                </a:lnTo>
                <a:lnTo>
                  <a:pt x="5923149" y="6857997"/>
                </a:lnTo>
                <a:lnTo>
                  <a:pt x="1111789" y="6857997"/>
                </a:lnTo>
                <a:lnTo>
                  <a:pt x="1106562" y="6546368"/>
                </a:lnTo>
                <a:cubicBezTo>
                  <a:pt x="1000021" y="3425651"/>
                  <a:pt x="-688878" y="3321843"/>
                  <a:pt x="320173" y="0"/>
                </a:cubicBezTo>
                <a:close/>
              </a:path>
            </a:pathLst>
          </a:custGeom>
        </p:spPr>
      </p:pic>
      <p:pic>
        <p:nvPicPr>
          <p:cNvPr id="6" name="תמונה 5">
            <a:extLst>
              <a:ext uri="{FF2B5EF4-FFF2-40B4-BE49-F238E27FC236}">
                <a16:creationId xmlns:a16="http://schemas.microsoft.com/office/drawing/2014/main" id="{56A6B10E-7B8D-40B8-88D9-480930BF4A02}"/>
              </a:ext>
            </a:extLst>
          </p:cNvPr>
          <p:cNvPicPr>
            <a:picLocks noChangeAspect="1"/>
          </p:cNvPicPr>
          <p:nvPr/>
        </p:nvPicPr>
        <p:blipFill>
          <a:blip r:embed="rId3"/>
          <a:stretch>
            <a:fillRect/>
          </a:stretch>
        </p:blipFill>
        <p:spPr>
          <a:xfrm rot="690935">
            <a:off x="5037564" y="1396092"/>
            <a:ext cx="6300393" cy="4179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תיבת טקסט 6">
            <a:extLst>
              <a:ext uri="{FF2B5EF4-FFF2-40B4-BE49-F238E27FC236}">
                <a16:creationId xmlns:a16="http://schemas.microsoft.com/office/drawing/2014/main" id="{454034B9-C60A-4B76-8938-214130069772}"/>
              </a:ext>
            </a:extLst>
          </p:cNvPr>
          <p:cNvSpPr txBox="1"/>
          <p:nvPr/>
        </p:nvSpPr>
        <p:spPr>
          <a:xfrm>
            <a:off x="180391" y="6019474"/>
            <a:ext cx="5264438" cy="615553"/>
          </a:xfrm>
          <a:prstGeom prst="rect">
            <a:avLst/>
          </a:prstGeom>
          <a:noFill/>
        </p:spPr>
        <p:txBody>
          <a:bodyPr wrap="square" rtlCol="1">
            <a:spAutoFit/>
          </a:bodyPr>
          <a:lstStyle/>
          <a:p>
            <a:pPr algn="l" rtl="0"/>
            <a:r>
              <a:rPr lang="en-US" b="1" dirty="0">
                <a:solidFill>
                  <a:srgbClr val="FFFFFF"/>
                </a:solidFill>
                <a:latin typeface="Posterama"/>
                <a:ea typeface="+mj-ea"/>
                <a:cs typeface="+mj-cs"/>
              </a:rPr>
              <a:t>Dr. Yizhar Hess</a:t>
            </a:r>
          </a:p>
          <a:p>
            <a:pPr algn="l" rtl="0"/>
            <a:r>
              <a:rPr lang="en-US" sz="1600" dirty="0">
                <a:solidFill>
                  <a:srgbClr val="FFFFFF"/>
                </a:solidFill>
                <a:latin typeface="Posterama"/>
                <a:ea typeface="+mj-ea"/>
                <a:cs typeface="+mj-cs"/>
              </a:rPr>
              <a:t>Vice Chairperson, World Zionist Organization </a:t>
            </a:r>
            <a:endParaRPr lang="he-IL" sz="1600" dirty="0">
              <a:solidFill>
                <a:srgbClr val="FFFFFF"/>
              </a:solidFill>
              <a:latin typeface="Posterama"/>
              <a:ea typeface="+mj-ea"/>
              <a:cs typeface="+mj-cs"/>
            </a:endParaRPr>
          </a:p>
        </p:txBody>
      </p:sp>
      <p:sp>
        <p:nvSpPr>
          <p:cNvPr id="43" name="תיבת טקסט 42">
            <a:extLst>
              <a:ext uri="{FF2B5EF4-FFF2-40B4-BE49-F238E27FC236}">
                <a16:creationId xmlns:a16="http://schemas.microsoft.com/office/drawing/2014/main" id="{605D046B-4E2F-4ACC-BB00-E4AB973A375C}"/>
              </a:ext>
            </a:extLst>
          </p:cNvPr>
          <p:cNvSpPr txBox="1"/>
          <p:nvPr/>
        </p:nvSpPr>
        <p:spPr>
          <a:xfrm>
            <a:off x="686024" y="3034647"/>
            <a:ext cx="3939219" cy="1754326"/>
          </a:xfrm>
          <a:prstGeom prst="rect">
            <a:avLst/>
          </a:prstGeom>
          <a:noFill/>
        </p:spPr>
        <p:txBody>
          <a:bodyPr wrap="square">
            <a:spAutoFit/>
          </a:bodyPr>
          <a:lstStyle/>
          <a:p>
            <a:r>
              <a:rPr lang="he-IL" sz="4400" b="1" dirty="0">
                <a:solidFill>
                  <a:srgbClr val="FFFFFF"/>
                </a:solidFill>
                <a:latin typeface="+mj-lt"/>
                <a:ea typeface="+mj-ea"/>
                <a:cs typeface="+mj-cs"/>
              </a:rPr>
              <a:t>פולמוס השמיטה</a:t>
            </a:r>
          </a:p>
          <a:p>
            <a:r>
              <a:rPr lang="he-IL" sz="3200" b="1" dirty="0">
                <a:solidFill>
                  <a:srgbClr val="FFFFFF"/>
                </a:solidFill>
                <a:latin typeface="+mj-lt"/>
                <a:ea typeface="+mj-ea"/>
                <a:cs typeface="+mj-cs"/>
              </a:rPr>
              <a:t>בתולדות</a:t>
            </a:r>
            <a:r>
              <a:rPr lang="he-IL" sz="3200" dirty="0">
                <a:solidFill>
                  <a:schemeClr val="bg1"/>
                </a:solidFill>
              </a:rPr>
              <a:t> </a:t>
            </a:r>
            <a:r>
              <a:rPr lang="he-IL" sz="3200" b="1" dirty="0">
                <a:solidFill>
                  <a:srgbClr val="FFFFFF"/>
                </a:solidFill>
                <a:latin typeface="+mj-lt"/>
                <a:ea typeface="+mj-ea"/>
                <a:cs typeface="+mj-cs"/>
              </a:rPr>
              <a:t>הציונות </a:t>
            </a:r>
          </a:p>
          <a:p>
            <a:endParaRPr lang="he-IL" sz="3200" b="1" dirty="0">
              <a:solidFill>
                <a:srgbClr val="FFFFFF"/>
              </a:solidFill>
              <a:latin typeface="+mj-lt"/>
              <a:ea typeface="+mj-ea"/>
              <a:cs typeface="+mj-cs"/>
            </a:endParaRPr>
          </a:p>
        </p:txBody>
      </p:sp>
    </p:spTree>
    <p:extLst>
      <p:ext uri="{BB962C8B-B14F-4D97-AF65-F5344CB8AC3E}">
        <p14:creationId xmlns:p14="http://schemas.microsoft.com/office/powerpoint/2010/main" val="2138717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46EAA06-A55C-4767-8951-33CEE6792FB3}"/>
              </a:ext>
            </a:extLst>
          </p:cNvPr>
          <p:cNvSpPr>
            <a:spLocks noGrp="1"/>
          </p:cNvSpPr>
          <p:nvPr>
            <p:ph type="title"/>
          </p:nvPr>
        </p:nvSpPr>
        <p:spPr/>
        <p:txBody>
          <a:bodyPr>
            <a:normAutofit/>
          </a:bodyPr>
          <a:lstStyle/>
          <a:p>
            <a:r>
              <a:rPr lang="en-US" b="1" dirty="0"/>
              <a:t>SHMITA</a:t>
            </a:r>
            <a:r>
              <a:rPr lang="en-US" dirty="0"/>
              <a:t>   </a:t>
            </a:r>
            <a:r>
              <a:rPr lang="he-IL" sz="5300" b="1" dirty="0"/>
              <a:t>שמיטה</a:t>
            </a:r>
            <a:br>
              <a:rPr lang="en-US" dirty="0"/>
            </a:br>
            <a:r>
              <a:rPr lang="en-US" sz="3600" dirty="0"/>
              <a:t>Sabbath of The Land</a:t>
            </a:r>
            <a:endParaRPr lang="he-IL" dirty="0"/>
          </a:p>
        </p:txBody>
      </p:sp>
      <p:sp>
        <p:nvSpPr>
          <p:cNvPr id="3" name="מציין מיקום תוכן 2">
            <a:extLst>
              <a:ext uri="{FF2B5EF4-FFF2-40B4-BE49-F238E27FC236}">
                <a16:creationId xmlns:a16="http://schemas.microsoft.com/office/drawing/2014/main" id="{CAB9FEBC-4E73-4E52-A60D-6B75C04872E7}"/>
              </a:ext>
            </a:extLst>
          </p:cNvPr>
          <p:cNvSpPr>
            <a:spLocks noGrp="1"/>
          </p:cNvSpPr>
          <p:nvPr>
            <p:ph idx="1"/>
          </p:nvPr>
        </p:nvSpPr>
        <p:spPr>
          <a:xfrm>
            <a:off x="224444" y="1875501"/>
            <a:ext cx="11571316" cy="4351338"/>
          </a:xfrm>
        </p:spPr>
        <p:txBody>
          <a:bodyPr>
            <a:normAutofit/>
          </a:bodyPr>
          <a:lstStyle/>
          <a:p>
            <a:endParaRPr lang="he-IL" dirty="0"/>
          </a:p>
          <a:p>
            <a:pPr marL="0" indent="0" algn="r" rtl="1">
              <a:buNone/>
            </a:pPr>
            <a:r>
              <a:rPr lang="he-IL" sz="3200" dirty="0">
                <a:latin typeface="FrankRuehl" panose="020E0503060101010101" pitchFamily="34" charset="-79"/>
                <a:cs typeface="FrankRuehl" panose="020E0503060101010101" pitchFamily="34" charset="-79"/>
              </a:rPr>
              <a:t>וְשֵׁשׁ שָׁנִים, תִּזְרַע אֶת-אַרְצֶךָ; וְאָסַפְתָּ, אֶת-תְּבוּאָתָהּ. </a:t>
            </a:r>
            <a:r>
              <a:rPr lang="he-IL" sz="3200" dirty="0" err="1">
                <a:latin typeface="FrankRuehl" panose="020E0503060101010101" pitchFamily="34" charset="-79"/>
                <a:cs typeface="FrankRuehl" panose="020E0503060101010101" pitchFamily="34" charset="-79"/>
              </a:rPr>
              <a:t>וְהַשְּׁבִיעִת</a:t>
            </a:r>
            <a:r>
              <a:rPr lang="he-IL" sz="3200" dirty="0">
                <a:latin typeface="FrankRuehl" panose="020E0503060101010101" pitchFamily="34" charset="-79"/>
                <a:cs typeface="FrankRuehl" panose="020E0503060101010101" pitchFamily="34" charset="-79"/>
              </a:rPr>
              <a:t> תִּשְׁמְטֶנָּה </a:t>
            </a:r>
            <a:r>
              <a:rPr lang="he-IL" sz="3200" dirty="0" err="1">
                <a:latin typeface="FrankRuehl" panose="020E0503060101010101" pitchFamily="34" charset="-79"/>
                <a:cs typeface="FrankRuehl" panose="020E0503060101010101" pitchFamily="34" charset="-79"/>
              </a:rPr>
              <a:t>וּנְטַשְׁתָּה</a:t>
            </a:r>
            <a:r>
              <a:rPr lang="he-IL" sz="3200" dirty="0">
                <a:latin typeface="FrankRuehl" panose="020E0503060101010101" pitchFamily="34" charset="-79"/>
                <a:cs typeface="FrankRuehl" panose="020E0503060101010101" pitchFamily="34" charset="-79"/>
              </a:rPr>
              <a:t>ּ, וְאָכְלוּ </a:t>
            </a:r>
            <a:r>
              <a:rPr lang="he-IL" sz="3200" dirty="0" err="1">
                <a:latin typeface="FrankRuehl" panose="020E0503060101010101" pitchFamily="34" charset="-79"/>
                <a:cs typeface="FrankRuehl" panose="020E0503060101010101" pitchFamily="34" charset="-79"/>
              </a:rPr>
              <a:t>אֶבְיֹנֵי</a:t>
            </a:r>
            <a:r>
              <a:rPr lang="he-IL" sz="3200" dirty="0">
                <a:latin typeface="FrankRuehl" panose="020E0503060101010101" pitchFamily="34" charset="-79"/>
                <a:cs typeface="FrankRuehl" panose="020E0503060101010101" pitchFamily="34" charset="-79"/>
              </a:rPr>
              <a:t> עַמֶּךָ, וְיִתְרָם, תֹּאכַל חַיַּת הַשָּׂדֶה; כֵּן-תַּעֲשֶׂה לְכַרְמְךָ, לְזֵיתֶךָ.</a:t>
            </a:r>
          </a:p>
          <a:p>
            <a:pPr marL="0" indent="0" algn="r" rtl="1">
              <a:buNone/>
            </a:pPr>
            <a:endParaRPr lang="en-US" dirty="0">
              <a:latin typeface="FrankRuehl" panose="020E0503060101010101" pitchFamily="34" charset="-79"/>
              <a:cs typeface="FrankRuehl" panose="020E0503060101010101" pitchFamily="34" charset="-79"/>
            </a:endParaRPr>
          </a:p>
          <a:p>
            <a:pPr marL="0" indent="0" algn="just">
              <a:buNone/>
            </a:pPr>
            <a:r>
              <a:rPr lang="en-US" sz="2400" dirty="0">
                <a:latin typeface="Amasis MT Pro" panose="020B0604020202020204" pitchFamily="18" charset="0"/>
              </a:rPr>
              <a:t>Six years you shall sow your land and gather in its yield; But in the seventh you shall let it rest and lie fallow. Let the needy among your people eat of it, and what they leave let the wild beasts eat. You shall do the same with your vineyards and your olive groves.</a:t>
            </a:r>
          </a:p>
          <a:p>
            <a:pPr marL="0" indent="0" algn="ctr" rtl="1">
              <a:buNone/>
            </a:pPr>
            <a:r>
              <a:rPr lang="he-IL" dirty="0">
                <a:latin typeface="FrankRuehl" panose="020E0503060101010101" pitchFamily="34" charset="-79"/>
                <a:cs typeface="FrankRuehl" panose="020E0503060101010101" pitchFamily="34" charset="-79"/>
              </a:rPr>
              <a:t>שמות כ"ג פסוקים י-</a:t>
            </a:r>
            <a:r>
              <a:rPr lang="he-IL" dirty="0" err="1">
                <a:latin typeface="FrankRuehl" panose="020E0503060101010101" pitchFamily="34" charset="-79"/>
                <a:cs typeface="FrankRuehl" panose="020E0503060101010101" pitchFamily="34" charset="-79"/>
              </a:rPr>
              <a:t>יב</a:t>
            </a:r>
            <a:r>
              <a:rPr lang="he-IL" dirty="0">
                <a:latin typeface="FrankRuehl" panose="020E0503060101010101" pitchFamily="34" charset="-79"/>
                <a:cs typeface="FrankRuehl" panose="020E0503060101010101" pitchFamily="34" charset="-79"/>
              </a:rPr>
              <a:t>  10-12</a:t>
            </a:r>
            <a:r>
              <a:rPr lang="en-US" dirty="0">
                <a:latin typeface="FrankRuehl" panose="020E0503060101010101" pitchFamily="34" charset="-79"/>
                <a:cs typeface="FrankRuehl" panose="020E0503060101010101" pitchFamily="34" charset="-79"/>
              </a:rPr>
              <a:t>Exodus, chapter 23, </a:t>
            </a:r>
            <a:endParaRPr lang="he-IL" sz="2600" dirty="0">
              <a:latin typeface="FrankRuehl" panose="020E0503060101010101" pitchFamily="34" charset="-79"/>
              <a:cs typeface="FrankRuehl" panose="020E0503060101010101" pitchFamily="34" charset="-79"/>
            </a:endParaRPr>
          </a:p>
          <a:p>
            <a:pPr marL="0" indent="0" algn="r" rtl="1">
              <a:buNone/>
            </a:pPr>
            <a:endParaRPr lang="he-IL" dirty="0">
              <a:latin typeface="FrankRuehl" panose="020E0503060101010101" pitchFamily="34" charset="-79"/>
              <a:cs typeface="FrankRuehl" panose="020E0503060101010101" pitchFamily="34" charset="-79"/>
            </a:endParaRPr>
          </a:p>
          <a:p>
            <a:endParaRPr lang="en-US" dirty="0">
              <a:latin typeface="Amasis MT Pro" panose="020B0604020202020204" pitchFamily="18" charset="0"/>
            </a:endParaRPr>
          </a:p>
          <a:p>
            <a:endParaRPr lang="en-US" dirty="0">
              <a:latin typeface="Amasis MT Pro" panose="020B0604020202020204" pitchFamily="18" charset="0"/>
            </a:endParaRPr>
          </a:p>
          <a:p>
            <a:endParaRPr lang="he-IL" dirty="0">
              <a:latin typeface="Amasis MT Pro" panose="020B0604020202020204" pitchFamily="18" charset="0"/>
            </a:endParaRPr>
          </a:p>
        </p:txBody>
      </p:sp>
    </p:spTree>
    <p:extLst>
      <p:ext uri="{BB962C8B-B14F-4D97-AF65-F5344CB8AC3E}">
        <p14:creationId xmlns:p14="http://schemas.microsoft.com/office/powerpoint/2010/main" val="2118373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4EB62E0-BFB4-4D06-B888-80495AE05B74}"/>
              </a:ext>
            </a:extLst>
          </p:cNvPr>
          <p:cNvSpPr>
            <a:spLocks noGrp="1"/>
          </p:cNvSpPr>
          <p:nvPr>
            <p:ph type="title"/>
          </p:nvPr>
        </p:nvSpPr>
        <p:spPr/>
        <p:txBody>
          <a:bodyPr>
            <a:normAutofit fontScale="90000"/>
          </a:bodyPr>
          <a:lstStyle/>
          <a:p>
            <a:r>
              <a:rPr lang="en-US" sz="6000" dirty="0"/>
              <a:t>The sabbatical year    </a:t>
            </a:r>
            <a:r>
              <a:rPr lang="he-IL" sz="6000" dirty="0"/>
              <a:t> </a:t>
            </a:r>
            <a:r>
              <a:rPr lang="he-IL" sz="4800" dirty="0"/>
              <a:t>"שְֹבִיעִית"</a:t>
            </a:r>
            <a:r>
              <a:rPr lang="en-US" sz="4800" dirty="0"/>
              <a:t> </a:t>
            </a:r>
            <a:br>
              <a:rPr lang="en-US" sz="4800" dirty="0"/>
            </a:br>
            <a:endParaRPr lang="he-IL" sz="4800" dirty="0"/>
          </a:p>
        </p:txBody>
      </p:sp>
      <p:sp>
        <p:nvSpPr>
          <p:cNvPr id="3" name="מציין מיקום תוכן 2">
            <a:extLst>
              <a:ext uri="{FF2B5EF4-FFF2-40B4-BE49-F238E27FC236}">
                <a16:creationId xmlns:a16="http://schemas.microsoft.com/office/drawing/2014/main" id="{0F1FE4F0-2A86-4BC3-9F4B-4B4424D82083}"/>
              </a:ext>
            </a:extLst>
          </p:cNvPr>
          <p:cNvSpPr>
            <a:spLocks noGrp="1"/>
          </p:cNvSpPr>
          <p:nvPr>
            <p:ph idx="1"/>
          </p:nvPr>
        </p:nvSpPr>
        <p:spPr>
          <a:xfrm>
            <a:off x="457200" y="1825625"/>
            <a:ext cx="7335520" cy="4351338"/>
          </a:xfrm>
        </p:spPr>
        <p:txBody>
          <a:bodyPr>
            <a:normAutofit/>
          </a:bodyPr>
          <a:lstStyle/>
          <a:p>
            <a:pPr marL="0" indent="0">
              <a:buNone/>
            </a:pPr>
            <a:r>
              <a:rPr lang="en-US" dirty="0"/>
              <a:t>The seventh year of the seven-year agricultural cycle mandated by the Torah to be a sabbath to God</a:t>
            </a:r>
          </a:p>
          <a:p>
            <a:endParaRPr lang="en-US" dirty="0"/>
          </a:p>
          <a:p>
            <a:pPr marL="0" indent="0">
              <a:buNone/>
            </a:pPr>
            <a:r>
              <a:rPr lang="en-US" dirty="0"/>
              <a:t>During </a:t>
            </a:r>
            <a:r>
              <a:rPr lang="en-US" dirty="0" err="1"/>
              <a:t>shmita</a:t>
            </a:r>
            <a:r>
              <a:rPr lang="en-US" dirty="0"/>
              <a:t>, the land is left to lie fallow and all agricultural activity, including plowing, planting, pruning and harvesting, is forbidden by halakha (Jewish law)</a:t>
            </a:r>
            <a:endParaRPr lang="he-IL" dirty="0"/>
          </a:p>
        </p:txBody>
      </p:sp>
      <p:pic>
        <p:nvPicPr>
          <p:cNvPr id="4" name="תמונה 3">
            <a:extLst>
              <a:ext uri="{FF2B5EF4-FFF2-40B4-BE49-F238E27FC236}">
                <a16:creationId xmlns:a16="http://schemas.microsoft.com/office/drawing/2014/main" id="{156CC42C-E88D-4A42-8DEF-B1397BBF08DD}"/>
              </a:ext>
            </a:extLst>
          </p:cNvPr>
          <p:cNvPicPr>
            <a:picLocks noChangeAspect="1"/>
          </p:cNvPicPr>
          <p:nvPr/>
        </p:nvPicPr>
        <p:blipFill>
          <a:blip r:embed="rId2"/>
          <a:stretch>
            <a:fillRect/>
          </a:stretch>
        </p:blipFill>
        <p:spPr>
          <a:xfrm rot="558101">
            <a:off x="7980467" y="2293405"/>
            <a:ext cx="3740772" cy="3740772"/>
          </a:xfrm>
          <a:prstGeom prst="rect">
            <a:avLst/>
          </a:prstGeom>
        </p:spPr>
      </p:pic>
    </p:spTree>
    <p:extLst>
      <p:ext uri="{BB962C8B-B14F-4D97-AF65-F5344CB8AC3E}">
        <p14:creationId xmlns:p14="http://schemas.microsoft.com/office/powerpoint/2010/main" val="3420154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DDFE5A2B-CC22-4BB7-8703-079694A5EE98}"/>
              </a:ext>
            </a:extLst>
          </p:cNvPr>
          <p:cNvPicPr>
            <a:picLocks noChangeAspect="1"/>
          </p:cNvPicPr>
          <p:nvPr/>
        </p:nvPicPr>
        <p:blipFill>
          <a:blip r:embed="rId2"/>
          <a:stretch>
            <a:fillRect/>
          </a:stretch>
        </p:blipFill>
        <p:spPr>
          <a:xfrm>
            <a:off x="4958080" y="-9237"/>
            <a:ext cx="6867237" cy="6867237"/>
          </a:xfrm>
          <a:prstGeom prst="rect">
            <a:avLst/>
          </a:prstGeom>
        </p:spPr>
      </p:pic>
      <p:pic>
        <p:nvPicPr>
          <p:cNvPr id="6" name="תמונה 5">
            <a:extLst>
              <a:ext uri="{FF2B5EF4-FFF2-40B4-BE49-F238E27FC236}">
                <a16:creationId xmlns:a16="http://schemas.microsoft.com/office/drawing/2014/main" id="{1E7DDD74-6B7B-4218-AFF9-C33EACBF7537}"/>
              </a:ext>
            </a:extLst>
          </p:cNvPr>
          <p:cNvPicPr>
            <a:picLocks noChangeAspect="1"/>
          </p:cNvPicPr>
          <p:nvPr/>
        </p:nvPicPr>
        <p:blipFill rotWithShape="1">
          <a:blip r:embed="rId3"/>
          <a:srcRect l="6079" r="14936"/>
          <a:stretch/>
        </p:blipFill>
        <p:spPr>
          <a:xfrm>
            <a:off x="440574" y="1283991"/>
            <a:ext cx="4838901" cy="3964112"/>
          </a:xfrm>
          <a:prstGeom prst="rect">
            <a:avLst/>
          </a:prstGeom>
        </p:spPr>
      </p:pic>
    </p:spTree>
    <p:extLst>
      <p:ext uri="{BB962C8B-B14F-4D97-AF65-F5344CB8AC3E}">
        <p14:creationId xmlns:p14="http://schemas.microsoft.com/office/powerpoint/2010/main" val="141025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1D88C9B-F567-4A80-A3AF-F912E0141AD3}"/>
              </a:ext>
            </a:extLst>
          </p:cNvPr>
          <p:cNvSpPr>
            <a:spLocks noGrp="1"/>
          </p:cNvSpPr>
          <p:nvPr>
            <p:ph type="title"/>
          </p:nvPr>
        </p:nvSpPr>
        <p:spPr/>
        <p:txBody>
          <a:bodyPr/>
          <a:lstStyle/>
          <a:p>
            <a:r>
              <a:rPr lang="en-US" dirty="0"/>
              <a:t>The First Zionist ALIYAH (1882-1904)</a:t>
            </a:r>
            <a:endParaRPr lang="he-IL" dirty="0"/>
          </a:p>
        </p:txBody>
      </p:sp>
      <p:sp>
        <p:nvSpPr>
          <p:cNvPr id="3" name="מציין מיקום תוכן 2">
            <a:extLst>
              <a:ext uri="{FF2B5EF4-FFF2-40B4-BE49-F238E27FC236}">
                <a16:creationId xmlns:a16="http://schemas.microsoft.com/office/drawing/2014/main" id="{2E004546-D70B-4E48-A7FD-4C56567BAF5A}"/>
              </a:ext>
            </a:extLst>
          </p:cNvPr>
          <p:cNvSpPr>
            <a:spLocks noGrp="1"/>
          </p:cNvSpPr>
          <p:nvPr>
            <p:ph idx="1"/>
          </p:nvPr>
        </p:nvSpPr>
        <p:spPr/>
        <p:txBody>
          <a:bodyPr>
            <a:normAutofit/>
          </a:bodyPr>
          <a:lstStyle/>
          <a:p>
            <a:r>
              <a:rPr lang="en-US" dirty="0"/>
              <a:t>Rishon </a:t>
            </a:r>
            <a:r>
              <a:rPr lang="en-US" dirty="0" err="1"/>
              <a:t>Lezion</a:t>
            </a:r>
            <a:r>
              <a:rPr lang="en-US" dirty="0"/>
              <a:t> </a:t>
            </a:r>
          </a:p>
          <a:p>
            <a:r>
              <a:rPr lang="en-US" dirty="0" err="1"/>
              <a:t>Zichron</a:t>
            </a:r>
            <a:r>
              <a:rPr lang="en-US" dirty="0"/>
              <a:t> </a:t>
            </a:r>
            <a:r>
              <a:rPr lang="en-US" dirty="0" err="1"/>
              <a:t>Ya’akov</a:t>
            </a:r>
            <a:endParaRPr lang="en-US" dirty="0"/>
          </a:p>
          <a:p>
            <a:r>
              <a:rPr lang="en-US" dirty="0"/>
              <a:t>Rosh Pina</a:t>
            </a:r>
          </a:p>
          <a:p>
            <a:r>
              <a:rPr lang="en-US" dirty="0" err="1"/>
              <a:t>Nes</a:t>
            </a:r>
            <a:r>
              <a:rPr lang="en-US" dirty="0"/>
              <a:t> </a:t>
            </a:r>
            <a:r>
              <a:rPr lang="en-US" dirty="0" err="1"/>
              <a:t>Ziona</a:t>
            </a:r>
            <a:r>
              <a:rPr lang="en-US" dirty="0"/>
              <a:t> </a:t>
            </a:r>
          </a:p>
          <a:p>
            <a:r>
              <a:rPr lang="en-US" dirty="0" err="1"/>
              <a:t>Gedera</a:t>
            </a:r>
            <a:r>
              <a:rPr lang="en-US" dirty="0"/>
              <a:t> </a:t>
            </a:r>
          </a:p>
          <a:p>
            <a:r>
              <a:rPr lang="en-US" dirty="0" err="1"/>
              <a:t>Mazkeret</a:t>
            </a:r>
            <a:r>
              <a:rPr lang="en-US" dirty="0"/>
              <a:t> </a:t>
            </a:r>
            <a:r>
              <a:rPr lang="en-US" dirty="0" err="1"/>
              <a:t>Batya</a:t>
            </a:r>
            <a:r>
              <a:rPr lang="en-US" dirty="0"/>
              <a:t> </a:t>
            </a:r>
          </a:p>
          <a:p>
            <a:r>
              <a:rPr lang="en-US" dirty="0" err="1"/>
              <a:t>Yesod</a:t>
            </a:r>
            <a:r>
              <a:rPr lang="en-US" dirty="0"/>
              <a:t> </a:t>
            </a:r>
            <a:r>
              <a:rPr lang="en-US" dirty="0" err="1"/>
              <a:t>HaMa’alah</a:t>
            </a:r>
            <a:endParaRPr lang="en-US" dirty="0"/>
          </a:p>
          <a:p>
            <a:endParaRPr lang="he-IL" dirty="0"/>
          </a:p>
        </p:txBody>
      </p:sp>
      <p:pic>
        <p:nvPicPr>
          <p:cNvPr id="5" name="תמונה 4">
            <a:extLst>
              <a:ext uri="{FF2B5EF4-FFF2-40B4-BE49-F238E27FC236}">
                <a16:creationId xmlns:a16="http://schemas.microsoft.com/office/drawing/2014/main" id="{62BB92E0-F3A8-4B93-A6CD-EAE5BD9CA185}"/>
              </a:ext>
            </a:extLst>
          </p:cNvPr>
          <p:cNvPicPr>
            <a:picLocks noChangeAspect="1"/>
          </p:cNvPicPr>
          <p:nvPr/>
        </p:nvPicPr>
        <p:blipFill>
          <a:blip r:embed="rId2"/>
          <a:stretch>
            <a:fillRect/>
          </a:stretch>
        </p:blipFill>
        <p:spPr>
          <a:xfrm>
            <a:off x="8466772" y="1690688"/>
            <a:ext cx="3609975" cy="5095875"/>
          </a:xfrm>
          <a:prstGeom prst="rect">
            <a:avLst/>
          </a:prstGeom>
        </p:spPr>
      </p:pic>
      <p:pic>
        <p:nvPicPr>
          <p:cNvPr id="6" name="תמונה 5">
            <a:extLst>
              <a:ext uri="{FF2B5EF4-FFF2-40B4-BE49-F238E27FC236}">
                <a16:creationId xmlns:a16="http://schemas.microsoft.com/office/drawing/2014/main" id="{CA096377-570A-40E5-A4CE-0BBA499A7DFD}"/>
              </a:ext>
            </a:extLst>
          </p:cNvPr>
          <p:cNvPicPr>
            <a:picLocks noChangeAspect="1"/>
          </p:cNvPicPr>
          <p:nvPr/>
        </p:nvPicPr>
        <p:blipFill>
          <a:blip r:embed="rId3"/>
          <a:stretch>
            <a:fillRect/>
          </a:stretch>
        </p:blipFill>
        <p:spPr>
          <a:xfrm rot="409346">
            <a:off x="3362289" y="2211590"/>
            <a:ext cx="4520383" cy="2858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6227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B73489-D0E4-4C8B-884B-43A00CCD3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ight Triangle 12">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1" y="1559140"/>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6" name="Straight Connector 15">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כותרת 1">
            <a:extLst>
              <a:ext uri="{FF2B5EF4-FFF2-40B4-BE49-F238E27FC236}">
                <a16:creationId xmlns:a16="http://schemas.microsoft.com/office/drawing/2014/main" id="{8D70DFFA-17A4-462F-9640-5B8E777A367F}"/>
              </a:ext>
            </a:extLst>
          </p:cNvPr>
          <p:cNvSpPr>
            <a:spLocks noGrp="1"/>
          </p:cNvSpPr>
          <p:nvPr>
            <p:ph type="title"/>
          </p:nvPr>
        </p:nvSpPr>
        <p:spPr>
          <a:xfrm>
            <a:off x="7517882" y="-135158"/>
            <a:ext cx="4952999" cy="2247614"/>
          </a:xfrm>
        </p:spPr>
        <p:txBody>
          <a:bodyPr>
            <a:normAutofit/>
          </a:bodyPr>
          <a:lstStyle/>
          <a:p>
            <a:pPr marL="228600" marR="0" lvl="0" indent="-228600" defTabSz="914400" rtl="0" eaLnBrk="1" fontAlgn="auto" latinLnBrk="0" hangingPunct="1">
              <a:spcBef>
                <a:spcPts val="1000"/>
              </a:spcBef>
              <a:spcAft>
                <a:spcPts val="0"/>
              </a:spcAft>
              <a:tabLst/>
              <a:defRPr/>
            </a:pPr>
            <a:r>
              <a:rPr kumimoji="0" lang="en-US" sz="6600" b="0" i="0" u="none" strike="noStrike" kern="1200" cap="none" spc="0" normalizeH="0" baseline="0" noProof="0" dirty="0">
                <a:ln>
                  <a:noFill/>
                </a:ln>
                <a:effectLst/>
                <a:uLnTx/>
                <a:uFillTx/>
                <a:latin typeface="Avenir Next LT Pro"/>
                <a:ea typeface="+mn-ea"/>
                <a:cs typeface="+mn-cs"/>
              </a:rPr>
              <a:t>1889 </a:t>
            </a:r>
            <a:r>
              <a:rPr kumimoji="0" lang="he-IL" sz="6600" b="0" i="0" u="none" strike="noStrike" kern="1200" cap="none" spc="0" normalizeH="0" baseline="0" noProof="0" dirty="0">
                <a:ln>
                  <a:noFill/>
                </a:ln>
                <a:effectLst/>
                <a:uLnTx/>
                <a:uFillTx/>
                <a:latin typeface="Avenir Next LT Pro"/>
                <a:ea typeface="+mn-ea"/>
                <a:cs typeface="+mn-cs"/>
              </a:rPr>
              <a:t>תרמ"ט</a:t>
            </a:r>
            <a:endParaRPr lang="he-IL" sz="6600" dirty="0"/>
          </a:p>
        </p:txBody>
      </p:sp>
      <p:sp>
        <p:nvSpPr>
          <p:cNvPr id="46" name="Flowchart: Document 45">
            <a:extLst>
              <a:ext uri="{FF2B5EF4-FFF2-40B4-BE49-F238E27FC236}">
                <a16:creationId xmlns:a16="http://schemas.microsoft.com/office/drawing/2014/main" id="{A890253F-325A-4AC7-AF5F-06FB890E8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455724" y="2105114"/>
            <a:ext cx="6858000" cy="2647778"/>
          </a:xfrm>
          <a:prstGeom prst="flowChartDocumen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 name="תמונה 3">
            <a:extLst>
              <a:ext uri="{FF2B5EF4-FFF2-40B4-BE49-F238E27FC236}">
                <a16:creationId xmlns:a16="http://schemas.microsoft.com/office/drawing/2014/main" id="{0C1F0DCC-3E26-41AE-A0B4-2AD9358DDB47}"/>
              </a:ext>
            </a:extLst>
          </p:cNvPr>
          <p:cNvPicPr>
            <a:picLocks noChangeAspect="1"/>
          </p:cNvPicPr>
          <p:nvPr/>
        </p:nvPicPr>
        <p:blipFill rotWithShape="1">
          <a:blip r:embed="rId2"/>
          <a:srcRect r="2" b="2"/>
          <a:stretch/>
        </p:blipFill>
        <p:spPr>
          <a:xfrm rot="20800211">
            <a:off x="4711907" y="167795"/>
            <a:ext cx="2348884" cy="2348884"/>
          </a:xfrm>
          <a:custGeom>
            <a:avLst/>
            <a:gdLst/>
            <a:ahLst/>
            <a:cxnLst/>
            <a:rect l="l" t="t" r="r" b="b"/>
            <a:pathLst>
              <a:path w="5777910" h="5777910">
                <a:moveTo>
                  <a:pt x="2888955" y="0"/>
                </a:moveTo>
                <a:cubicBezTo>
                  <a:pt x="4484481" y="0"/>
                  <a:pt x="5777910" y="1293429"/>
                  <a:pt x="5777910" y="2888955"/>
                </a:cubicBezTo>
                <a:cubicBezTo>
                  <a:pt x="5777910" y="4484481"/>
                  <a:pt x="4484481" y="5777910"/>
                  <a:pt x="2888955" y="5777910"/>
                </a:cubicBezTo>
                <a:cubicBezTo>
                  <a:pt x="1293429" y="5777910"/>
                  <a:pt x="0" y="4484481"/>
                  <a:pt x="0" y="2888955"/>
                </a:cubicBezTo>
                <a:cubicBezTo>
                  <a:pt x="0" y="1293429"/>
                  <a:pt x="1293429" y="0"/>
                  <a:pt x="2888955" y="0"/>
                </a:cubicBezTo>
                <a:close/>
              </a:path>
            </a:pathLst>
          </a:custGeom>
        </p:spPr>
      </p:pic>
      <p:graphicFrame>
        <p:nvGraphicFramePr>
          <p:cNvPr id="5" name="טבלה 5">
            <a:extLst>
              <a:ext uri="{FF2B5EF4-FFF2-40B4-BE49-F238E27FC236}">
                <a16:creationId xmlns:a16="http://schemas.microsoft.com/office/drawing/2014/main" id="{4A157A7C-F1A1-41AD-A3F3-94BC14FA8E9D}"/>
              </a:ext>
            </a:extLst>
          </p:cNvPr>
          <p:cNvGraphicFramePr>
            <a:graphicFrameLocks noGrp="1"/>
          </p:cNvGraphicFramePr>
          <p:nvPr>
            <p:extLst>
              <p:ext uri="{D42A27DB-BD31-4B8C-83A1-F6EECF244321}">
                <p14:modId xmlns:p14="http://schemas.microsoft.com/office/powerpoint/2010/main" val="2374026469"/>
              </p:ext>
            </p:extLst>
          </p:nvPr>
        </p:nvGraphicFramePr>
        <p:xfrm>
          <a:off x="4955313" y="3559380"/>
          <a:ext cx="7105510" cy="3139440"/>
        </p:xfrm>
        <a:graphic>
          <a:graphicData uri="http://schemas.openxmlformats.org/drawingml/2006/table">
            <a:tbl>
              <a:tblPr rtl="1" firstRow="1" bandRow="1">
                <a:tableStyleId>{5C22544A-7EE6-4342-B048-85BDC9FD1C3A}</a:tableStyleId>
              </a:tblPr>
              <a:tblGrid>
                <a:gridCol w="3691750">
                  <a:extLst>
                    <a:ext uri="{9D8B030D-6E8A-4147-A177-3AD203B41FA5}">
                      <a16:colId xmlns:a16="http://schemas.microsoft.com/office/drawing/2014/main" val="2544975795"/>
                    </a:ext>
                  </a:extLst>
                </a:gridCol>
                <a:gridCol w="3413760">
                  <a:extLst>
                    <a:ext uri="{9D8B030D-6E8A-4147-A177-3AD203B41FA5}">
                      <a16:colId xmlns:a16="http://schemas.microsoft.com/office/drawing/2014/main" val="4263326674"/>
                    </a:ext>
                  </a:extLst>
                </a:gridCol>
              </a:tblGrid>
              <a:tr h="980213">
                <a:tc>
                  <a:txBody>
                    <a:bodyPr/>
                    <a:lstStyle/>
                    <a:p>
                      <a:pPr marL="285750" indent="-285750" algn="l" rtl="0">
                        <a:buFont typeface="Arial" panose="020B0604020202020204" pitchFamily="34" charset="0"/>
                        <a:buChar char="•"/>
                      </a:pPr>
                      <a:endParaRPr lang="he-IL" sz="2000" dirty="0"/>
                    </a:p>
                    <a:p>
                      <a:pPr marL="285750" indent="-285750" algn="l" rtl="0">
                        <a:buFont typeface="Arial" panose="020B0604020202020204" pitchFamily="34" charset="0"/>
                        <a:buChar char="•"/>
                      </a:pPr>
                      <a:endParaRPr lang="he-IL" sz="2000" dirty="0"/>
                    </a:p>
                    <a:p>
                      <a:pPr marL="285750" indent="-285750" algn="l" rtl="0">
                        <a:buFont typeface="Arial" panose="020B0604020202020204" pitchFamily="34" charset="0"/>
                        <a:buChar char="•"/>
                      </a:pPr>
                      <a:endParaRPr lang="he-IL" sz="2000" dirty="0"/>
                    </a:p>
                    <a:p>
                      <a:pPr marL="285750" indent="-285750" algn="l" rtl="0">
                        <a:buFont typeface="Arial" panose="020B0604020202020204" pitchFamily="34" charset="0"/>
                        <a:buChar char="•"/>
                      </a:pPr>
                      <a:endParaRPr lang="he-IL" sz="2000" dirty="0"/>
                    </a:p>
                    <a:p>
                      <a:pPr marL="285750" indent="-285750" algn="l" rtl="0">
                        <a:buFont typeface="Arial" panose="020B0604020202020204" pitchFamily="34" charset="0"/>
                        <a:buChar char="•"/>
                      </a:pPr>
                      <a:endParaRPr lang="he-IL" sz="2000" dirty="0"/>
                    </a:p>
                    <a:p>
                      <a:pPr marL="285750" indent="-285750" algn="l" rtl="0">
                        <a:buFont typeface="Arial" panose="020B0604020202020204" pitchFamily="34" charset="0"/>
                        <a:buChar char="•"/>
                      </a:pPr>
                      <a:r>
                        <a:rPr lang="en-US" sz="2000" dirty="0"/>
                        <a:t>Fear of hunger</a:t>
                      </a:r>
                    </a:p>
                    <a:p>
                      <a:pPr marL="285750" indent="-285750" algn="l" rtl="0">
                        <a:buFont typeface="Arial" panose="020B0604020202020204" pitchFamily="34" charset="0"/>
                        <a:buChar char="•"/>
                      </a:pPr>
                      <a:r>
                        <a:rPr lang="en-US" sz="2000" dirty="0"/>
                        <a:t>No one will make Aliyah</a:t>
                      </a:r>
                    </a:p>
                    <a:p>
                      <a:pPr marL="285750" indent="-285750" algn="l" rtl="0">
                        <a:buFont typeface="Arial" panose="020B0604020202020204" pitchFamily="34" charset="0"/>
                        <a:buChar char="•"/>
                      </a:pPr>
                      <a:r>
                        <a:rPr lang="en-US" sz="2000" dirty="0"/>
                        <a:t>Bad PR for Zionism </a:t>
                      </a:r>
                    </a:p>
                    <a:p>
                      <a:pPr marL="285750" indent="-285750" algn="l" rtl="0">
                        <a:buFont typeface="Arial" panose="020B0604020202020204" pitchFamily="34" charset="0"/>
                        <a:buChar char="•"/>
                      </a:pPr>
                      <a:r>
                        <a:rPr lang="en-US" sz="2000" dirty="0" err="1"/>
                        <a:t>Moshavot</a:t>
                      </a:r>
                      <a:r>
                        <a:rPr lang="en-US" sz="2000" dirty="0"/>
                        <a:t> will be left</a:t>
                      </a:r>
                      <a:endParaRPr lang="he-IL" sz="2000" dirty="0"/>
                    </a:p>
                  </a:txBody>
                  <a:tcPr/>
                </a:tc>
                <a:tc>
                  <a:txBody>
                    <a:bodyPr/>
                    <a:lstStyle/>
                    <a:p>
                      <a:pPr algn="l" rtl="0"/>
                      <a:endParaRPr lang="en-US" sz="3600" dirty="0"/>
                    </a:p>
                    <a:p>
                      <a:pPr algn="l" rtl="0"/>
                      <a:endParaRPr lang="en-US" sz="3600" dirty="0"/>
                    </a:p>
                    <a:p>
                      <a:pPr algn="l" rtl="0"/>
                      <a:r>
                        <a:rPr lang="en-US" sz="3600" dirty="0"/>
                        <a:t>This</a:t>
                      </a:r>
                    </a:p>
                    <a:p>
                      <a:pPr algn="l" rtl="0"/>
                      <a:r>
                        <a:rPr lang="en-US" sz="3600" dirty="0"/>
                        <a:t>Is </a:t>
                      </a:r>
                    </a:p>
                    <a:p>
                      <a:pPr algn="l" rtl="0"/>
                      <a:r>
                        <a:rPr lang="en-US" sz="3600" dirty="0"/>
                        <a:t>Halakha!</a:t>
                      </a:r>
                      <a:endParaRPr lang="en-US" sz="2000" dirty="0"/>
                    </a:p>
                    <a:p>
                      <a:pPr rtl="1"/>
                      <a:endParaRPr lang="he-IL" sz="2000" dirty="0"/>
                    </a:p>
                  </a:txBody>
                  <a:tcPr/>
                </a:tc>
                <a:extLst>
                  <a:ext uri="{0D108BD9-81ED-4DB2-BD59-A6C34878D82A}">
                    <a16:rowId xmlns:a16="http://schemas.microsoft.com/office/drawing/2014/main" val="3069889059"/>
                  </a:ext>
                </a:extLst>
              </a:tr>
            </a:tbl>
          </a:graphicData>
        </a:graphic>
      </p:graphicFrame>
      <p:grpSp>
        <p:nvGrpSpPr>
          <p:cNvPr id="49" name="קבוצה 48">
            <a:extLst>
              <a:ext uri="{FF2B5EF4-FFF2-40B4-BE49-F238E27FC236}">
                <a16:creationId xmlns:a16="http://schemas.microsoft.com/office/drawing/2014/main" id="{3DCB0557-3C57-4C58-B028-B15692F4519D}"/>
              </a:ext>
            </a:extLst>
          </p:cNvPr>
          <p:cNvGrpSpPr/>
          <p:nvPr/>
        </p:nvGrpSpPr>
        <p:grpSpPr>
          <a:xfrm>
            <a:off x="9448809" y="2400476"/>
            <a:ext cx="2553712" cy="2604580"/>
            <a:chOff x="9906610" y="2599126"/>
            <a:chExt cx="2021250" cy="2081421"/>
          </a:xfrm>
        </p:grpSpPr>
        <p:pic>
          <p:nvPicPr>
            <p:cNvPr id="6" name="תמונה 5">
              <a:extLst>
                <a:ext uri="{FF2B5EF4-FFF2-40B4-BE49-F238E27FC236}">
                  <a16:creationId xmlns:a16="http://schemas.microsoft.com/office/drawing/2014/main" id="{18B1891A-30E3-48F1-9191-C2D412174362}"/>
                </a:ext>
              </a:extLst>
            </p:cNvPr>
            <p:cNvPicPr>
              <a:picLocks noChangeAspect="1"/>
            </p:cNvPicPr>
            <p:nvPr/>
          </p:nvPicPr>
          <p:blipFill>
            <a:blip r:embed="rId3"/>
            <a:stretch>
              <a:fillRect/>
            </a:stretch>
          </p:blipFill>
          <p:spPr>
            <a:xfrm>
              <a:off x="10819829" y="2599126"/>
              <a:ext cx="992699" cy="1567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תיבת טקסט 6">
              <a:extLst>
                <a:ext uri="{FF2B5EF4-FFF2-40B4-BE49-F238E27FC236}">
                  <a16:creationId xmlns:a16="http://schemas.microsoft.com/office/drawing/2014/main" id="{569C9542-E552-49D0-8DB8-C7ED33DB4F05}"/>
                </a:ext>
              </a:extLst>
            </p:cNvPr>
            <p:cNvSpPr txBox="1"/>
            <p:nvPr/>
          </p:nvSpPr>
          <p:spPr>
            <a:xfrm>
              <a:off x="9906610" y="4190341"/>
              <a:ext cx="2021250" cy="490206"/>
            </a:xfrm>
            <a:prstGeom prst="rect">
              <a:avLst/>
            </a:prstGeom>
            <a:noFill/>
          </p:spPr>
          <p:txBody>
            <a:bodyPr wrap="square" rtlCol="1">
              <a:spAutoFit/>
            </a:bodyPr>
            <a:lstStyle/>
            <a:p>
              <a:pPr rtl="0"/>
              <a:r>
                <a:rPr lang="he-IL" sz="1400" dirty="0">
                  <a:solidFill>
                    <a:schemeClr val="bg1"/>
                  </a:solidFill>
                </a:rPr>
                <a:t>הרב שמואל </a:t>
              </a:r>
              <a:r>
                <a:rPr lang="he-IL" sz="1400" dirty="0" err="1">
                  <a:solidFill>
                    <a:schemeClr val="bg1"/>
                  </a:solidFill>
                </a:rPr>
                <a:t>מוהליבר</a:t>
              </a:r>
              <a:endParaRPr lang="he-IL" sz="1400" dirty="0">
                <a:solidFill>
                  <a:schemeClr val="bg1"/>
                </a:solidFill>
              </a:endParaRPr>
            </a:p>
            <a:p>
              <a:pPr rtl="0"/>
              <a:r>
                <a:rPr lang="he-IL" sz="1400" dirty="0">
                  <a:solidFill>
                    <a:schemeClr val="bg1"/>
                  </a:solidFill>
                </a:rPr>
                <a:t>1924-1898</a:t>
              </a:r>
            </a:p>
          </p:txBody>
        </p:sp>
      </p:grpSp>
      <p:grpSp>
        <p:nvGrpSpPr>
          <p:cNvPr id="50" name="קבוצה 49">
            <a:extLst>
              <a:ext uri="{FF2B5EF4-FFF2-40B4-BE49-F238E27FC236}">
                <a16:creationId xmlns:a16="http://schemas.microsoft.com/office/drawing/2014/main" id="{F43FA5BF-D657-4DCD-9474-C6F4BC9D0DAE}"/>
              </a:ext>
            </a:extLst>
          </p:cNvPr>
          <p:cNvGrpSpPr/>
          <p:nvPr/>
        </p:nvGrpSpPr>
        <p:grpSpPr>
          <a:xfrm>
            <a:off x="5293204" y="2783458"/>
            <a:ext cx="2682188" cy="2362576"/>
            <a:chOff x="5293204" y="2783458"/>
            <a:chExt cx="2682188" cy="2362576"/>
          </a:xfrm>
        </p:grpSpPr>
        <p:pic>
          <p:nvPicPr>
            <p:cNvPr id="8" name="תמונה 7">
              <a:extLst>
                <a:ext uri="{FF2B5EF4-FFF2-40B4-BE49-F238E27FC236}">
                  <a16:creationId xmlns:a16="http://schemas.microsoft.com/office/drawing/2014/main" id="{87F6964B-AC9B-4900-8B07-ED43C2A7B2EF}"/>
                </a:ext>
              </a:extLst>
            </p:cNvPr>
            <p:cNvPicPr>
              <a:picLocks noChangeAspect="1"/>
            </p:cNvPicPr>
            <p:nvPr/>
          </p:nvPicPr>
          <p:blipFill rotWithShape="1">
            <a:blip r:embed="rId4"/>
            <a:srcRect b="6362"/>
            <a:stretch/>
          </p:blipFill>
          <p:spPr>
            <a:xfrm>
              <a:off x="5590386" y="2783458"/>
              <a:ext cx="998085" cy="12461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תמונה 9">
              <a:extLst>
                <a:ext uri="{FF2B5EF4-FFF2-40B4-BE49-F238E27FC236}">
                  <a16:creationId xmlns:a16="http://schemas.microsoft.com/office/drawing/2014/main" id="{9DD9FD90-322B-4468-92FA-39D701B1CDED}"/>
                </a:ext>
              </a:extLst>
            </p:cNvPr>
            <p:cNvPicPr>
              <a:picLocks noChangeAspect="1"/>
            </p:cNvPicPr>
            <p:nvPr/>
          </p:nvPicPr>
          <p:blipFill rotWithShape="1">
            <a:blip r:embed="rId5"/>
            <a:srcRect r="3915"/>
            <a:stretch/>
          </p:blipFill>
          <p:spPr>
            <a:xfrm>
              <a:off x="7023761" y="3330755"/>
              <a:ext cx="814608" cy="1213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7" name="תיבת טקסט 46">
              <a:extLst>
                <a:ext uri="{FF2B5EF4-FFF2-40B4-BE49-F238E27FC236}">
                  <a16:creationId xmlns:a16="http://schemas.microsoft.com/office/drawing/2014/main" id="{087DA96C-A4EF-4828-80E2-BDA7827EEE6F}"/>
                </a:ext>
              </a:extLst>
            </p:cNvPr>
            <p:cNvSpPr txBox="1"/>
            <p:nvPr/>
          </p:nvSpPr>
          <p:spPr>
            <a:xfrm>
              <a:off x="5293204" y="4052687"/>
              <a:ext cx="1449878" cy="523220"/>
            </a:xfrm>
            <a:prstGeom prst="rect">
              <a:avLst/>
            </a:prstGeom>
            <a:noFill/>
          </p:spPr>
          <p:txBody>
            <a:bodyPr wrap="square" rtlCol="1">
              <a:spAutoFit/>
            </a:bodyPr>
            <a:lstStyle/>
            <a:p>
              <a:pPr rtl="0"/>
              <a:r>
                <a:rPr lang="he-IL" sz="1400" dirty="0">
                  <a:solidFill>
                    <a:schemeClr val="bg1"/>
                  </a:solidFill>
                </a:rPr>
                <a:t>הרב שמואל </a:t>
              </a:r>
              <a:r>
                <a:rPr lang="he-IL" sz="1400" dirty="0" err="1">
                  <a:solidFill>
                    <a:schemeClr val="bg1"/>
                  </a:solidFill>
                </a:rPr>
                <a:t>סלנט</a:t>
              </a:r>
              <a:r>
                <a:rPr lang="he-IL" sz="1400" dirty="0">
                  <a:solidFill>
                    <a:schemeClr val="bg1"/>
                  </a:solidFill>
                </a:rPr>
                <a:t> 1816-1909</a:t>
              </a:r>
            </a:p>
          </p:txBody>
        </p:sp>
        <p:sp>
          <p:nvSpPr>
            <p:cNvPr id="48" name="תיבת טקסט 47">
              <a:extLst>
                <a:ext uri="{FF2B5EF4-FFF2-40B4-BE49-F238E27FC236}">
                  <a16:creationId xmlns:a16="http://schemas.microsoft.com/office/drawing/2014/main" id="{3CBC39F9-CBF9-4EBC-85F5-478F950C3953}"/>
                </a:ext>
              </a:extLst>
            </p:cNvPr>
            <p:cNvSpPr txBox="1"/>
            <p:nvPr/>
          </p:nvSpPr>
          <p:spPr>
            <a:xfrm>
              <a:off x="6099180" y="4622814"/>
              <a:ext cx="1876212" cy="523220"/>
            </a:xfrm>
            <a:prstGeom prst="rect">
              <a:avLst/>
            </a:prstGeom>
            <a:noFill/>
          </p:spPr>
          <p:txBody>
            <a:bodyPr wrap="square" rtlCol="1">
              <a:spAutoFit/>
            </a:bodyPr>
            <a:lstStyle>
              <a:defPPr>
                <a:defRPr lang="he-IL"/>
              </a:defPPr>
              <a:lvl1pPr rtl="0">
                <a:defRPr sz="1400">
                  <a:solidFill>
                    <a:schemeClr val="bg1"/>
                  </a:solidFill>
                </a:defRPr>
              </a:lvl1pPr>
            </a:lstStyle>
            <a:p>
              <a:pPr rtl="1"/>
              <a:r>
                <a:rPr lang="he-IL" dirty="0"/>
                <a:t>הרב יהודה לייב דיסקין</a:t>
              </a:r>
            </a:p>
            <a:p>
              <a:pPr rtl="1"/>
              <a:r>
                <a:rPr lang="he-IL" dirty="0"/>
                <a:t> 1818-1898</a:t>
              </a:r>
            </a:p>
          </p:txBody>
        </p:sp>
      </p:grpSp>
      <p:pic>
        <p:nvPicPr>
          <p:cNvPr id="59" name="תמונה 58">
            <a:extLst>
              <a:ext uri="{FF2B5EF4-FFF2-40B4-BE49-F238E27FC236}">
                <a16:creationId xmlns:a16="http://schemas.microsoft.com/office/drawing/2014/main" id="{92907EF9-8D40-4ED5-B74B-0DF874C6D5ED}"/>
              </a:ext>
            </a:extLst>
          </p:cNvPr>
          <p:cNvPicPr>
            <a:picLocks noChangeAspect="1"/>
          </p:cNvPicPr>
          <p:nvPr/>
        </p:nvPicPr>
        <p:blipFill>
          <a:blip r:embed="rId6"/>
          <a:stretch>
            <a:fillRect/>
          </a:stretch>
        </p:blipFill>
        <p:spPr>
          <a:xfrm flipH="1">
            <a:off x="332494" y="335423"/>
            <a:ext cx="2956903" cy="19485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8" name="תמונה 57">
            <a:extLst>
              <a:ext uri="{FF2B5EF4-FFF2-40B4-BE49-F238E27FC236}">
                <a16:creationId xmlns:a16="http://schemas.microsoft.com/office/drawing/2014/main" id="{1BFC5633-8E71-4A57-A07E-60B8E301F171}"/>
              </a:ext>
            </a:extLst>
          </p:cNvPr>
          <p:cNvPicPr>
            <a:picLocks noChangeAspect="1"/>
          </p:cNvPicPr>
          <p:nvPr/>
        </p:nvPicPr>
        <p:blipFill>
          <a:blip r:embed="rId7"/>
          <a:stretch>
            <a:fillRect/>
          </a:stretch>
        </p:blipFill>
        <p:spPr>
          <a:xfrm>
            <a:off x="1718097" y="2038861"/>
            <a:ext cx="2590769" cy="1912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3" name="תיבת טקסט 52">
            <a:extLst>
              <a:ext uri="{FF2B5EF4-FFF2-40B4-BE49-F238E27FC236}">
                <a16:creationId xmlns:a16="http://schemas.microsoft.com/office/drawing/2014/main" id="{C371BC43-0B88-4D8B-8E49-36820BB3D008}"/>
              </a:ext>
            </a:extLst>
          </p:cNvPr>
          <p:cNvSpPr txBox="1"/>
          <p:nvPr/>
        </p:nvSpPr>
        <p:spPr>
          <a:xfrm>
            <a:off x="171442" y="5537693"/>
            <a:ext cx="2774088" cy="523220"/>
          </a:xfrm>
          <a:prstGeom prst="rect">
            <a:avLst/>
          </a:prstGeom>
          <a:noFill/>
        </p:spPr>
        <p:txBody>
          <a:bodyPr wrap="square">
            <a:spAutoFit/>
          </a:bodyPr>
          <a:lstStyle/>
          <a:p>
            <a:pPr algn="l" rtl="0"/>
            <a:r>
              <a:rPr lang="en-US" sz="1400" dirty="0">
                <a:solidFill>
                  <a:schemeClr val="bg1"/>
                </a:solidFill>
              </a:rPr>
              <a:t>Baron Edmond de Rothschild 1845-1934</a:t>
            </a:r>
            <a:endParaRPr lang="he-IL" sz="1400" dirty="0">
              <a:solidFill>
                <a:schemeClr val="bg1"/>
              </a:solidFill>
            </a:endParaRPr>
          </a:p>
        </p:txBody>
      </p:sp>
      <p:pic>
        <p:nvPicPr>
          <p:cNvPr id="54" name="תמונה 53">
            <a:extLst>
              <a:ext uri="{FF2B5EF4-FFF2-40B4-BE49-F238E27FC236}">
                <a16:creationId xmlns:a16="http://schemas.microsoft.com/office/drawing/2014/main" id="{1A376B43-9A9B-4425-9418-D0CAABB9D27B}"/>
              </a:ext>
            </a:extLst>
          </p:cNvPr>
          <p:cNvPicPr>
            <a:picLocks noChangeAspect="1"/>
          </p:cNvPicPr>
          <p:nvPr/>
        </p:nvPicPr>
        <p:blipFill>
          <a:blip r:embed="rId8"/>
          <a:stretch>
            <a:fillRect/>
          </a:stretch>
        </p:blipFill>
        <p:spPr>
          <a:xfrm flipH="1">
            <a:off x="274100" y="3677342"/>
            <a:ext cx="2378206" cy="17732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1591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10AB653-BBC8-410F-8A90-134E843ED39C}"/>
              </a:ext>
            </a:extLst>
          </p:cNvPr>
          <p:cNvSpPr>
            <a:spLocks noGrp="1"/>
          </p:cNvSpPr>
          <p:nvPr>
            <p:ph type="title"/>
          </p:nvPr>
        </p:nvSpPr>
        <p:spPr>
          <a:xfrm>
            <a:off x="98780" y="378937"/>
            <a:ext cx="10601012" cy="1325563"/>
          </a:xfrm>
        </p:spPr>
        <p:txBody>
          <a:bodyPr>
            <a:normAutofit fontScale="90000"/>
          </a:bodyPr>
          <a:lstStyle/>
          <a:p>
            <a:r>
              <a:rPr lang="en-US" dirty="0"/>
              <a:t>The solution:</a:t>
            </a:r>
            <a:br>
              <a:rPr lang="en-US" dirty="0"/>
            </a:br>
            <a:r>
              <a:rPr lang="en-US" sz="5300" b="1" dirty="0"/>
              <a:t>permitted sale </a:t>
            </a:r>
            <a:r>
              <a:rPr lang="he-IL" sz="5300" b="1" dirty="0"/>
              <a:t> היתר מכירה</a:t>
            </a:r>
            <a:br>
              <a:rPr lang="en-US" dirty="0"/>
            </a:br>
            <a:r>
              <a:rPr lang="en-US" dirty="0"/>
              <a:t>  </a:t>
            </a:r>
            <a:endParaRPr lang="he-IL" dirty="0"/>
          </a:p>
        </p:txBody>
      </p:sp>
      <p:sp>
        <p:nvSpPr>
          <p:cNvPr id="6" name="תיבת טקסט 5">
            <a:extLst>
              <a:ext uri="{FF2B5EF4-FFF2-40B4-BE49-F238E27FC236}">
                <a16:creationId xmlns:a16="http://schemas.microsoft.com/office/drawing/2014/main" id="{B88FDCC3-66F6-4C4A-BA31-CD7509FA264C}"/>
              </a:ext>
            </a:extLst>
          </p:cNvPr>
          <p:cNvSpPr txBox="1"/>
          <p:nvPr/>
        </p:nvSpPr>
        <p:spPr>
          <a:xfrm>
            <a:off x="9089432" y="5787434"/>
            <a:ext cx="3220720" cy="923330"/>
          </a:xfrm>
          <a:prstGeom prst="rect">
            <a:avLst/>
          </a:prstGeom>
          <a:noFill/>
        </p:spPr>
        <p:txBody>
          <a:bodyPr wrap="square">
            <a:spAutoFit/>
          </a:bodyPr>
          <a:lstStyle/>
          <a:p>
            <a:pPr algn="l" rtl="0"/>
            <a:r>
              <a:rPr lang="en-US" b="1" dirty="0">
                <a:solidFill>
                  <a:schemeClr val="bg1"/>
                </a:solidFill>
              </a:rPr>
              <a:t>Rabbi Abraham Isaac Kook </a:t>
            </a:r>
          </a:p>
          <a:p>
            <a:pPr algn="l" rtl="0"/>
            <a:r>
              <a:rPr lang="en-US" sz="1400" dirty="0">
                <a:solidFill>
                  <a:schemeClr val="bg1"/>
                </a:solidFill>
              </a:rPr>
              <a:t>1865-1935</a:t>
            </a:r>
            <a:r>
              <a:rPr lang="en-US" dirty="0">
                <a:solidFill>
                  <a:schemeClr val="bg1"/>
                </a:solidFill>
              </a:rPr>
              <a:t> </a:t>
            </a:r>
          </a:p>
          <a:p>
            <a:pPr algn="l" rtl="0"/>
            <a:r>
              <a:rPr lang="en-US" dirty="0">
                <a:solidFill>
                  <a:schemeClr val="bg1"/>
                </a:solidFill>
              </a:rPr>
              <a:t>Chief rabbi of Palestine </a:t>
            </a:r>
          </a:p>
        </p:txBody>
      </p:sp>
      <p:sp>
        <p:nvSpPr>
          <p:cNvPr id="10" name="תיבת טקסט 9">
            <a:extLst>
              <a:ext uri="{FF2B5EF4-FFF2-40B4-BE49-F238E27FC236}">
                <a16:creationId xmlns:a16="http://schemas.microsoft.com/office/drawing/2014/main" id="{2B9DF994-E34F-4A7B-B502-50550AE5D2E0}"/>
              </a:ext>
            </a:extLst>
          </p:cNvPr>
          <p:cNvSpPr txBox="1"/>
          <p:nvPr/>
        </p:nvSpPr>
        <p:spPr>
          <a:xfrm>
            <a:off x="243841" y="2314806"/>
            <a:ext cx="5333999" cy="3785652"/>
          </a:xfrm>
          <a:prstGeom prst="rect">
            <a:avLst/>
          </a:prstGeom>
          <a:noFill/>
        </p:spPr>
        <p:txBody>
          <a:bodyPr wrap="square">
            <a:spAutoFit/>
          </a:bodyPr>
          <a:lstStyle/>
          <a:p>
            <a:pPr algn="just" rtl="0"/>
            <a:r>
              <a:rPr lang="en-US" sz="2400" dirty="0">
                <a:solidFill>
                  <a:schemeClr val="bg1"/>
                </a:solidFill>
              </a:rPr>
              <a:t>A </a:t>
            </a:r>
            <a:r>
              <a:rPr lang="en-US" sz="2400" i="1" dirty="0" err="1">
                <a:solidFill>
                  <a:schemeClr val="bg1"/>
                </a:solidFill>
              </a:rPr>
              <a:t>halachik</a:t>
            </a:r>
            <a:r>
              <a:rPr lang="en-US" sz="2400" dirty="0">
                <a:solidFill>
                  <a:schemeClr val="bg1"/>
                </a:solidFill>
              </a:rPr>
              <a:t> mechanism by which the land could be sold to a non-Jew for the duration of that year under a trust agreement. Under this plan, the land would belong to the non-Jew temporarily, and revert to Jewish ownership when the year was over. When the land was sold under such an arrangement, Jews could continue to farm it.</a:t>
            </a:r>
          </a:p>
        </p:txBody>
      </p:sp>
      <p:pic>
        <p:nvPicPr>
          <p:cNvPr id="13" name="תמונה 12">
            <a:extLst>
              <a:ext uri="{FF2B5EF4-FFF2-40B4-BE49-F238E27FC236}">
                <a16:creationId xmlns:a16="http://schemas.microsoft.com/office/drawing/2014/main" id="{84FA610A-2EBB-475B-AB42-AF83239B8AAB}"/>
              </a:ext>
            </a:extLst>
          </p:cNvPr>
          <p:cNvPicPr>
            <a:picLocks noChangeAspect="1"/>
          </p:cNvPicPr>
          <p:nvPr/>
        </p:nvPicPr>
        <p:blipFill>
          <a:blip r:embed="rId2"/>
          <a:stretch>
            <a:fillRect/>
          </a:stretch>
        </p:blipFill>
        <p:spPr>
          <a:xfrm rot="484026">
            <a:off x="8395295" y="531442"/>
            <a:ext cx="3550876" cy="23461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תמונה 3">
            <a:extLst>
              <a:ext uri="{FF2B5EF4-FFF2-40B4-BE49-F238E27FC236}">
                <a16:creationId xmlns:a16="http://schemas.microsoft.com/office/drawing/2014/main" id="{797C51F7-C9C8-49AA-A35B-447CAD33CABD}"/>
              </a:ext>
            </a:extLst>
          </p:cNvPr>
          <p:cNvPicPr>
            <a:picLocks noChangeAspect="1"/>
          </p:cNvPicPr>
          <p:nvPr/>
        </p:nvPicPr>
        <p:blipFill>
          <a:blip r:embed="rId3"/>
          <a:stretch>
            <a:fillRect/>
          </a:stretch>
        </p:blipFill>
        <p:spPr>
          <a:xfrm>
            <a:off x="5923280" y="1923698"/>
            <a:ext cx="2926080" cy="4787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542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798C7F-C8CA-4799-BF37-3AB4642CD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71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1" name="Group 10">
            <a:extLst>
              <a:ext uri="{FF2B5EF4-FFF2-40B4-BE49-F238E27FC236}">
                <a16:creationId xmlns:a16="http://schemas.microsoft.com/office/drawing/2014/main" id="{87F0794B-55D3-4D2D-BDE7-4688ED321E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BE4C795B-1813-4CC6-B03F-8DD130BEAA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0F4C04D-5CD8-446B-BE3D-257172E6E4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DDC802E-606F-4F39-84B6-90DF0FE54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5B0C75-0136-4A39-9AB6-0F02C45278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ED2B52-3D40-46DE-8B54-99A4071578D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BCEC75-1B6B-45B2-8041-8D933FCF6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2FC789-056A-43CC-807E-4262CDC3E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C32FD3-76B0-40E7-89F2-E9C523210A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2E9447-8362-426C-840A-B6F2231F7B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F141DC8-83CE-4C21-A5BA-E2FFF3D866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2A697C-ECBC-40A9-AC69-BF96A34B91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2E988AF-5EFB-43D3-B93F-6E4F41A2C9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B312C1B-AAE2-4A6D-ACC7-ABAA75D4285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7B96146-61DA-44D6-A9DF-6DB41FCF2D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B33F93D-4439-46EE-97C4-9CECAAFDCF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14B275-A3D7-4BA4-B8CB-E7657100F3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D26EF3B-FBE7-4D57-8E01-553F50734A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CC1E671-BA54-4B31-9A2E-8F50BC57A2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36A704-3624-4ABF-9A67-0F52C2F3EF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FDC385D-BA34-481F-A991-A776E0B193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1EF033A-D8FB-416B-AE51-4E098A27D6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7C17B48-F458-4E9B-9331-56FCDC5B6A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7E44A4B-D453-46F0-A83D-AF0B33D5C59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6BEA9F-314B-440D-AE8D-21E1252EC5A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15EAFD0-4869-4612-ACDE-ABC703104E8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0F26706-7F23-4FF0-9CAF-F3C4F47C1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0195A72-345A-4E88-8D71-14DB3D1B60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DBF51A6-A3BC-49FE-BB01-E8992811774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8DF911-744C-419B-83DC-39F270BBF4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2" name="Freeform: Shape 41">
            <a:extLst>
              <a:ext uri="{FF2B5EF4-FFF2-40B4-BE49-F238E27FC236}">
                <a16:creationId xmlns:a16="http://schemas.microsoft.com/office/drawing/2014/main" id="{216BB147-20D5-4D93-BDA5-1BC614D6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44" name="Freeform: Shape 43">
            <a:extLst>
              <a:ext uri="{FF2B5EF4-FFF2-40B4-BE49-F238E27FC236}">
                <a16:creationId xmlns:a16="http://schemas.microsoft.com/office/drawing/2014/main" id="{0A253F60-DE40-4508-A37A-61331DF1D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46" name="Freeform: Shape 45">
            <a:extLst>
              <a:ext uri="{FF2B5EF4-FFF2-40B4-BE49-F238E27FC236}">
                <a16:creationId xmlns:a16="http://schemas.microsoft.com/office/drawing/2014/main" id="{9A0D6220-3DFE-4182-9152-9135493A6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grpSp>
        <p:nvGrpSpPr>
          <p:cNvPr id="48" name="Group 47">
            <a:extLst>
              <a:ext uri="{FF2B5EF4-FFF2-40B4-BE49-F238E27FC236}">
                <a16:creationId xmlns:a16="http://schemas.microsoft.com/office/drawing/2014/main" id="{44C729BC-90F1-4823-A305-F6F124E93A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49" name="Straight Connector 48">
              <a:extLst>
                <a:ext uri="{FF2B5EF4-FFF2-40B4-BE49-F238E27FC236}">
                  <a16:creationId xmlns:a16="http://schemas.microsoft.com/office/drawing/2014/main" id="{640014BD-8822-4EFD-B887-1E95DBBB42A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E9445DF-509C-4993-834C-4A95C90E30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DCB110E-203A-4D63-810B-7AB453AB9B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264073E-6737-44FE-BC04-BFEE371334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DA24A7E-F63B-4B87-ABA5-BDD8F8F65F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CC2C5D2-CEDF-4390-A89D-71DBD7C377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956D0DF-B8DD-44AB-A831-329B2973EE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AB17CF4-098C-43B0-A0E0-235CEB55FB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3CA7C27-06AF-4DB3-A3B2-F81C41D52B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BD2BB17-7774-4215-872F-9CF37633BB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2E1C172-AA18-42F1-B952-4791B50351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9D5EBAC-D904-4410-A575-1A2B810D88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B38425E-0189-47B9-9F42-67DC5386E3B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6584C8E-A8AC-49AB-8E5B-337E14D4F8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8FCDC21-75B9-4F36-AEB4-186CDD994F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9AAC1FD-FBB6-4E21-A267-E4B9029BB47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0FDEAF3-AB6A-41DF-BF11-2451208180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9F9892F-F26B-4C6F-A949-097D3EBC77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CCA59EA-5156-402B-82A4-AAE14B2D9A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1E175D8-17F1-46B8-807F-89A75CD4D9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AE169C4-F6B2-44D0-A73C-88C304E8A3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CE19136-3F8D-4350-A424-8241923BCD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F937350-E379-4C45-BC56-20808BBED3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E4F6988-3981-46A0-B744-EE972197D4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DB419A9-FCB9-4B39-8D9E-91CC0B8E77A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D6861DB-43A8-4624-9ECC-5A96BE3AF1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AFBD701-C20E-441D-8596-4BBBF49556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3C41C88-00F9-45AF-8D64-37BA70969B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6420BDA-21B9-4B17-A82E-A9EB28138A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79" name="Rectangle 78">
            <a:extLst>
              <a:ext uri="{FF2B5EF4-FFF2-40B4-BE49-F238E27FC236}">
                <a16:creationId xmlns:a16="http://schemas.microsoft.com/office/drawing/2014/main" id="{A6E1BA79-2601-4B84-B06B-C190DD3BB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1" name="Rectangle 80">
            <a:extLst>
              <a:ext uri="{FF2B5EF4-FFF2-40B4-BE49-F238E27FC236}">
                <a16:creationId xmlns:a16="http://schemas.microsoft.com/office/drawing/2014/main" id="{BA6285CA-6AFA-4F27-AFB5-1B32CDE09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3" name="Right Triangle 82">
            <a:extLst>
              <a:ext uri="{FF2B5EF4-FFF2-40B4-BE49-F238E27FC236}">
                <a16:creationId xmlns:a16="http://schemas.microsoft.com/office/drawing/2014/main" id="{94D786EB-944C-47D5-B631-899F4029B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408102" y="-284146"/>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Document 84">
            <a:extLst>
              <a:ext uri="{FF2B5EF4-FFF2-40B4-BE49-F238E27FC236}">
                <a16:creationId xmlns:a16="http://schemas.microsoft.com/office/drawing/2014/main" id="{F1706A98-4A44-4A24-94AF-D17D535C5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455724" y="2105114"/>
            <a:ext cx="6858000" cy="2647778"/>
          </a:xfrm>
          <a:prstGeom prst="flowChartDocument">
            <a:avLst/>
          </a:prstGeom>
          <a:solidFill>
            <a:schemeClr val="accent5">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87" name="Group 86">
            <a:extLst>
              <a:ext uri="{FF2B5EF4-FFF2-40B4-BE49-F238E27FC236}">
                <a16:creationId xmlns:a16="http://schemas.microsoft.com/office/drawing/2014/main" id="{91108A0F-8C78-4294-B028-9F09581FC0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88" name="Straight Connector 87">
              <a:extLst>
                <a:ext uri="{FF2B5EF4-FFF2-40B4-BE49-F238E27FC236}">
                  <a16:creationId xmlns:a16="http://schemas.microsoft.com/office/drawing/2014/main" id="{313489AA-CF3C-45B5-9A6B-D686CDD1DDF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ABF1CE3-37BC-462F-BC4B-5EF9C8287D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21847A4-7B07-4976-81EF-E68ABFC4FB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F3EBBA6-8771-481B-BACA-142F0C80534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F58D94E-BB4B-436D-8172-0F5737BEEA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F75AA9A-4678-41CB-AEFA-13C324B847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C95E447-C172-476B-98BE-453E4049FB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F3BD247-696E-47F7-964F-89A5823D11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E31E4B8-694B-447A-AA13-36B0A4EEC9F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8321B73-1AE7-4FA0-90EB-4E969A095D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15F8082-1C6D-496D-937D-964948B109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B84AF1D-3604-4213-B891-4880C86F6E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3631262-5E4E-4A33-9D72-17996A538F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A4C49C9-CD9F-417C-A832-DD9D6F9C4B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A3BBBFA-B462-4340-82C8-3EE5CCFB10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A7D3C2E-F100-49BC-9F4E-DFB50B2F9F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46D4A85-2FF9-491B-BBF7-4D83EB8881B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8F6747A-BC05-4E83-8FE8-976BBCE30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C1FEEA0-B31C-4DD8-9CC4-DAE0655780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BA783C12-3D0A-495D-B461-9D1FCC41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AD7D205-DA43-40B9-82B4-D570FB270F5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DD4F5FF-D993-454E-AB84-8634B9E53F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F64AEBB-D378-4CCE-9266-B45FC822EB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2217ABD-7AF1-44DF-9243-75E5C9792A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D885E59-AA75-4026-972E-4DEE1AB599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6AB41BAB-F8B8-402D-BC3D-82F73208A3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67CC234-9EF0-4613-9013-F7F9AEC49E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32D8DE3-B3FD-47EC-B6D3-90CE4F0370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4218772-C699-478C-9D44-9459ABA4CA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כותרת 1">
            <a:extLst>
              <a:ext uri="{FF2B5EF4-FFF2-40B4-BE49-F238E27FC236}">
                <a16:creationId xmlns:a16="http://schemas.microsoft.com/office/drawing/2014/main" id="{789B63F5-9A6D-4F99-897E-EB10FCC2DD18}"/>
              </a:ext>
            </a:extLst>
          </p:cNvPr>
          <p:cNvSpPr>
            <a:spLocks noGrp="1"/>
          </p:cNvSpPr>
          <p:nvPr>
            <p:ph type="title"/>
          </p:nvPr>
        </p:nvSpPr>
        <p:spPr>
          <a:xfrm>
            <a:off x="304377" y="508934"/>
            <a:ext cx="3863078" cy="829569"/>
          </a:xfrm>
        </p:spPr>
        <p:txBody>
          <a:bodyPr vert="horz" lIns="91440" tIns="45720" rIns="91440" bIns="45720" rtlCol="0" anchor="t">
            <a:normAutofit fontScale="90000"/>
          </a:bodyPr>
          <a:lstStyle/>
          <a:p>
            <a:r>
              <a:rPr lang="en-US" sz="5400" dirty="0"/>
              <a:t>And today?</a:t>
            </a:r>
          </a:p>
        </p:txBody>
      </p:sp>
      <p:pic>
        <p:nvPicPr>
          <p:cNvPr id="4" name="מציין מיקום תוכן 3">
            <a:extLst>
              <a:ext uri="{FF2B5EF4-FFF2-40B4-BE49-F238E27FC236}">
                <a16:creationId xmlns:a16="http://schemas.microsoft.com/office/drawing/2014/main" id="{4045E292-0791-4D0A-86AC-6533876FB84C}"/>
              </a:ext>
            </a:extLst>
          </p:cNvPr>
          <p:cNvPicPr>
            <a:picLocks noGrp="1" noChangeAspect="1"/>
          </p:cNvPicPr>
          <p:nvPr>
            <p:ph idx="1"/>
          </p:nvPr>
        </p:nvPicPr>
        <p:blipFill rotWithShape="1">
          <a:blip r:embed="rId2"/>
          <a:srcRect/>
          <a:stretch/>
        </p:blipFill>
        <p:spPr>
          <a:xfrm>
            <a:off x="8941968" y="3340570"/>
            <a:ext cx="3014676" cy="3014676"/>
          </a:xfrm>
          <a:custGeom>
            <a:avLst/>
            <a:gdLst/>
            <a:ahLst/>
            <a:cxnLst/>
            <a:rect l="l" t="t" r="r" b="b"/>
            <a:pathLst>
              <a:path w="5777910" h="5777910">
                <a:moveTo>
                  <a:pt x="2888955" y="0"/>
                </a:moveTo>
                <a:cubicBezTo>
                  <a:pt x="4484481" y="0"/>
                  <a:pt x="5777910" y="1293429"/>
                  <a:pt x="5777910" y="2888955"/>
                </a:cubicBezTo>
                <a:cubicBezTo>
                  <a:pt x="5777910" y="4484481"/>
                  <a:pt x="4484481" y="5777910"/>
                  <a:pt x="2888955" y="5777910"/>
                </a:cubicBezTo>
                <a:cubicBezTo>
                  <a:pt x="1293429" y="5777910"/>
                  <a:pt x="0" y="4484481"/>
                  <a:pt x="0" y="2888955"/>
                </a:cubicBezTo>
                <a:cubicBezTo>
                  <a:pt x="0" y="1293429"/>
                  <a:pt x="1293429" y="0"/>
                  <a:pt x="2888955" y="0"/>
                </a:cubicBezTo>
                <a:close/>
              </a:path>
            </a:pathLst>
          </a:custGeom>
        </p:spPr>
      </p:pic>
      <p:sp>
        <p:nvSpPr>
          <p:cNvPr id="117" name="תיבת טקסט 116">
            <a:extLst>
              <a:ext uri="{FF2B5EF4-FFF2-40B4-BE49-F238E27FC236}">
                <a16:creationId xmlns:a16="http://schemas.microsoft.com/office/drawing/2014/main" id="{EB49ED47-29CE-494E-8AC1-CB9E574AD44E}"/>
              </a:ext>
            </a:extLst>
          </p:cNvPr>
          <p:cNvSpPr txBox="1"/>
          <p:nvPr/>
        </p:nvSpPr>
        <p:spPr>
          <a:xfrm>
            <a:off x="9022690" y="6400370"/>
            <a:ext cx="2947742" cy="369332"/>
          </a:xfrm>
          <a:prstGeom prst="rect">
            <a:avLst/>
          </a:prstGeom>
          <a:noFill/>
        </p:spPr>
        <p:txBody>
          <a:bodyPr wrap="square">
            <a:spAutoFit/>
          </a:bodyPr>
          <a:lstStyle/>
          <a:p>
            <a:pPr algn="l" rtl="0"/>
            <a:r>
              <a:rPr lang="en-US" dirty="0">
                <a:solidFill>
                  <a:schemeClr val="bg1"/>
                </a:solidFill>
              </a:rPr>
              <a:t>Rabbi Prof. David Golinkin</a:t>
            </a:r>
            <a:endParaRPr lang="he-IL" dirty="0">
              <a:solidFill>
                <a:schemeClr val="bg1"/>
              </a:solidFill>
            </a:endParaRPr>
          </a:p>
        </p:txBody>
      </p:sp>
      <p:sp>
        <p:nvSpPr>
          <p:cNvPr id="118" name="מציין מיקום תוכן 2">
            <a:extLst>
              <a:ext uri="{FF2B5EF4-FFF2-40B4-BE49-F238E27FC236}">
                <a16:creationId xmlns:a16="http://schemas.microsoft.com/office/drawing/2014/main" id="{72478D0D-20FF-4910-9565-2549B8B41B28}"/>
              </a:ext>
            </a:extLst>
          </p:cNvPr>
          <p:cNvSpPr txBox="1">
            <a:spLocks/>
          </p:cNvSpPr>
          <p:nvPr/>
        </p:nvSpPr>
        <p:spPr>
          <a:xfrm>
            <a:off x="991147" y="2671869"/>
            <a:ext cx="7694219" cy="4351338"/>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Clr>
                <a:schemeClr val="bg1"/>
              </a:buClr>
              <a:buSzPct val="75000"/>
              <a:buFont typeface="Arial" panose="020B0604020202020204" pitchFamily="34" charset="0"/>
              <a:buChar char="•"/>
              <a:defRPr sz="2800" kern="1200">
                <a:solidFill>
                  <a:srgbClr val="FFFFFF"/>
                </a:solidFill>
                <a:latin typeface="+mn-lt"/>
                <a:ea typeface="+mn-ea"/>
                <a:cs typeface="+mn-cs"/>
              </a:defRPr>
            </a:lvl1pPr>
            <a:lvl2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400" kern="1200">
                <a:solidFill>
                  <a:srgbClr val="FFFFFF"/>
                </a:solidFill>
                <a:latin typeface="+mn-lt"/>
                <a:ea typeface="+mn-ea"/>
                <a:cs typeface="+mn-cs"/>
              </a:defRPr>
            </a:lvl2pPr>
            <a:lvl3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000" kern="1200">
                <a:solidFill>
                  <a:srgbClr val="FFFFFF"/>
                </a:solidFill>
                <a:latin typeface="+mn-lt"/>
                <a:ea typeface="+mn-ea"/>
                <a:cs typeface="+mn-cs"/>
              </a:defRPr>
            </a:lvl3pPr>
            <a:lvl4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4pPr>
            <a:lvl5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b="1" dirty="0"/>
          </a:p>
          <a:p>
            <a:pPr marL="0" indent="0">
              <a:buNone/>
            </a:pPr>
            <a:r>
              <a:rPr lang="en-US" sz="3200" b="1" dirty="0"/>
              <a:t>Rabbi </a:t>
            </a:r>
            <a:r>
              <a:rPr lang="en-US" sz="3200" b="1" dirty="0" err="1"/>
              <a:t>Golinkin’s</a:t>
            </a:r>
            <a:r>
              <a:rPr lang="en-US" sz="3200" b="1" dirty="0"/>
              <a:t> teshuva (</a:t>
            </a:r>
            <a:r>
              <a:rPr lang="en-US" sz="3200" dirty="0"/>
              <a:t>1986</a:t>
            </a:r>
            <a:r>
              <a:rPr lang="en-US" sz="3200" b="1" dirty="0"/>
              <a:t>)</a:t>
            </a:r>
          </a:p>
          <a:p>
            <a:pPr marL="0" indent="0">
              <a:buNone/>
            </a:pPr>
            <a:r>
              <a:rPr lang="he-IL" sz="3200" b="1" dirty="0"/>
              <a:t>שמיטה כ'מידת חסידות'</a:t>
            </a:r>
          </a:p>
          <a:p>
            <a:pPr marL="0" indent="0">
              <a:buNone/>
            </a:pPr>
            <a:r>
              <a:rPr lang="en-US" sz="2000" dirty="0"/>
              <a:t>We should observe the laws of </a:t>
            </a:r>
            <a:r>
              <a:rPr lang="en-US" sz="2000" dirty="0" err="1"/>
              <a:t>Shemitah</a:t>
            </a:r>
            <a:r>
              <a:rPr lang="en-US" sz="2000" dirty="0"/>
              <a:t> today as an “act of piety”. In other words, it is laudable to observe it as much as possible. However, farmers who cannot observe it due to financial pressure or because of pressing circumstances can sow and do all other necessary activities during the </a:t>
            </a:r>
            <a:r>
              <a:rPr lang="en-US" sz="2000" dirty="0" err="1"/>
              <a:t>Shemitah</a:t>
            </a:r>
            <a:r>
              <a:rPr lang="en-US" sz="2000" dirty="0"/>
              <a:t> year.</a:t>
            </a:r>
          </a:p>
          <a:p>
            <a:pPr marL="0" indent="0">
              <a:buNone/>
            </a:pPr>
            <a:endParaRPr lang="en-US" sz="2000" dirty="0"/>
          </a:p>
          <a:p>
            <a:pPr marL="0" indent="0">
              <a:buNone/>
            </a:pPr>
            <a:endParaRPr lang="he-IL" sz="2000" dirty="0"/>
          </a:p>
        </p:txBody>
      </p:sp>
      <p:sp>
        <p:nvSpPr>
          <p:cNvPr id="119" name="תיבת טקסט 118">
            <a:extLst>
              <a:ext uri="{FF2B5EF4-FFF2-40B4-BE49-F238E27FC236}">
                <a16:creationId xmlns:a16="http://schemas.microsoft.com/office/drawing/2014/main" id="{698F8474-9A7F-4839-B608-62C7044A6759}"/>
              </a:ext>
            </a:extLst>
          </p:cNvPr>
          <p:cNvSpPr txBox="1"/>
          <p:nvPr/>
        </p:nvSpPr>
        <p:spPr>
          <a:xfrm>
            <a:off x="-13787" y="6542841"/>
            <a:ext cx="8575185" cy="307777"/>
          </a:xfrm>
          <a:prstGeom prst="rect">
            <a:avLst/>
          </a:prstGeom>
          <a:noFill/>
        </p:spPr>
        <p:txBody>
          <a:bodyPr wrap="square">
            <a:spAutoFit/>
          </a:bodyPr>
          <a:lstStyle/>
          <a:p>
            <a:pPr algn="l" rtl="0"/>
            <a:r>
              <a:rPr lang="en-US" sz="1400" dirty="0">
                <a:solidFill>
                  <a:srgbClr val="002060"/>
                </a:solidFill>
                <a:hlinkClick r:id="rId3">
                  <a:extLst>
                    <a:ext uri="{A12FA001-AC4F-418D-AE19-62706E023703}">
                      <ahyp:hlinkClr xmlns:ahyp="http://schemas.microsoft.com/office/drawing/2018/hyperlinkcolor" val="tx"/>
                    </a:ext>
                  </a:extLst>
                </a:hlinkClick>
              </a:rPr>
              <a:t>https://schechter.edu/how-should-shemitah-the-sabbatical-year-be-observed-in-the-state-of-israel/</a:t>
            </a:r>
            <a:endParaRPr lang="en-US" sz="1400" dirty="0">
              <a:solidFill>
                <a:srgbClr val="002060"/>
              </a:solidFill>
            </a:endParaRPr>
          </a:p>
        </p:txBody>
      </p:sp>
      <p:sp>
        <p:nvSpPr>
          <p:cNvPr id="120" name="מציין מיקום תוכן 2">
            <a:extLst>
              <a:ext uri="{FF2B5EF4-FFF2-40B4-BE49-F238E27FC236}">
                <a16:creationId xmlns:a16="http://schemas.microsoft.com/office/drawing/2014/main" id="{186CB69F-128A-4522-84AD-30034BA772A5}"/>
              </a:ext>
            </a:extLst>
          </p:cNvPr>
          <p:cNvSpPr txBox="1">
            <a:spLocks/>
          </p:cNvSpPr>
          <p:nvPr/>
        </p:nvSpPr>
        <p:spPr>
          <a:xfrm>
            <a:off x="290405" y="1668919"/>
            <a:ext cx="11298529" cy="2063045"/>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Clr>
                <a:schemeClr val="bg1"/>
              </a:buClr>
              <a:buSzPct val="75000"/>
              <a:buFont typeface="Arial" panose="020B0604020202020204" pitchFamily="34" charset="0"/>
              <a:buChar char="•"/>
              <a:defRPr sz="2800" kern="1200">
                <a:solidFill>
                  <a:srgbClr val="FFFFFF"/>
                </a:solidFill>
                <a:latin typeface="+mn-lt"/>
                <a:ea typeface="+mn-ea"/>
                <a:cs typeface="+mn-cs"/>
              </a:defRPr>
            </a:lvl1pPr>
            <a:lvl2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400" kern="1200">
                <a:solidFill>
                  <a:srgbClr val="FFFFFF"/>
                </a:solidFill>
                <a:latin typeface="+mn-lt"/>
                <a:ea typeface="+mn-ea"/>
                <a:cs typeface="+mn-cs"/>
              </a:defRPr>
            </a:lvl2pPr>
            <a:lvl3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2000" kern="1200">
                <a:solidFill>
                  <a:srgbClr val="FFFFFF"/>
                </a:solidFill>
                <a:latin typeface="+mn-lt"/>
                <a:ea typeface="+mn-ea"/>
                <a:cs typeface="+mn-cs"/>
              </a:defRPr>
            </a:lvl3pPr>
            <a:lvl4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4pPr>
            <a:lvl5pPr marL="228600" indent="-228600" algn="l" defTabSz="914400" rtl="0" eaLnBrk="1" latinLnBrk="0" hangingPunct="1">
              <a:lnSpc>
                <a:spcPct val="110000"/>
              </a:lnSpc>
              <a:spcBef>
                <a:spcPts val="500"/>
              </a:spcBef>
              <a:buClr>
                <a:schemeClr val="bg1"/>
              </a:buClr>
              <a:buSzPct val="75000"/>
              <a:buFont typeface="Arial" panose="020B0604020202020204" pitchFamily="34" charset="0"/>
              <a:buChar char="•"/>
              <a:defRPr sz="18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400" b="1" dirty="0"/>
              <a:t>The Haredi solution – doesn’t meet the requirements of a modern state</a:t>
            </a:r>
          </a:p>
          <a:p>
            <a:pPr>
              <a:buFont typeface="Wingdings" panose="05000000000000000000" pitchFamily="2" charset="2"/>
              <a:buChar char="§"/>
            </a:pPr>
            <a:r>
              <a:rPr lang="en-US" sz="2400" b="1" dirty="0"/>
              <a:t>The Modern-Orthodox solution is questionable from a Zionist aspect </a:t>
            </a:r>
          </a:p>
          <a:p>
            <a:pPr marL="0" indent="0">
              <a:buNone/>
            </a:pPr>
            <a:endParaRPr lang="en-US" sz="2400" b="1" dirty="0"/>
          </a:p>
          <a:p>
            <a:pPr marL="0" indent="0">
              <a:buNone/>
            </a:pPr>
            <a:endParaRPr lang="he-IL" sz="2400" dirty="0"/>
          </a:p>
        </p:txBody>
      </p:sp>
    </p:spTree>
    <p:extLst>
      <p:ext uri="{BB962C8B-B14F-4D97-AF65-F5344CB8AC3E}">
        <p14:creationId xmlns:p14="http://schemas.microsoft.com/office/powerpoint/2010/main" val="307492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8" grpId="0"/>
      <p:bldP spid="119" grpId="0"/>
      <p:bldP spid="1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0ADA1CD-C8D5-4CBB-A5FD-CB404C630BCF}"/>
              </a:ext>
            </a:extLst>
          </p:cNvPr>
          <p:cNvSpPr>
            <a:spLocks noGrp="1"/>
          </p:cNvSpPr>
          <p:nvPr>
            <p:ph type="title"/>
          </p:nvPr>
        </p:nvSpPr>
        <p:spPr>
          <a:xfrm>
            <a:off x="226355" y="990320"/>
            <a:ext cx="10722932" cy="650875"/>
          </a:xfrm>
        </p:spPr>
        <p:txBody>
          <a:bodyPr>
            <a:normAutofit fontScale="90000"/>
          </a:bodyPr>
          <a:lstStyle/>
          <a:p>
            <a:pPr marL="0" marR="0" lvl="0" indent="0" defTabSz="914400" rtl="0" eaLnBrk="1" fontAlgn="auto" latinLnBrk="0" hangingPunct="1">
              <a:lnSpc>
                <a:spcPct val="110000"/>
              </a:lnSpc>
              <a:spcBef>
                <a:spcPts val="1000"/>
              </a:spcBef>
              <a:spcAft>
                <a:spcPts val="0"/>
              </a:spcAft>
              <a:tabLst/>
              <a:defRPr/>
            </a:pPr>
            <a:r>
              <a:rPr kumimoji="0" lang="en-US" sz="6700" b="1" i="0" u="none" strike="noStrike" kern="1200" cap="none" spc="0" normalizeH="0" baseline="0" noProof="0" dirty="0">
                <a:ln>
                  <a:noFill/>
                </a:ln>
                <a:solidFill>
                  <a:srgbClr val="FFFFFF"/>
                </a:solidFill>
                <a:effectLst/>
                <a:uLnTx/>
                <a:uFillTx/>
                <a:latin typeface="Posterama"/>
                <a:ea typeface="+mn-ea"/>
                <a:cs typeface="+mn-cs"/>
              </a:rPr>
              <a:t>SHMITA</a:t>
            </a:r>
            <a:r>
              <a:rPr kumimoji="0" lang="en-US" sz="6000" b="1" i="0" u="none" strike="noStrike" kern="1200" cap="none" spc="0" normalizeH="0" baseline="0" noProof="0" dirty="0">
                <a:ln>
                  <a:noFill/>
                </a:ln>
                <a:solidFill>
                  <a:srgbClr val="FFFFFF"/>
                </a:solidFill>
                <a:effectLst/>
                <a:uLnTx/>
                <a:uFillTx/>
                <a:latin typeface="Posterama"/>
                <a:ea typeface="+mn-ea"/>
                <a:cs typeface="+mn-cs"/>
              </a:rPr>
              <a:t> </a:t>
            </a:r>
            <a:r>
              <a:rPr kumimoji="0" lang="en-US" sz="6700" b="1" i="0" u="none" strike="noStrike" kern="1200" cap="none" spc="0" normalizeH="0" baseline="0" noProof="0" dirty="0">
                <a:ln>
                  <a:noFill/>
                </a:ln>
                <a:solidFill>
                  <a:srgbClr val="FFFFFF"/>
                </a:solidFill>
                <a:effectLst/>
                <a:uLnTx/>
                <a:uFillTx/>
                <a:latin typeface="Posterama"/>
                <a:ea typeface="+mn-ea"/>
                <a:cs typeface="+mn-cs"/>
              </a:rPr>
              <a:t>&amp; ZIONISM</a:t>
            </a:r>
            <a:br>
              <a:rPr kumimoji="0" lang="en-US" sz="6700" b="1" i="0" u="none" strike="noStrike" kern="1200" cap="none" spc="0" normalizeH="0" baseline="0" noProof="0" dirty="0">
                <a:ln>
                  <a:noFill/>
                </a:ln>
                <a:solidFill>
                  <a:srgbClr val="FFFFFF"/>
                </a:solidFill>
                <a:effectLst/>
                <a:uLnTx/>
                <a:uFillTx/>
                <a:latin typeface="Posterama"/>
                <a:ea typeface="+mn-ea"/>
                <a:cs typeface="+mn-cs"/>
              </a:rPr>
            </a:br>
            <a:r>
              <a:rPr kumimoji="0" lang="en-US" sz="2700" i="0" u="none" strike="noStrike" kern="1200" cap="none" spc="0" normalizeH="0" baseline="0" noProof="0" dirty="0">
                <a:ln>
                  <a:noFill/>
                </a:ln>
                <a:solidFill>
                  <a:srgbClr val="FFFFFF"/>
                </a:solidFill>
                <a:effectLst/>
                <a:uLnTx/>
                <a:uFillTx/>
                <a:latin typeface="Posterama"/>
                <a:ea typeface="+mn-ea"/>
                <a:cs typeface="+mn-cs"/>
              </a:rPr>
              <a:t>Dr. Yizhar Hess</a:t>
            </a:r>
            <a:br>
              <a:rPr kumimoji="0" lang="he-IL" sz="6700" b="1" i="0" u="none" strike="noStrike" kern="1200" cap="none" spc="0" normalizeH="0" baseline="0" noProof="0" dirty="0">
                <a:ln>
                  <a:noFill/>
                </a:ln>
                <a:solidFill>
                  <a:srgbClr val="FFFFFF"/>
                </a:solidFill>
                <a:effectLst/>
                <a:uLnTx/>
                <a:uFillTx/>
                <a:latin typeface="Posterama"/>
                <a:ea typeface="+mn-ea"/>
                <a:cs typeface="+mn-cs"/>
              </a:rPr>
            </a:br>
            <a:endParaRPr lang="he-IL" dirty="0"/>
          </a:p>
        </p:txBody>
      </p:sp>
      <p:pic>
        <p:nvPicPr>
          <p:cNvPr id="4" name="מציין מיקום תוכן 3">
            <a:extLst>
              <a:ext uri="{FF2B5EF4-FFF2-40B4-BE49-F238E27FC236}">
                <a16:creationId xmlns:a16="http://schemas.microsoft.com/office/drawing/2014/main" id="{F8702528-E9D8-42EB-A135-A073676AE305}"/>
              </a:ext>
            </a:extLst>
          </p:cNvPr>
          <p:cNvPicPr>
            <a:picLocks noGrp="1" noChangeAspect="1"/>
          </p:cNvPicPr>
          <p:nvPr>
            <p:ph idx="1"/>
          </p:nvPr>
        </p:nvPicPr>
        <p:blipFill>
          <a:blip r:embed="rId2"/>
          <a:stretch>
            <a:fillRect/>
          </a:stretch>
        </p:blipFill>
        <p:spPr>
          <a:xfrm>
            <a:off x="0" y="2451059"/>
            <a:ext cx="12192000" cy="4406942"/>
          </a:xfrm>
          <a:prstGeom prst="rect">
            <a:avLst/>
          </a:prstGeom>
        </p:spPr>
      </p:pic>
      <p:pic>
        <p:nvPicPr>
          <p:cNvPr id="5" name="תמונה 4">
            <a:extLst>
              <a:ext uri="{FF2B5EF4-FFF2-40B4-BE49-F238E27FC236}">
                <a16:creationId xmlns:a16="http://schemas.microsoft.com/office/drawing/2014/main" id="{D960C15A-3739-4E77-B1F6-79E8D6696C35}"/>
              </a:ext>
            </a:extLst>
          </p:cNvPr>
          <p:cNvPicPr>
            <a:picLocks noChangeAspect="1"/>
          </p:cNvPicPr>
          <p:nvPr/>
        </p:nvPicPr>
        <p:blipFill>
          <a:blip r:embed="rId3"/>
          <a:stretch>
            <a:fillRect/>
          </a:stretch>
        </p:blipFill>
        <p:spPr>
          <a:xfrm>
            <a:off x="5851451" y="1802059"/>
            <a:ext cx="6238554" cy="4812599"/>
          </a:xfrm>
          <a:prstGeom prst="rect">
            <a:avLst/>
          </a:prstGeom>
        </p:spPr>
      </p:pic>
    </p:spTree>
    <p:extLst>
      <p:ext uri="{BB962C8B-B14F-4D97-AF65-F5344CB8AC3E}">
        <p14:creationId xmlns:p14="http://schemas.microsoft.com/office/powerpoint/2010/main" val="2483470629"/>
      </p:ext>
    </p:extLst>
  </p:cSld>
  <p:clrMapOvr>
    <a:masterClrMapping/>
  </p:clrMapOvr>
</p:sld>
</file>

<file path=ppt/theme/theme1.xml><?xml version="1.0" encoding="utf-8"?>
<a:theme xmlns:a="http://schemas.openxmlformats.org/drawingml/2006/main" name="SineVTI">
  <a:themeElements>
    <a:clrScheme name="AnalogousFromLightSeed_2SEEDS">
      <a:dk1>
        <a:srgbClr val="000000"/>
      </a:dk1>
      <a:lt1>
        <a:srgbClr val="FFFFFF"/>
      </a:lt1>
      <a:dk2>
        <a:srgbClr val="213B38"/>
      </a:dk2>
      <a:lt2>
        <a:srgbClr val="E2E7E8"/>
      </a:lt2>
      <a:accent1>
        <a:srgbClr val="CF7D69"/>
      </a:accent1>
      <a:accent2>
        <a:srgbClr val="D88497"/>
      </a:accent2>
      <a:accent3>
        <a:srgbClr val="C59C5B"/>
      </a:accent3>
      <a:accent4>
        <a:srgbClr val="5BB486"/>
      </a:accent4>
      <a:accent5>
        <a:srgbClr val="6BAFA8"/>
      </a:accent5>
      <a:accent6>
        <a:srgbClr val="61ABCD"/>
      </a:accent6>
      <a:hlink>
        <a:srgbClr val="5B8B97"/>
      </a:hlink>
      <a:folHlink>
        <a:srgbClr val="7F7F7F"/>
      </a:folHlink>
    </a:clrScheme>
    <a:fontScheme name="Custom 49">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neVTI" id="{8435B2A2-1BD5-4C05-93E5-3C5388B709E3}" vid="{0D704B13-63FE-4848-A298-6B7359B95653}"/>
    </a:ext>
  </a:extLst>
</a:theme>
</file>

<file path=docProps/app.xml><?xml version="1.0" encoding="utf-8"?>
<Properties xmlns="http://schemas.openxmlformats.org/officeDocument/2006/extended-properties" xmlns:vt="http://schemas.openxmlformats.org/officeDocument/2006/docPropsVTypes">
  <TotalTime>1602</TotalTime>
  <Words>439</Words>
  <Application>Microsoft Office PowerPoint</Application>
  <PresentationFormat>מסך רחב</PresentationFormat>
  <Paragraphs>62</Paragraphs>
  <Slides>9</Slides>
  <Notes>0</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9</vt:i4>
      </vt:variant>
    </vt:vector>
  </HeadingPairs>
  <TitlesOfParts>
    <vt:vector size="16" baseType="lpstr">
      <vt:lpstr>Amasis MT Pro</vt:lpstr>
      <vt:lpstr>Arial</vt:lpstr>
      <vt:lpstr>Avenir Next LT Pro</vt:lpstr>
      <vt:lpstr>FrankRuehl</vt:lpstr>
      <vt:lpstr>Posterama</vt:lpstr>
      <vt:lpstr>Wingdings</vt:lpstr>
      <vt:lpstr>SineVTI</vt:lpstr>
      <vt:lpstr>מצגת של PowerPoint‏</vt:lpstr>
      <vt:lpstr>SHMITA   שמיטה Sabbath of The Land</vt:lpstr>
      <vt:lpstr>The sabbatical year     "שְֹבִיעִית"  </vt:lpstr>
      <vt:lpstr>מצגת של PowerPoint‏</vt:lpstr>
      <vt:lpstr>The First Zionist ALIYAH (1882-1904)</vt:lpstr>
      <vt:lpstr>1889 תרמ"ט</vt:lpstr>
      <vt:lpstr>The solution: permitted sale  היתר מכירה   </vt:lpstr>
      <vt:lpstr>And today?</vt:lpstr>
      <vt:lpstr>SHMITA &amp; ZIONISM Dr. Yizhar Hess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Hess, Yizhar</dc:creator>
  <cp:lastModifiedBy>Hess, Yizhar</cp:lastModifiedBy>
  <cp:revision>3</cp:revision>
  <dcterms:created xsi:type="dcterms:W3CDTF">2021-09-28T14:10:13Z</dcterms:created>
  <dcterms:modified xsi:type="dcterms:W3CDTF">2021-09-29T16:52:55Z</dcterms:modified>
</cp:coreProperties>
</file>