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6" r:id="rId6"/>
    <p:sldId id="305" r:id="rId7"/>
    <p:sldId id="306" r:id="rId8"/>
    <p:sldId id="307" r:id="rId9"/>
    <p:sldId id="308" r:id="rId10"/>
    <p:sldId id="309" r:id="rId11"/>
    <p:sldId id="310" r:id="rId12"/>
    <p:sldId id="272" r:id="rId13"/>
  </p:sldIdLst>
  <p:sldSz cx="9144000" cy="6858000" type="screen4x3"/>
  <p:notesSz cx="9926638" cy="6797675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9CF08F-0C8D-4CCC-B148-FF58D17A2349}" v="3" dt="2021-11-08T14:58:31.1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 autoAdjust="0"/>
    <p:restoredTop sz="94645" autoAdjust="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F4C9-1F41-47DC-992E-9D7CA3052F58}" type="datetimeFigureOut">
              <a:rPr lang="is-IS" smtClean="0"/>
              <a:pPr/>
              <a:t>9.11.2021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1080-53CF-4106-9A53-AAAE561C426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F4C9-1F41-47DC-992E-9D7CA3052F58}" type="datetimeFigureOut">
              <a:rPr lang="is-IS" smtClean="0"/>
              <a:pPr/>
              <a:t>9.11.2021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1080-53CF-4106-9A53-AAAE561C426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F4C9-1F41-47DC-992E-9D7CA3052F58}" type="datetimeFigureOut">
              <a:rPr lang="is-IS" smtClean="0"/>
              <a:pPr/>
              <a:t>9.11.2021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1080-53CF-4106-9A53-AAAE561C426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F4C9-1F41-47DC-992E-9D7CA3052F58}" type="datetimeFigureOut">
              <a:rPr lang="is-IS" smtClean="0"/>
              <a:pPr/>
              <a:t>9.11.2021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1080-53CF-4106-9A53-AAAE561C426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F4C9-1F41-47DC-992E-9D7CA3052F58}" type="datetimeFigureOut">
              <a:rPr lang="is-IS" smtClean="0"/>
              <a:pPr/>
              <a:t>9.11.2021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1080-53CF-4106-9A53-AAAE561C426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F4C9-1F41-47DC-992E-9D7CA3052F58}" type="datetimeFigureOut">
              <a:rPr lang="is-IS" smtClean="0"/>
              <a:pPr/>
              <a:t>9.11.2021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1080-53CF-4106-9A53-AAAE561C426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F4C9-1F41-47DC-992E-9D7CA3052F58}" type="datetimeFigureOut">
              <a:rPr lang="is-IS" smtClean="0"/>
              <a:pPr/>
              <a:t>9.11.2021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1080-53CF-4106-9A53-AAAE561C426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F4C9-1F41-47DC-992E-9D7CA3052F58}" type="datetimeFigureOut">
              <a:rPr lang="is-IS" smtClean="0"/>
              <a:pPr/>
              <a:t>9.11.2021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1080-53CF-4106-9A53-AAAE561C426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F4C9-1F41-47DC-992E-9D7CA3052F58}" type="datetimeFigureOut">
              <a:rPr lang="is-IS" smtClean="0"/>
              <a:pPr/>
              <a:t>9.11.2021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1080-53CF-4106-9A53-AAAE561C426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F4C9-1F41-47DC-992E-9D7CA3052F58}" type="datetimeFigureOut">
              <a:rPr lang="is-IS" smtClean="0"/>
              <a:pPr/>
              <a:t>9.11.2021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1080-53CF-4106-9A53-AAAE561C426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F4C9-1F41-47DC-992E-9D7CA3052F58}" type="datetimeFigureOut">
              <a:rPr lang="is-IS" smtClean="0"/>
              <a:pPr/>
              <a:t>9.11.2021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1080-53CF-4106-9A53-AAAE561C426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CF4C9-1F41-47DC-992E-9D7CA3052F58}" type="datetimeFigureOut">
              <a:rPr lang="is-IS" smtClean="0"/>
              <a:pPr/>
              <a:t>9.11.2021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C1080-53CF-4106-9A53-AAAE561C4268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YNDSTEF_LOGO_cmy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908720"/>
            <a:ext cx="1360988" cy="136815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71600" y="3516397"/>
            <a:ext cx="7128792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s-IS" sz="3200" b="1" dirty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Kynning á höfundarétti</a:t>
            </a:r>
          </a:p>
          <a:p>
            <a:pPr algn="ctr"/>
            <a:r>
              <a:rPr lang="is-IS" sz="2400" b="1" dirty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Byggingarlist og </a:t>
            </a:r>
          </a:p>
          <a:p>
            <a:pPr algn="ctr"/>
            <a:r>
              <a:rPr lang="is-IS" sz="2400" b="1" dirty="0">
                <a:solidFill>
                  <a:schemeClr val="tx2"/>
                </a:solidFill>
                <a:latin typeface="+mj-lt"/>
                <a:ea typeface="Arial Unicode MS" pitchFamily="34" charset="-128"/>
              </a:rPr>
              <a:t>Arkitektafélag Íslands</a:t>
            </a:r>
            <a:endParaRPr lang="is-I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168FFA-0B85-4B7C-9CCC-93CA25BE156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90364" y="908720"/>
            <a:ext cx="8363272" cy="611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Örstutt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um 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höfundarétt</a:t>
            </a:r>
            <a:endParaRPr lang="en-GB" sz="2400" b="1" i="0" dirty="0">
              <a:solidFill>
                <a:schemeClr val="accent1">
                  <a:lumMod val="75000"/>
                </a:schemeClr>
              </a:solidFill>
              <a:effectLst/>
              <a:latin typeface="+mj-lt"/>
            </a:endParaRPr>
          </a:p>
          <a:p>
            <a:pPr marL="0" indent="0">
              <a:buNone/>
            </a:pPr>
            <a:endParaRPr lang="is-IS" sz="1400" dirty="0">
              <a:latin typeface="+mj-lt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b="1" dirty="0">
              <a:solidFill>
                <a:schemeClr val="tx2"/>
              </a:solidFill>
              <a:latin typeface="+mj-lt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b="1" dirty="0">
              <a:solidFill>
                <a:schemeClr val="tx2"/>
              </a:solidFill>
              <a:latin typeface="+mj-lt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b="1" dirty="0" err="1">
                <a:solidFill>
                  <a:schemeClr val="tx2"/>
                </a:solidFill>
                <a:latin typeface="+mj-lt"/>
              </a:rPr>
              <a:t>Höfundaréttur</a:t>
            </a:r>
            <a:r>
              <a:rPr lang="en-GB" sz="16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GB" sz="1600" dirty="0" err="1">
                <a:latin typeface="+mj-lt"/>
              </a:rPr>
              <a:t>greinist</a:t>
            </a:r>
            <a:r>
              <a:rPr lang="en-GB" sz="1600" dirty="0">
                <a:latin typeface="+mj-lt"/>
              </a:rPr>
              <a:t> í </a:t>
            </a:r>
            <a:r>
              <a:rPr lang="en-GB" sz="1600" dirty="0" err="1">
                <a:latin typeface="+mj-lt"/>
              </a:rPr>
              <a:t>fjárhagslegan</a:t>
            </a:r>
            <a:r>
              <a:rPr lang="en-GB" sz="1600" dirty="0">
                <a:latin typeface="+mj-lt"/>
              </a:rPr>
              <a:t> og </a:t>
            </a:r>
            <a:r>
              <a:rPr lang="en-GB" sz="1600" dirty="0" err="1">
                <a:latin typeface="+mj-lt"/>
              </a:rPr>
              <a:t>ófjárhagslegan</a:t>
            </a:r>
            <a:r>
              <a:rPr lang="en-GB" sz="1600" dirty="0">
                <a:latin typeface="+mj-lt"/>
              </a:rPr>
              <a:t> </a:t>
            </a:r>
            <a:r>
              <a:rPr lang="en-GB" sz="1600" dirty="0" err="1">
                <a:latin typeface="+mj-lt"/>
              </a:rPr>
              <a:t>hluta</a:t>
            </a:r>
            <a:r>
              <a:rPr lang="en-GB" sz="1600" dirty="0">
                <a:latin typeface="+mj-lt"/>
              </a:rPr>
              <a:t>:</a:t>
            </a:r>
            <a:endParaRPr lang="is-IS" sz="1400" dirty="0">
              <a:latin typeface="+mj-lt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is-IS" sz="1600" b="1" dirty="0">
                <a:solidFill>
                  <a:schemeClr val="tx2"/>
                </a:solidFill>
                <a:latin typeface="+mj-lt"/>
              </a:rPr>
              <a:t>Fjárhagslegur hluti - Einkaréttur</a:t>
            </a:r>
            <a:r>
              <a:rPr lang="is-IS" sz="1400" dirty="0">
                <a:latin typeface="+mj-lt"/>
              </a:rPr>
              <a:t> - Höfundur hefur einkarétt til að gera eintök af verki sínu og til að birta það í upphaflegri mynd eða breyttri, í þýðingu og öðrum aðlögunum - framseljanlegur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is-IS" sz="1600" b="1" dirty="0">
                <a:solidFill>
                  <a:schemeClr val="tx2"/>
                </a:solidFill>
                <a:latin typeface="+mj-lt"/>
              </a:rPr>
              <a:t>Ófjárhagslegur hluti - Sæmdarréttur</a:t>
            </a:r>
            <a:r>
              <a:rPr lang="is-IS" sz="1400" dirty="0">
                <a:latin typeface="+mj-lt"/>
              </a:rPr>
              <a:t> - Geta þarf nafns höfundar og er óheimilt að breyta verki höfundar, þannig að skert geti höfundaheiður hans eða höfundasérkenni – óframseljanlegur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is-IS" sz="1600" b="1" dirty="0">
                <a:solidFill>
                  <a:schemeClr val="tx2"/>
                </a:solidFill>
                <a:latin typeface="+mj-lt"/>
              </a:rPr>
              <a:t>Skiptur höfundaréttur og sameiginlegur. </a:t>
            </a:r>
            <a:r>
              <a:rPr lang="is-IS" sz="1400" dirty="0">
                <a:latin typeface="+mj-lt"/>
              </a:rPr>
              <a:t>Hönnunarteymi og hönnuður á stofu.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is-IS" sz="1600" b="1" dirty="0">
                <a:solidFill>
                  <a:schemeClr val="tx2"/>
                </a:solidFill>
                <a:latin typeface="+mj-lt"/>
              </a:rPr>
              <a:t>Aðlaganir</a:t>
            </a:r>
            <a:r>
              <a:rPr lang="is-IS" sz="1400" dirty="0">
                <a:latin typeface="+mj-lt"/>
              </a:rPr>
              <a:t> - </a:t>
            </a:r>
            <a:r>
              <a:rPr lang="is-IS" sz="1400" dirty="0"/>
              <a:t>frumverk notað við gerð nýs verks. Mörkin á milli þess hvort frumverk sé innblástur við sköpun nýs verks eða hrein og bein eintakagerð eru óljós. </a:t>
            </a:r>
            <a:endParaRPr lang="is-IS" sz="1400" dirty="0">
              <a:latin typeface="+mj-lt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is-IS" sz="1600" b="1" dirty="0">
                <a:solidFill>
                  <a:schemeClr val="tx2"/>
                </a:solidFill>
                <a:latin typeface="+mj-lt"/>
              </a:rPr>
              <a:t>Höfundaréttur</a:t>
            </a:r>
            <a:r>
              <a:rPr lang="is-IS" sz="1400" dirty="0">
                <a:latin typeface="+mj-lt"/>
              </a:rPr>
              <a:t> helst í 70 ár frá andláti höfundar.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s-IS" sz="1400" dirty="0">
              <a:latin typeface="+mj-lt"/>
            </a:endParaRPr>
          </a:p>
          <a:p>
            <a:endParaRPr lang="is-IS" dirty="0">
              <a:latin typeface="+mj-lt"/>
            </a:endParaRPr>
          </a:p>
          <a:p>
            <a:endParaRPr lang="is-IS" dirty="0">
              <a:latin typeface="+mj-lt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5535A03-D5CE-4964-97B3-B2337D3574B0}"/>
              </a:ext>
            </a:extLst>
          </p:cNvPr>
          <p:cNvCxnSpPr/>
          <p:nvPr/>
        </p:nvCxnSpPr>
        <p:spPr>
          <a:xfrm>
            <a:off x="0" y="602128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MYNDSTEF_LOGO_cmyk.jpg">
            <a:extLst>
              <a:ext uri="{FF2B5EF4-FFF2-40B4-BE49-F238E27FC236}">
                <a16:creationId xmlns:a16="http://schemas.microsoft.com/office/drawing/2014/main" id="{61A9660C-BE5C-429B-90EC-63FF657C6CE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67444" y="6165304"/>
            <a:ext cx="569952" cy="57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24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168FFA-0B85-4B7C-9CCC-93CA25BE156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90364" y="1185309"/>
            <a:ext cx="7710028" cy="4327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da-DK" sz="2400" b="1" dirty="0">
                <a:solidFill>
                  <a:schemeClr val="tx2"/>
                </a:solidFill>
              </a:rPr>
              <a:t>Nafngreiningarréttur Arkitekta</a:t>
            </a:r>
            <a:endParaRPr lang="is-IS" sz="1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s-IS" sz="1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s-IS" sz="1400" dirty="0"/>
          </a:p>
          <a:p>
            <a:pPr marL="400050" lvl="1" indent="0">
              <a:buNone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Tillaga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að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orðsendingu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til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fjölmiðla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:</a:t>
            </a:r>
          </a:p>
          <a:p>
            <a:pPr marL="400050" lvl="1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MT"/>
            </a:endParaRPr>
          </a:p>
          <a:p>
            <a:pPr marL="400050" lvl="1" indent="0">
              <a:buNone/>
            </a:pPr>
            <a:r>
              <a:rPr lang="en-US" sz="1600" dirty="0">
                <a:ea typeface="Times New Roman" panose="02020603050405020304" pitchFamily="18" charset="0"/>
                <a:cs typeface="ArialMT"/>
              </a:rPr>
              <a:t>“Vert er </a:t>
            </a:r>
            <a:r>
              <a:rPr lang="en-US" sz="1600" dirty="0" err="1">
                <a:ea typeface="Times New Roman" panose="02020603050405020304" pitchFamily="18" charset="0"/>
                <a:cs typeface="ArialMT"/>
              </a:rPr>
              <a:t>að</a:t>
            </a:r>
            <a:r>
              <a:rPr lang="en-US" sz="1600" dirty="0"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taka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sérstaklega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fram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að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virða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skuli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nafngreiningarrétt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arkitekta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og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ávallt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nafngreina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þegar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við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á,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sbr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. 4. gr.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höfundalaga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. </a:t>
            </a:r>
            <a:r>
              <a:rPr lang="en-US" sz="1600" dirty="0" err="1">
                <a:ea typeface="Times New Roman" panose="02020603050405020304" pitchFamily="18" charset="0"/>
                <a:cs typeface="ArialMT"/>
              </a:rPr>
              <a:t>N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afngreiningarréttur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arkitekta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á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við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hvort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sem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önnur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notkun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sé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heimil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eða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gjaldfrjáls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.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Því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ber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fjölmiðlum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að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nafngreina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arkitekta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ef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því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verður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við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komið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við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fréttaflutning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,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við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dægurmálaumfjöllun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,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eða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við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sams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konar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not á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samfélagsmiðlum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eða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öðrum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ArialMT"/>
              </a:rPr>
              <a:t>miðlum</a:t>
            </a:r>
            <a:r>
              <a:rPr lang="en-US" sz="1600" dirty="0">
                <a:effectLst/>
                <a:ea typeface="Times New Roman" panose="02020603050405020304" pitchFamily="18" charset="0"/>
                <a:cs typeface="ArialMT"/>
              </a:rPr>
              <a:t>.”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endParaRPr lang="is-IS" dirty="0"/>
          </a:p>
          <a:p>
            <a:endParaRPr lang="is-I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E21D724-61C4-46EE-A2C6-63DD7267B599}"/>
              </a:ext>
            </a:extLst>
          </p:cNvPr>
          <p:cNvCxnSpPr/>
          <p:nvPr/>
        </p:nvCxnSpPr>
        <p:spPr>
          <a:xfrm>
            <a:off x="0" y="602128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MYNDSTEF_LOGO_cmyk.jpg">
            <a:extLst>
              <a:ext uri="{FF2B5EF4-FFF2-40B4-BE49-F238E27FC236}">
                <a16:creationId xmlns:a16="http://schemas.microsoft.com/office/drawing/2014/main" id="{55B161CE-74B3-40A9-A9C1-F6FB966BEBA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67444" y="6165304"/>
            <a:ext cx="569952" cy="57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315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168FFA-0B85-4B7C-9CCC-93CA25BE156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2372" y="886765"/>
            <a:ext cx="8219256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GB" sz="2400" b="1" dirty="0" err="1">
                <a:solidFill>
                  <a:schemeClr val="tx2"/>
                </a:solidFill>
              </a:rPr>
              <a:t>Gagnasendingar</a:t>
            </a:r>
            <a:endParaRPr lang="is-IS" sz="1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s-IS" sz="1400" dirty="0"/>
          </a:p>
          <a:p>
            <a:pPr marL="0" indent="0"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MT"/>
            </a:endParaRPr>
          </a:p>
          <a:p>
            <a:pPr>
              <a:spcAft>
                <a:spcPts val="600"/>
              </a:spcAft>
            </a:pPr>
            <a:r>
              <a:rPr lang="en-US" sz="1800" dirty="0" err="1"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Vinnslugögn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eru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höfundavarin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, </a:t>
            </a:r>
            <a:r>
              <a:rPr lang="en-US" sz="1800" dirty="0" err="1"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sbr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. 3. mgr. 1. gr. </a:t>
            </a:r>
            <a:r>
              <a:rPr lang="en-US" sz="1800" dirty="0" err="1"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höfundalaga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MT"/>
            </a:endParaRPr>
          </a:p>
          <a:p>
            <a:pPr>
              <a:spcAft>
                <a:spcPts val="6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Tillaga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að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klausu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til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að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láta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fylgja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með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við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sendingu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gagna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MT"/>
            </a:endParaRPr>
          </a:p>
          <a:p>
            <a:pPr marL="400050" lvl="1" indent="0">
              <a:spcAft>
                <a:spcPts val="600"/>
              </a:spcAft>
              <a:buNone/>
            </a:pPr>
            <a:r>
              <a:rPr lang="en-GB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,,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Öll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vinnslugögn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vegna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verks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eða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önnur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fylgiskjöl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eða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hlutir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þess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eru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eign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arkitekts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og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bundið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höfundarétti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Viðskiptaaðili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hefur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aðgang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að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þeim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eins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og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nauðsynlegt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er.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Afritun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eða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frekari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eintakagerð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stafræn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sem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og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hliðræn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er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óheimil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nema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í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samráði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við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arkitekt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sem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og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notkun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til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þriðja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aðila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Við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riftun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eða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lok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viðskiptasambands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skal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skila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vinnslugögnum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til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arkitekts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og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eyða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þeim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stafrænum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eintökum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sem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hafa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verið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framleidd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Við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vissar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aðstæður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og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eftir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atvikum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skal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greiða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aðgangsþóknun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vegna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þeirra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nota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sem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þegar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hafa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átt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sér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stað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á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vinnslugögnunum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.“ </a:t>
            </a:r>
            <a:endParaRPr lang="en-GB" sz="1800" dirty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800" dirty="0" err="1">
                <a:latin typeface="Calibri" panose="020F0502020204030204" pitchFamily="34" charset="0"/>
              </a:rPr>
              <a:t>Innheimta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afgreiðslugjöld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vegna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sendingu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gagna</a:t>
            </a:r>
            <a:r>
              <a:rPr lang="en-GB" sz="1800" dirty="0">
                <a:latin typeface="Calibri" panose="020F0502020204030204" pitchFamily="34" charset="0"/>
              </a:rPr>
              <a:t>.</a:t>
            </a:r>
            <a:endParaRPr lang="is-IS" dirty="0"/>
          </a:p>
          <a:p>
            <a:endParaRPr lang="is-I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0B48686-5871-4C8C-8D42-A3E4C3CE5465}"/>
              </a:ext>
            </a:extLst>
          </p:cNvPr>
          <p:cNvCxnSpPr/>
          <p:nvPr/>
        </p:nvCxnSpPr>
        <p:spPr>
          <a:xfrm>
            <a:off x="0" y="602128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MYNDSTEF_LOGO_cmyk.jpg">
            <a:extLst>
              <a:ext uri="{FF2B5EF4-FFF2-40B4-BE49-F238E27FC236}">
                <a16:creationId xmlns:a16="http://schemas.microsoft.com/office/drawing/2014/main" id="{4A3FF12E-43FC-4C98-B454-D06E55098D8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67444" y="6165304"/>
            <a:ext cx="569952" cy="57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241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168FFA-0B85-4B7C-9CCC-93CA25BE156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90364" y="1231475"/>
            <a:ext cx="8363272" cy="439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GB" sz="2400" b="1" dirty="0" err="1">
                <a:solidFill>
                  <a:schemeClr val="tx2"/>
                </a:solidFill>
              </a:rPr>
              <a:t>Breytingar</a:t>
            </a:r>
            <a:r>
              <a:rPr lang="en-GB" sz="2400" b="1" dirty="0">
                <a:solidFill>
                  <a:schemeClr val="tx2"/>
                </a:solidFill>
              </a:rPr>
              <a:t> á </a:t>
            </a:r>
            <a:r>
              <a:rPr lang="en-GB" sz="2400" b="1" dirty="0" err="1">
                <a:solidFill>
                  <a:schemeClr val="tx2"/>
                </a:solidFill>
              </a:rPr>
              <a:t>byggingum</a:t>
            </a:r>
            <a:endParaRPr lang="is-IS" sz="1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s-IS" sz="1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s-IS" sz="1400" dirty="0"/>
          </a:p>
          <a:p>
            <a:pPr>
              <a:spcAft>
                <a:spcPts val="600"/>
              </a:spcAft>
            </a:pPr>
            <a:r>
              <a:rPr lang="en-GB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Framsal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 á </a:t>
            </a:r>
            <a:r>
              <a:rPr lang="en-GB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hluta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MT"/>
              </a:rPr>
              <a:t>réttarins</a:t>
            </a: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MT"/>
            </a:endParaRPr>
          </a:p>
          <a:p>
            <a:pPr>
              <a:spcAft>
                <a:spcPts val="600"/>
              </a:spcAft>
            </a:pPr>
            <a:r>
              <a:rPr lang="en-GB" sz="1800" dirty="0" err="1">
                <a:latin typeface="Calibri" panose="020F0502020204030204" pitchFamily="34" charset="0"/>
              </a:rPr>
              <a:t>Uppkaupssamningar</a:t>
            </a:r>
            <a:endParaRPr lang="en-GB" sz="1800" dirty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800" dirty="0" err="1">
                <a:latin typeface="Calibri" panose="020F0502020204030204" pitchFamily="34" charset="0"/>
              </a:rPr>
              <a:t>Breytingar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sem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skerða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sæmdarrétt</a:t>
            </a:r>
            <a:endParaRPr lang="en-GB" sz="1800" dirty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800" dirty="0" err="1">
                <a:latin typeface="Calibri" panose="020F0502020204030204" pitchFamily="34" charset="0"/>
              </a:rPr>
              <a:t>Breytingar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sem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teljast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nauðsynlegar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til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vegna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afnota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þess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eða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af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tæknilegum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ástæðum</a:t>
            </a:r>
            <a:r>
              <a:rPr lang="en-GB" sz="1800" dirty="0">
                <a:latin typeface="Calibri" panose="020F0502020204030204" pitchFamily="34" charset="0"/>
              </a:rPr>
              <a:t>, </a:t>
            </a:r>
            <a:r>
              <a:rPr lang="en-GB" sz="1800" dirty="0" err="1">
                <a:latin typeface="Calibri" panose="020F0502020204030204" pitchFamily="34" charset="0"/>
              </a:rPr>
              <a:t>sbr</a:t>
            </a:r>
            <a:r>
              <a:rPr lang="en-GB" sz="1800" dirty="0">
                <a:latin typeface="Calibri" panose="020F0502020204030204" pitchFamily="34" charset="0"/>
              </a:rPr>
              <a:t>. 13. gr. </a:t>
            </a:r>
            <a:r>
              <a:rPr lang="en-GB" sz="1800" dirty="0" err="1">
                <a:latin typeface="Calibri" panose="020F0502020204030204" pitchFamily="34" charset="0"/>
              </a:rPr>
              <a:t>höfundalaga</a:t>
            </a:r>
            <a:r>
              <a:rPr lang="en-GB" sz="1800" dirty="0">
                <a:latin typeface="Calibri" panose="020F0502020204030204" pitchFamily="34" charset="0"/>
              </a:rPr>
              <a:t>: </a:t>
            </a:r>
            <a:endParaRPr lang="en-GB" altLang="en-US" sz="1400" dirty="0"/>
          </a:p>
          <a:p>
            <a:pPr marL="400050" lvl="1" indent="0">
              <a:buNone/>
            </a:pP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Nú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nýtur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mannvirki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verndar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eftir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reglum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um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byggingarlist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, og er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eiganda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þó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allt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að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einu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heimilt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að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breyta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því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án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samþykkis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höfundar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,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að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því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leyti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sem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það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verður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talið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nauðsynlegt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vegna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afnota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þess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eða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af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tæknilegum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</a:rPr>
              <a:t>ástæðum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</a:rPr>
              <a:t>.</a:t>
            </a:r>
            <a:endParaRPr lang="is-IS" sz="1400" i="1" dirty="0"/>
          </a:p>
          <a:p>
            <a:endParaRPr lang="is-I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BB20E1-0765-42DD-AC69-5AC665C57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F24C8E3-08CE-4986-B725-D5EF7AFF9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-274638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C5DACF16-25FF-4DE9-A634-EFF3437C1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31EE2FD-1213-48A4-B064-D5C0670CF775}"/>
              </a:ext>
            </a:extLst>
          </p:cNvPr>
          <p:cNvCxnSpPr/>
          <p:nvPr/>
        </p:nvCxnSpPr>
        <p:spPr>
          <a:xfrm>
            <a:off x="0" y="602128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MYNDSTEF_LOGO_cmyk.jpg">
            <a:extLst>
              <a:ext uri="{FF2B5EF4-FFF2-40B4-BE49-F238E27FC236}">
                <a16:creationId xmlns:a16="http://schemas.microsoft.com/office/drawing/2014/main" id="{E71E581F-7AA5-451C-BEB5-28F8B3DDCEF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67444" y="6165304"/>
            <a:ext cx="569952" cy="57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731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168FFA-0B85-4B7C-9CCC-93CA25BE156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476672"/>
            <a:ext cx="8363272" cy="655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GB" sz="2400" b="1" dirty="0" err="1">
                <a:solidFill>
                  <a:schemeClr val="tx2"/>
                </a:solidFill>
              </a:rPr>
              <a:t>Samningagerð</a:t>
            </a:r>
            <a:r>
              <a:rPr lang="en-GB" sz="2400" b="1" dirty="0">
                <a:solidFill>
                  <a:schemeClr val="tx2"/>
                </a:solidFill>
              </a:rPr>
              <a:t> </a:t>
            </a:r>
            <a:r>
              <a:rPr lang="en-GB" sz="2400" b="1" dirty="0" err="1">
                <a:solidFill>
                  <a:schemeClr val="tx2"/>
                </a:solidFill>
              </a:rPr>
              <a:t>arkitekta</a:t>
            </a:r>
            <a:r>
              <a:rPr lang="en-GB" sz="2400" b="1" dirty="0">
                <a:solidFill>
                  <a:schemeClr val="tx2"/>
                </a:solidFill>
              </a:rPr>
              <a:t> </a:t>
            </a:r>
            <a:r>
              <a:rPr lang="en-GB" sz="1600" b="1" dirty="0">
                <a:solidFill>
                  <a:schemeClr val="tx2"/>
                </a:solidFill>
              </a:rPr>
              <a:t>1/2 </a:t>
            </a:r>
          </a:p>
          <a:p>
            <a:pPr marL="0" indent="0" algn="ctr">
              <a:buNone/>
            </a:pPr>
            <a:r>
              <a:rPr lang="en-GB" sz="1600" b="1" dirty="0" err="1">
                <a:solidFill>
                  <a:schemeClr val="tx2"/>
                </a:solidFill>
              </a:rPr>
              <a:t>Dæmi</a:t>
            </a:r>
            <a:r>
              <a:rPr lang="en-GB" sz="1600" b="1" dirty="0">
                <a:solidFill>
                  <a:schemeClr val="tx2"/>
                </a:solidFill>
              </a:rPr>
              <a:t> um </a:t>
            </a:r>
            <a:r>
              <a:rPr lang="en-GB" sz="1600" b="1" dirty="0" err="1">
                <a:solidFill>
                  <a:schemeClr val="tx2"/>
                </a:solidFill>
              </a:rPr>
              <a:t>ákvæði</a:t>
            </a:r>
            <a:r>
              <a:rPr lang="en-GB" sz="1600" b="1" dirty="0">
                <a:solidFill>
                  <a:schemeClr val="tx2"/>
                </a:solidFill>
              </a:rPr>
              <a:t> um </a:t>
            </a:r>
            <a:r>
              <a:rPr lang="en-GB" sz="1600" b="1" dirty="0" err="1">
                <a:solidFill>
                  <a:schemeClr val="tx2"/>
                </a:solidFill>
              </a:rPr>
              <a:t>höfundarétt</a:t>
            </a:r>
            <a:r>
              <a:rPr lang="en-GB" sz="1600" b="1" dirty="0">
                <a:solidFill>
                  <a:schemeClr val="tx2"/>
                </a:solidFill>
              </a:rPr>
              <a:t> í </a:t>
            </a:r>
            <a:r>
              <a:rPr lang="en-GB" sz="1600" b="1" dirty="0" err="1">
                <a:solidFill>
                  <a:schemeClr val="tx2"/>
                </a:solidFill>
              </a:rPr>
              <a:t>samningum</a:t>
            </a:r>
            <a:endParaRPr lang="en-GB" sz="16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GB" sz="1600" b="1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  <a:tabLst>
                <a:tab pos="457200" algn="l"/>
              </a:tabLst>
            </a:pP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Virða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skal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sæmdarrétt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arkitekts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og ekki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breyta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verki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né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afbaka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að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skert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geti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höfundarheiður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hans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eða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sérkenni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.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Einnig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skal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virða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nafngreiningarrétt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arkitekt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og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ávallt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nafngreina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hann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þegar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við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á,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sbr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. 4. gr.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höfundalaga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nr. 72/1973. </a:t>
            </a:r>
            <a:endParaRPr lang="en-GB" sz="1400" dirty="0"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  <a:tabLst>
                <a:tab pos="457200" algn="l"/>
              </a:tabLst>
            </a:pP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Ekki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þarf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samþykki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arkitekts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vegna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breytinga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sem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teljast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nauðsynlegar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við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venjulegt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viðhald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,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eða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breytingar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sem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einungis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teljast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tæknilegar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útfærslur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verks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. </a:t>
            </a:r>
            <a:endParaRPr lang="en-GB" sz="1400" dirty="0"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  <a:tabLst>
                <a:tab pos="457200" algn="l"/>
              </a:tabLst>
            </a:pP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Ef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verkkaupi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hyggst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síðar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meir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gera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viðbætur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/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viðbyggingu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skal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hann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bera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slíkar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breytingar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undir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arkitekt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og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gefa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honum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færi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á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að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andmæla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ef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ástæður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þykja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.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Andmæli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arkitekt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skal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verkkaupi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taka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slíkt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til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skoðunar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,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upp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að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sanngjörnu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marki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. </a:t>
            </a:r>
            <a:endParaRPr lang="en-GB" sz="1400" dirty="0">
              <a:effectLst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Allar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aðrar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breytingar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þurfa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samþykki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arkiteks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og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skulu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gerðar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í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samráði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við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hann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og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með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hans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viðveru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,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verði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því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komið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við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og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leiða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þær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þá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til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nýs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samkomulags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og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greiðslna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.</a:t>
            </a:r>
            <a:endParaRPr lang="en-GB" sz="1400" dirty="0">
              <a:effectLst/>
              <a:ea typeface="Times New Roman" panose="02020603050405020304" pitchFamily="18" charset="0"/>
              <a:cs typeface="ArialMT"/>
            </a:endParaRPr>
          </a:p>
          <a:p>
            <a:pPr>
              <a:spcAft>
                <a:spcPts val="600"/>
              </a:spcAft>
            </a:pP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Arkitekt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skuldbindur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sig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til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þess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að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vinna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við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þær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breytingar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sem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krefjast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viðveru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hans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á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sanngjörnum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kjörum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.</a:t>
            </a:r>
            <a:endParaRPr lang="en-GB" sz="1400" dirty="0"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Arkitekt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er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ennfremur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óheimilt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að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neita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að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verða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að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óskum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verkkaupa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um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breytingar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á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hönnun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/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verki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nema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réttmætar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ástæður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liggi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þar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að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baki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.</a:t>
            </a:r>
            <a:endParaRPr lang="en-GB" sz="1400" dirty="0"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Aðilum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er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óheimilt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að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framselja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réttindi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og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skyldur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samkvæmt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samningi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þessum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til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þriðja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aðila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,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hvort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sem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er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að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hluta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eða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í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heild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nema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með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skriflegu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samþykki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ArialMT"/>
              </a:rPr>
              <a:t>gagnaðila</a:t>
            </a:r>
            <a:r>
              <a:rPr lang="en-US" sz="1400" dirty="0">
                <a:effectLst/>
                <a:ea typeface="Times New Roman" panose="02020603050405020304" pitchFamily="18" charset="0"/>
                <a:cs typeface="ArialMT"/>
              </a:rPr>
              <a:t>.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endParaRPr lang="en-GB" sz="1400" dirty="0">
              <a:effectLst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is-IS" sz="1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s-IS" sz="1400" dirty="0"/>
          </a:p>
          <a:p>
            <a:pPr marL="0" indent="0">
              <a:buNone/>
            </a:pPr>
            <a:endParaRPr lang="is-I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BB20E1-0765-42DD-AC69-5AC665C57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F24C8E3-08CE-4986-B725-D5EF7AFF9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-274638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C5DACF16-25FF-4DE9-A634-EFF3437C1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23409D8-79E9-4BF8-A4E0-A6E54E491C0B}"/>
              </a:ext>
            </a:extLst>
          </p:cNvPr>
          <p:cNvCxnSpPr/>
          <p:nvPr/>
        </p:nvCxnSpPr>
        <p:spPr>
          <a:xfrm>
            <a:off x="0" y="602128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MYNDSTEF_LOGO_cmyk.jpg">
            <a:extLst>
              <a:ext uri="{FF2B5EF4-FFF2-40B4-BE49-F238E27FC236}">
                <a16:creationId xmlns:a16="http://schemas.microsoft.com/office/drawing/2014/main" id="{AD6226A1-BE0F-4125-B27B-CAF16551837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67444" y="6165304"/>
            <a:ext cx="569952" cy="57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112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168FFA-0B85-4B7C-9CCC-93CA25BE156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90364" y="620688"/>
            <a:ext cx="8363272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GB" sz="2400" b="1" dirty="0" err="1">
                <a:solidFill>
                  <a:schemeClr val="tx2"/>
                </a:solidFill>
              </a:rPr>
              <a:t>Samningagerð</a:t>
            </a:r>
            <a:r>
              <a:rPr lang="en-GB" sz="2400" b="1" dirty="0">
                <a:solidFill>
                  <a:schemeClr val="tx2"/>
                </a:solidFill>
              </a:rPr>
              <a:t> </a:t>
            </a:r>
            <a:r>
              <a:rPr lang="en-GB" sz="2400" b="1" dirty="0" err="1">
                <a:solidFill>
                  <a:schemeClr val="tx2"/>
                </a:solidFill>
              </a:rPr>
              <a:t>arkitekta</a:t>
            </a:r>
            <a:r>
              <a:rPr lang="en-GB" sz="2400" b="1" dirty="0">
                <a:solidFill>
                  <a:schemeClr val="tx2"/>
                </a:solidFill>
              </a:rPr>
              <a:t> </a:t>
            </a:r>
            <a:r>
              <a:rPr lang="en-GB" sz="1600" b="1" dirty="0">
                <a:solidFill>
                  <a:schemeClr val="tx2"/>
                </a:solidFill>
              </a:rPr>
              <a:t>2/2 </a:t>
            </a:r>
          </a:p>
          <a:p>
            <a:pPr marL="0" indent="0" algn="ctr">
              <a:buNone/>
            </a:pPr>
            <a:r>
              <a:rPr lang="en-GB" sz="1600" b="1" dirty="0" err="1">
                <a:solidFill>
                  <a:schemeClr val="tx2"/>
                </a:solidFill>
              </a:rPr>
              <a:t>Dæmi</a:t>
            </a:r>
            <a:r>
              <a:rPr lang="en-GB" sz="1600" b="1" dirty="0">
                <a:solidFill>
                  <a:schemeClr val="tx2"/>
                </a:solidFill>
              </a:rPr>
              <a:t> um </a:t>
            </a:r>
            <a:r>
              <a:rPr lang="en-GB" sz="1600" b="1" dirty="0" err="1">
                <a:solidFill>
                  <a:schemeClr val="tx2"/>
                </a:solidFill>
              </a:rPr>
              <a:t>ákvæði</a:t>
            </a:r>
            <a:r>
              <a:rPr lang="en-GB" sz="1600" b="1" dirty="0">
                <a:solidFill>
                  <a:schemeClr val="tx2"/>
                </a:solidFill>
              </a:rPr>
              <a:t> um </a:t>
            </a:r>
            <a:r>
              <a:rPr lang="en-GB" sz="1600" b="1" dirty="0" err="1">
                <a:solidFill>
                  <a:schemeClr val="tx2"/>
                </a:solidFill>
              </a:rPr>
              <a:t>höfundarétt</a:t>
            </a:r>
            <a:r>
              <a:rPr lang="en-GB" sz="1600" b="1" dirty="0">
                <a:solidFill>
                  <a:schemeClr val="tx2"/>
                </a:solidFill>
              </a:rPr>
              <a:t> í </a:t>
            </a:r>
            <a:r>
              <a:rPr lang="en-GB" sz="1600" b="1" dirty="0" err="1">
                <a:solidFill>
                  <a:schemeClr val="tx2"/>
                </a:solidFill>
              </a:rPr>
              <a:t>samningum</a:t>
            </a:r>
            <a:endParaRPr lang="en-GB" sz="1600" b="1" dirty="0">
              <a:solidFill>
                <a:schemeClr val="tx2"/>
              </a:solidFill>
            </a:endParaRPr>
          </a:p>
          <a:p>
            <a:pPr>
              <a:tabLst>
                <a:tab pos="457200" algn="l"/>
              </a:tabLst>
            </a:pP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  <a:tabLst>
                <a:tab pos="457200" algn="l"/>
              </a:tabLst>
            </a:pPr>
            <a:r>
              <a:rPr lang="en-US" sz="1400" dirty="0" err="1">
                <a:effectLst/>
                <a:ea typeface="Times New Roman" panose="02020603050405020304" pitchFamily="18" charset="0"/>
              </a:rPr>
              <a:t>Arkitekt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er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höfundur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verks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og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nýtur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þeirrar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verndar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og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þeirra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réttinda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sem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kveðið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eru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á um í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íslenskum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höfundalögum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nr. 72/1973. </a:t>
            </a:r>
            <a:endParaRPr lang="en-GB" sz="1400" dirty="0">
              <a:effectLst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err="1">
                <a:effectLst/>
                <a:ea typeface="Times New Roman" panose="02020603050405020304" pitchFamily="18" charset="0"/>
              </a:rPr>
              <a:t>Arkitekt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er ekki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heimilt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að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nota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verkið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eða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endurgera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það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nema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í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samráði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við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Verkkaupa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nema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er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varðar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notkun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vegna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kynningar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í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ferilskrá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og á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heimasíðu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arkitektar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eða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öðrum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almennum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persónulegum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vettvangi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arkitektsins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enda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sé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sú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notkun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ekki í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fjárhagslegum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tilgangi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.</a:t>
            </a:r>
            <a:endParaRPr lang="en-GB" sz="1400" dirty="0"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err="1">
                <a:effectLst/>
                <a:ea typeface="Times New Roman" panose="02020603050405020304" pitchFamily="18" charset="0"/>
              </a:rPr>
              <a:t>Arkitekt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ábyrgist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að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hann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noti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ekki og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muni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ekki nota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hugverk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þriðja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aðila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við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vinnu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sína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fyrir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Verkkaupa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nema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fyrir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liggi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skýr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framsalgerningur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um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notkun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hugverksins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á milli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þriðja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aðila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og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Verkkaupa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eða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arkitekts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.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Arkitekt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skal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halda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Verkkaupa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skaðlausum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af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öllum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kröfum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þriðja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aðila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sem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rísa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kynnu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vegna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brota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hönnuðar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á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hugverkarétti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þriðja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aðilar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. </a:t>
            </a:r>
            <a:endParaRPr lang="en-GB" sz="1400" dirty="0"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err="1">
                <a:effectLst/>
                <a:ea typeface="Times New Roman" panose="02020603050405020304" pitchFamily="18" charset="0"/>
              </a:rPr>
              <a:t>Hyggist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arkitekt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nota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hugverk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þriðja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aðila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eða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Verkkaupa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við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hönnun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skal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arkitekt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tilkynna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Verkkaupa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það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fyrirfram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.</a:t>
            </a:r>
            <a:endParaRPr lang="en-GB" sz="1400" dirty="0">
              <a:effectLst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Öll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vinnslugögn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vegna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verks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eða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önnur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fylgiskjöl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eða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hlutir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þess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eru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eign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Arkitekts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en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Verkkaupi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hefur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aðgang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að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þeim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eins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og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nauðsynlegt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er.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Afritun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eða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frekari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eintakagerð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stafræn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sem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og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hliðræn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er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óheimil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nema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í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samráði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við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arkitekt</a:t>
            </a:r>
            <a:r>
              <a:rPr lang="en-US" sz="14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.</a:t>
            </a:r>
            <a:endParaRPr lang="en-GB" sz="1400" dirty="0">
              <a:effectLst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is-IS" sz="1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s-IS" sz="1400" dirty="0"/>
          </a:p>
          <a:p>
            <a:pPr marL="0" indent="0">
              <a:buNone/>
            </a:pPr>
            <a:endParaRPr lang="is-I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BB20E1-0765-42DD-AC69-5AC665C57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F24C8E3-08CE-4986-B725-D5EF7AFF9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-274638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C5DACF16-25FF-4DE9-A634-EFF3437C1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275CAC9-F139-4167-950F-81D9A34554D3}"/>
              </a:ext>
            </a:extLst>
          </p:cNvPr>
          <p:cNvCxnSpPr/>
          <p:nvPr/>
        </p:nvCxnSpPr>
        <p:spPr>
          <a:xfrm>
            <a:off x="0" y="602128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MYNDSTEF_LOGO_cmyk.jpg">
            <a:extLst>
              <a:ext uri="{FF2B5EF4-FFF2-40B4-BE49-F238E27FC236}">
                <a16:creationId xmlns:a16="http://schemas.microsoft.com/office/drawing/2014/main" id="{1EB92841-9B93-4039-90FE-082516FCB5D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67444" y="6165304"/>
            <a:ext cx="569952" cy="57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949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168FFA-0B85-4B7C-9CCC-93CA25BE156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90364" y="332656"/>
            <a:ext cx="8363272" cy="743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GB" sz="2400" b="1" dirty="0" err="1">
                <a:solidFill>
                  <a:schemeClr val="tx2"/>
                </a:solidFill>
              </a:rPr>
              <a:t>Nokkur</a:t>
            </a:r>
            <a:r>
              <a:rPr lang="en-GB" sz="2400" b="1" dirty="0">
                <a:solidFill>
                  <a:schemeClr val="tx2"/>
                </a:solidFill>
              </a:rPr>
              <a:t> </a:t>
            </a:r>
            <a:r>
              <a:rPr lang="en-GB" sz="2400" b="1" dirty="0" err="1">
                <a:solidFill>
                  <a:schemeClr val="tx2"/>
                </a:solidFill>
              </a:rPr>
              <a:t>álitamál</a:t>
            </a:r>
            <a:endParaRPr lang="en-GB" sz="2400" b="1" dirty="0">
              <a:solidFill>
                <a:schemeClr val="tx2"/>
              </a:solidFill>
            </a:endParaRPr>
          </a:p>
          <a:p>
            <a:pPr>
              <a:tabLst>
                <a:tab pos="457200" algn="l"/>
              </a:tabLst>
            </a:pP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  <a:tabLst>
                <a:tab pos="457200" algn="l"/>
              </a:tabLst>
            </a:pPr>
            <a:r>
              <a:rPr lang="en-GB" sz="1400" dirty="0" err="1">
                <a:effectLst/>
                <a:latin typeface="+mj-lt"/>
                <a:ea typeface="Times New Roman" panose="02020603050405020304" pitchFamily="18" charset="0"/>
              </a:rPr>
              <a:t>Aðlaganir</a:t>
            </a:r>
            <a:r>
              <a:rPr lang="en-GB" sz="1400" dirty="0">
                <a:latin typeface="+mj-lt"/>
                <a:ea typeface="Times New Roman" panose="02020603050405020304" pitchFamily="18" charset="0"/>
              </a:rPr>
              <a:t> – </a:t>
            </a: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nýtt</a:t>
            </a:r>
            <a:r>
              <a:rPr lang="en-GB" sz="14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mannvirki</a:t>
            </a:r>
            <a:r>
              <a:rPr lang="en-GB" sz="14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eða</a:t>
            </a:r>
            <a:r>
              <a:rPr lang="en-GB" sz="14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byggt</a:t>
            </a:r>
            <a:r>
              <a:rPr lang="en-GB" sz="1400" dirty="0">
                <a:latin typeface="+mj-lt"/>
                <a:ea typeface="Times New Roman" panose="02020603050405020304" pitchFamily="18" charset="0"/>
              </a:rPr>
              <a:t> á </a:t>
            </a: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eldra</a:t>
            </a:r>
            <a:r>
              <a:rPr lang="en-GB" sz="1400" dirty="0">
                <a:latin typeface="+mj-lt"/>
                <a:ea typeface="Times New Roman" panose="02020603050405020304" pitchFamily="18" charset="0"/>
              </a:rPr>
              <a:t>?</a:t>
            </a:r>
            <a:endParaRPr lang="en-GB" sz="1400" dirty="0">
              <a:effectLst/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  <a:tabLst>
                <a:tab pos="457200" algn="l"/>
              </a:tabLst>
            </a:pPr>
            <a:r>
              <a:rPr lang="en-GB" sz="1400" dirty="0" err="1">
                <a:effectLst/>
                <a:latin typeface="+mj-lt"/>
                <a:ea typeface="Times New Roman" panose="02020603050405020304" pitchFamily="18" charset="0"/>
              </a:rPr>
              <a:t>Tilgátuhús</a:t>
            </a:r>
            <a:r>
              <a:rPr lang="en-GB" sz="1400" dirty="0">
                <a:effectLst/>
                <a:latin typeface="+mj-lt"/>
                <a:ea typeface="Times New Roman" panose="02020603050405020304" pitchFamily="18" charset="0"/>
              </a:rPr>
              <a:t> – </a:t>
            </a:r>
            <a:r>
              <a:rPr lang="en-GB" sz="1400" dirty="0" err="1">
                <a:effectLst/>
                <a:latin typeface="+mj-lt"/>
                <a:ea typeface="Times New Roman" panose="02020603050405020304" pitchFamily="18" charset="0"/>
              </a:rPr>
              <a:t>frumverk</a:t>
            </a:r>
            <a:r>
              <a:rPr lang="en-GB" sz="14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400" dirty="0" err="1">
                <a:effectLst/>
                <a:latin typeface="+mj-lt"/>
                <a:ea typeface="Times New Roman" panose="02020603050405020304" pitchFamily="18" charset="0"/>
              </a:rPr>
              <a:t>fallið</a:t>
            </a:r>
            <a:r>
              <a:rPr lang="en-GB" sz="14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400" dirty="0" err="1">
                <a:effectLst/>
                <a:latin typeface="+mj-lt"/>
                <a:ea typeface="Times New Roman" panose="02020603050405020304" pitchFamily="18" charset="0"/>
              </a:rPr>
              <a:t>úr</a:t>
            </a:r>
            <a:r>
              <a:rPr lang="en-GB" sz="14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400" dirty="0" err="1">
                <a:effectLst/>
                <a:latin typeface="+mj-lt"/>
                <a:ea typeface="Times New Roman" panose="02020603050405020304" pitchFamily="18" charset="0"/>
              </a:rPr>
              <a:t>vernd</a:t>
            </a:r>
            <a:r>
              <a:rPr lang="en-GB" sz="1400" dirty="0">
                <a:effectLst/>
                <a:latin typeface="+mj-lt"/>
                <a:ea typeface="Times New Roman" panose="02020603050405020304" pitchFamily="18" charset="0"/>
              </a:rPr>
              <a:t>. </a:t>
            </a:r>
          </a:p>
          <a:p>
            <a:pPr>
              <a:spcAft>
                <a:spcPts val="600"/>
              </a:spcAft>
              <a:tabLst>
                <a:tab pos="457200" algn="l"/>
              </a:tabLst>
            </a:pP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Mótanir</a:t>
            </a:r>
            <a:r>
              <a:rPr lang="en-GB" sz="1400" dirty="0">
                <a:latin typeface="+mj-lt"/>
                <a:ea typeface="Times New Roman" panose="02020603050405020304" pitchFamily="18" charset="0"/>
              </a:rPr>
              <a:t> og </a:t>
            </a: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líkön</a:t>
            </a:r>
            <a:r>
              <a:rPr lang="en-GB" sz="1400" dirty="0">
                <a:latin typeface="+mj-lt"/>
                <a:ea typeface="Times New Roman" panose="02020603050405020304" pitchFamily="18" charset="0"/>
              </a:rPr>
              <a:t> – </a:t>
            </a: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falla</a:t>
            </a:r>
            <a:r>
              <a:rPr lang="en-GB" sz="14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undir</a:t>
            </a:r>
            <a:r>
              <a:rPr lang="en-GB" sz="14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400" dirty="0">
                <a:latin typeface="+mj-lt"/>
                <a:ea typeface="Times New Roman" panose="02020603050405020304" pitchFamily="18" charset="0"/>
                <a:cs typeface="ArialMT"/>
              </a:rPr>
              <a:t>3. mgr. 1. gr. </a:t>
            </a:r>
            <a:r>
              <a:rPr lang="en-US" sz="1400" dirty="0" err="1">
                <a:latin typeface="+mj-lt"/>
                <a:ea typeface="Times New Roman" panose="02020603050405020304" pitchFamily="18" charset="0"/>
                <a:cs typeface="ArialMT"/>
              </a:rPr>
              <a:t>Höfundalaga</a:t>
            </a:r>
            <a:endParaRPr lang="en-GB" sz="1400" dirty="0"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  <a:tabLst>
                <a:tab pos="457200" algn="l"/>
              </a:tabLst>
            </a:pP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Nærumhverfi</a:t>
            </a:r>
            <a:r>
              <a:rPr lang="en-GB" sz="1400" dirty="0">
                <a:latin typeface="+mj-lt"/>
                <a:ea typeface="Times New Roman" panose="02020603050405020304" pitchFamily="18" charset="0"/>
              </a:rPr>
              <a:t> og </a:t>
            </a: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skipulag</a:t>
            </a:r>
            <a:r>
              <a:rPr lang="en-GB" sz="14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byggingar</a:t>
            </a:r>
            <a:r>
              <a:rPr lang="en-GB" sz="1400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menningarstefnur</a:t>
            </a:r>
            <a:r>
              <a:rPr lang="en-GB" sz="1400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umhverfisstefnur</a:t>
            </a:r>
            <a:r>
              <a:rPr lang="en-GB" sz="1400" dirty="0">
                <a:latin typeface="+mj-lt"/>
                <a:ea typeface="Times New Roman" panose="02020603050405020304" pitchFamily="18" charset="0"/>
              </a:rPr>
              <a:t> og </a:t>
            </a: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pólitík</a:t>
            </a:r>
            <a:endParaRPr lang="en-GB" sz="1400" dirty="0"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  <a:tabLst>
                <a:tab pos="457200" algn="l"/>
              </a:tabLst>
            </a:pPr>
            <a:r>
              <a:rPr lang="en-GB" sz="1400" dirty="0" err="1">
                <a:effectLst/>
                <a:latin typeface="+mj-lt"/>
                <a:ea typeface="Times New Roman" panose="02020603050405020304" pitchFamily="18" charset="0"/>
              </a:rPr>
              <a:t>Útilistaverk</a:t>
            </a:r>
            <a:r>
              <a:rPr lang="en-GB" sz="1400" dirty="0">
                <a:effectLst/>
                <a:latin typeface="+mj-lt"/>
                <a:ea typeface="Times New Roman" panose="02020603050405020304" pitchFamily="18" charset="0"/>
              </a:rPr>
              <a:t> og list í </a:t>
            </a:r>
            <a:r>
              <a:rPr lang="en-GB" sz="1400" dirty="0" err="1">
                <a:effectLst/>
                <a:latin typeface="+mj-lt"/>
                <a:ea typeface="Times New Roman" panose="02020603050405020304" pitchFamily="18" charset="0"/>
              </a:rPr>
              <a:t>almannarými</a:t>
            </a:r>
            <a:endParaRPr lang="en-GB" sz="1400" dirty="0">
              <a:effectLst/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  <a:tabLst>
                <a:tab pos="457200" algn="l"/>
              </a:tabLst>
            </a:pP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Listskreytingarsjóður</a:t>
            </a:r>
            <a:r>
              <a:rPr lang="en-GB" sz="1400" dirty="0">
                <a:latin typeface="+mj-lt"/>
                <a:ea typeface="Times New Roman" panose="02020603050405020304" pitchFamily="18" charset="0"/>
              </a:rPr>
              <a:t> og 1 % </a:t>
            </a: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reglan</a:t>
            </a:r>
            <a:endParaRPr lang="en-GB" sz="1400" dirty="0">
              <a:latin typeface="+mj-lt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Arkitektúr</a:t>
            </a:r>
            <a:r>
              <a:rPr lang="en-GB" sz="1400" dirty="0">
                <a:latin typeface="+mj-lt"/>
                <a:ea typeface="Times New Roman" panose="02020603050405020304" pitchFamily="18" charset="0"/>
              </a:rPr>
              <a:t> á </a:t>
            </a: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ljósmyndum</a:t>
            </a:r>
            <a:r>
              <a:rPr lang="en-GB" sz="1400" dirty="0">
                <a:latin typeface="+mj-lt"/>
                <a:ea typeface="Times New Roman" panose="02020603050405020304" pitchFamily="18" charset="0"/>
              </a:rPr>
              <a:t>, í </a:t>
            </a: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kvikmyndum</a:t>
            </a:r>
            <a:r>
              <a:rPr lang="en-GB" sz="1400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póstkortum</a:t>
            </a:r>
            <a:r>
              <a:rPr lang="en-GB" sz="14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eða</a:t>
            </a:r>
            <a:r>
              <a:rPr lang="en-GB" sz="14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öðrum</a:t>
            </a:r>
            <a:r>
              <a:rPr lang="en-GB" sz="14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minjagripum</a:t>
            </a:r>
            <a:r>
              <a:rPr lang="en-GB" sz="1400" dirty="0">
                <a:latin typeface="+mj-lt"/>
                <a:ea typeface="Times New Roman" panose="02020603050405020304" pitchFamily="18" charset="0"/>
              </a:rPr>
              <a:t> – 16. gr. </a:t>
            </a: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höfundalaga</a:t>
            </a:r>
            <a:r>
              <a:rPr lang="en-GB" sz="1400" dirty="0">
                <a:latin typeface="+mj-lt"/>
                <a:ea typeface="Times New Roman" panose="02020603050405020304" pitchFamily="18" charset="0"/>
              </a:rPr>
              <a:t>: </a:t>
            </a:r>
          </a:p>
          <a:p>
            <a:pPr marL="400050" lvl="1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Heimilt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er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að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taka og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birta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myndir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af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byggingum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,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svo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og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listaverkum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,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sem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staðsett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hafa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verið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varanlega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utanhúss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á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almannafæri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.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Nú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er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bygging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,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sem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nýtur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verndar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eftir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reglum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um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byggingarlist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,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eða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slíkt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listaverk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,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sem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áður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greinir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,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aðalatriði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myndar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,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sem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hagnýtt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er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til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markaðssölu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, og á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höfundur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þá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rétt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til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þóknunar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,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nema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um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blaðamyndir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eða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sjónvarpsmyndir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sé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að</a:t>
            </a:r>
            <a:r>
              <a:rPr lang="en-GB" sz="1200" b="0" i="1" dirty="0"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lang="en-GB" sz="1200" b="0" i="1" dirty="0" err="1">
                <a:solidFill>
                  <a:srgbClr val="242424"/>
                </a:solidFill>
                <a:effectLst/>
                <a:latin typeface="+mj-lt"/>
              </a:rPr>
              <a:t>ræða</a:t>
            </a:r>
            <a:endParaRPr lang="en-GB" sz="1200" i="1" dirty="0">
              <a:latin typeface="+mj-lt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Arkitektúr</a:t>
            </a:r>
            <a:r>
              <a:rPr lang="en-GB" sz="1400" dirty="0">
                <a:latin typeface="+mj-lt"/>
                <a:ea typeface="Times New Roman" panose="02020603050405020304" pitchFamily="18" charset="0"/>
              </a:rPr>
              <a:t> í </a:t>
            </a: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fréttaflutningu</a:t>
            </a:r>
            <a:r>
              <a:rPr lang="en-GB" sz="1400" dirty="0">
                <a:latin typeface="+mj-lt"/>
                <a:ea typeface="Times New Roman" panose="02020603050405020304" pitchFamily="18" charset="0"/>
              </a:rPr>
              <a:t> – 15. gr. </a:t>
            </a:r>
            <a:r>
              <a:rPr lang="en-GB" sz="1400" dirty="0" err="1">
                <a:latin typeface="+mj-lt"/>
                <a:ea typeface="Times New Roman" panose="02020603050405020304" pitchFamily="18" charset="0"/>
              </a:rPr>
              <a:t>höfundalaga</a:t>
            </a:r>
            <a:r>
              <a:rPr lang="en-GB" sz="1400" dirty="0">
                <a:latin typeface="+mj-lt"/>
                <a:ea typeface="Times New Roman" panose="02020603050405020304" pitchFamily="18" charset="0"/>
              </a:rPr>
              <a:t>: </a:t>
            </a:r>
          </a:p>
          <a:p>
            <a:pPr marL="400050" lvl="1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Heimilt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er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að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birta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í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blöðum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,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tímaritum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,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sjónvarpi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og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kvikmyndum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myndir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eða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teikningar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af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birtum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listaverkum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í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sambandi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við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frásögn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af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dægurviðburðum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.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Þetta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nær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þó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ekki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til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verka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,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sem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gerð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eru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í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þeim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tilgangi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að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birta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þau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með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framangreindum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hætti</a:t>
            </a:r>
            <a:endParaRPr kumimoji="0" lang="en-US" altLang="en-US" sz="1200" b="0" i="1" u="none" strike="noStrike" cap="none" normalizeH="0" baseline="0" dirty="0">
              <a:ln>
                <a:noFill/>
              </a:ln>
              <a:solidFill>
                <a:srgbClr val="242424"/>
              </a:solidFill>
              <a:effectLst/>
              <a:latin typeface="+mj-lt"/>
            </a:endParaRPr>
          </a:p>
          <a:p>
            <a:pPr>
              <a:tabLst>
                <a:tab pos="457200" algn="l"/>
              </a:tabLst>
            </a:pPr>
            <a:r>
              <a:rPr lang="en-US" altLang="en-US" sz="1400" dirty="0" err="1">
                <a:solidFill>
                  <a:srgbClr val="242424"/>
                </a:solidFill>
                <a:latin typeface="+mj-lt"/>
              </a:rPr>
              <a:t>Arkitektúr</a:t>
            </a:r>
            <a:r>
              <a:rPr lang="en-US" altLang="en-US" sz="1400" dirty="0">
                <a:solidFill>
                  <a:srgbClr val="242424"/>
                </a:solidFill>
                <a:latin typeface="+mj-lt"/>
              </a:rPr>
              <a:t> </a:t>
            </a:r>
            <a:r>
              <a:rPr lang="en-US" altLang="en-US" sz="1400" dirty="0" err="1">
                <a:solidFill>
                  <a:srgbClr val="242424"/>
                </a:solidFill>
                <a:latin typeface="+mj-lt"/>
              </a:rPr>
              <a:t>sem</a:t>
            </a:r>
            <a:r>
              <a:rPr lang="en-US" altLang="en-US" sz="1400" dirty="0">
                <a:solidFill>
                  <a:srgbClr val="242424"/>
                </a:solidFill>
                <a:latin typeface="+mj-lt"/>
              </a:rPr>
              <a:t> </a:t>
            </a:r>
            <a:r>
              <a:rPr lang="en-US" altLang="en-US" sz="1400" dirty="0" err="1">
                <a:solidFill>
                  <a:srgbClr val="242424"/>
                </a:solidFill>
                <a:latin typeface="+mj-lt"/>
              </a:rPr>
              <a:t>tilvitnun</a:t>
            </a:r>
            <a:r>
              <a:rPr lang="en-US" altLang="en-US" sz="1400" dirty="0">
                <a:solidFill>
                  <a:srgbClr val="242424"/>
                </a:solidFill>
                <a:latin typeface="+mj-lt"/>
              </a:rPr>
              <a:t> – 14. gr. </a:t>
            </a:r>
            <a:r>
              <a:rPr lang="en-US" altLang="en-US" sz="1400" dirty="0" err="1">
                <a:solidFill>
                  <a:srgbClr val="242424"/>
                </a:solidFill>
                <a:latin typeface="+mj-lt"/>
              </a:rPr>
              <a:t>Höfundalaga</a:t>
            </a:r>
            <a:r>
              <a:rPr lang="en-US" altLang="en-US" sz="1400" dirty="0">
                <a:solidFill>
                  <a:srgbClr val="242424"/>
                </a:solidFill>
                <a:latin typeface="+mj-lt"/>
              </a:rPr>
              <a:t>: </a:t>
            </a:r>
          </a:p>
          <a:p>
            <a:pPr marL="400050" lvl="1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Heimil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er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tilvitnun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í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birt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bókmenntaverk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,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þar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á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meðal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leiksviðsverk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,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svo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og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birt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kvikmyndaverk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og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tónverk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,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ef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hún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er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gerð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í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sambandi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við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gagnrýni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,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vísindi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,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almenna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kynningu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eða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í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öðrum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viðurkenndum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tilgangi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,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enda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sé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hún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gerð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innan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hæfilegra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marka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og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rétt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með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efni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farið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.</a:t>
            </a:r>
            <a:b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Með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sömu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skilyrðum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er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heimilt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að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birta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myndir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og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teikningar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af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birtum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listaverkum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og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gögnum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,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sem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getið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er í 3. mgr. 1. gr., [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enda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sé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ekki um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fjárhagslegan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tilgang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að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ræða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+mj-lt"/>
              </a:rPr>
              <a:t>]</a:t>
            </a:r>
            <a:endParaRPr lang="en-GB" sz="1200" i="1" dirty="0"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</a:tabLst>
            </a:pP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is-IS" sz="1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s-IS" sz="1400" dirty="0"/>
          </a:p>
          <a:p>
            <a:pPr marL="0" indent="0">
              <a:buNone/>
            </a:pPr>
            <a:endParaRPr lang="is-I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BB20E1-0765-42DD-AC69-5AC665C57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F24C8E3-08CE-4986-B725-D5EF7AFF9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-274638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C5DACF16-25FF-4DE9-A634-EFF3437C1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B9312674-B767-4069-8B51-F41559B88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-136525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ACDA1B60-E2D1-481E-9056-3FA7E32FD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33539"/>
            <a:ext cx="184731" cy="26707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-55545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2E19729C-3507-4527-A544-2ED15C923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-325438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91B9FC09-C283-41C8-B783-563DF0A82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-5080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F7BE987-0EDB-47F6-B70E-391B3F5D153F}"/>
              </a:ext>
            </a:extLst>
          </p:cNvPr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MYNDSTEF_LOGO_cmyk.jpg">
            <a:extLst>
              <a:ext uri="{FF2B5EF4-FFF2-40B4-BE49-F238E27FC236}">
                <a16:creationId xmlns:a16="http://schemas.microsoft.com/office/drawing/2014/main" id="{7D02F6FE-4F67-4F1D-BEF6-EDB77ACD3C5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03652" y="6242139"/>
            <a:ext cx="563444" cy="56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37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594836" y="3501008"/>
            <a:ext cx="4032448" cy="143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s-I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is-IS" sz="2400" b="1" dirty="0">
                <a:solidFill>
                  <a:schemeClr val="tx2"/>
                </a:solidFill>
              </a:rPr>
              <a:t>Takk fyrir okkur</a:t>
            </a:r>
          </a:p>
          <a:p>
            <a:pPr algn="ctr">
              <a:lnSpc>
                <a:spcPct val="150000"/>
              </a:lnSpc>
            </a:pPr>
            <a:r>
              <a:rPr lang="da-DK" dirty="0"/>
              <a:t>Harpa Fönn og Aðalheiður</a:t>
            </a:r>
          </a:p>
          <a:p>
            <a:pPr algn="ctr">
              <a:lnSpc>
                <a:spcPct val="150000"/>
              </a:lnSpc>
            </a:pPr>
            <a:r>
              <a:rPr lang="da-DK" dirty="0"/>
              <a:t>Myndstef</a:t>
            </a:r>
            <a:endParaRPr lang="is-IS" dirty="0"/>
          </a:p>
        </p:txBody>
      </p:sp>
      <p:pic>
        <p:nvPicPr>
          <p:cNvPr id="3" name="Picture 2" descr="MYNDSTEF_LOGO_cmy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6984" y="1412776"/>
            <a:ext cx="1368152" cy="1375353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602128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6"/>
          <p:cNvSpPr txBox="1"/>
          <p:nvPr/>
        </p:nvSpPr>
        <p:spPr>
          <a:xfrm>
            <a:off x="1187624" y="6309337"/>
            <a:ext cx="6984776" cy="276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s-I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s-IS" sz="1200" b="1" dirty="0">
                <a:solidFill>
                  <a:schemeClr val="tx2"/>
                </a:solidFill>
              </a:rPr>
              <a:t>MYNDSTEF     –</a:t>
            </a:r>
            <a:r>
              <a:rPr lang="is-IS" sz="1200" dirty="0"/>
              <a:t>     Skólavörðustíg 12     </a:t>
            </a:r>
            <a:r>
              <a:rPr lang="is-IS" sz="1200" b="1" dirty="0">
                <a:solidFill>
                  <a:schemeClr val="tx2"/>
                </a:solidFill>
              </a:rPr>
              <a:t>–</a:t>
            </a:r>
            <a:r>
              <a:rPr lang="is-IS" sz="1200" dirty="0"/>
              <a:t>     101 Reykjavík     </a:t>
            </a:r>
            <a:r>
              <a:rPr lang="is-IS" sz="1200" b="1" dirty="0">
                <a:solidFill>
                  <a:schemeClr val="tx2"/>
                </a:solidFill>
              </a:rPr>
              <a:t>–</a:t>
            </a:r>
            <a:r>
              <a:rPr lang="is-IS" sz="1200" dirty="0"/>
              <a:t>     www.myndstef.is     </a:t>
            </a:r>
            <a:r>
              <a:rPr lang="is-IS" sz="1200" b="1" dirty="0">
                <a:solidFill>
                  <a:schemeClr val="tx2"/>
                </a:solidFill>
              </a:rPr>
              <a:t>–</a:t>
            </a:r>
            <a:r>
              <a:rPr lang="is-IS" sz="1200" dirty="0"/>
              <a:t>     myndstef@myndstef.is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F4B540C72AF4F8A08FBCA348DF275" ma:contentTypeVersion="13" ma:contentTypeDescription="Create a new document." ma:contentTypeScope="" ma:versionID="3025af5a4a8ba9dac936975ffb2ab133">
  <xsd:schema xmlns:xsd="http://www.w3.org/2001/XMLSchema" xmlns:xs="http://www.w3.org/2001/XMLSchema" xmlns:p="http://schemas.microsoft.com/office/2006/metadata/properties" xmlns:ns2="9a77f575-a3a1-47da-af8f-bad4f74405b5" xmlns:ns3="925f5d27-1e98-4407-966c-8cd0eed6095d" targetNamespace="http://schemas.microsoft.com/office/2006/metadata/properties" ma:root="true" ma:fieldsID="22242eb4b1a59310f935e36d81429a24" ns2:_="" ns3:_="">
    <xsd:import namespace="9a77f575-a3a1-47da-af8f-bad4f74405b5"/>
    <xsd:import namespace="925f5d27-1e98-4407-966c-8cd0eed6095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77f575-a3a1-47da-af8f-bad4f74405b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5f5d27-1e98-4407-966c-8cd0eed609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9FCA90-D566-454E-8299-E8616817C3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F64D28-0619-4968-BC37-819BD055FCE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7CC58B3-1475-4D68-9BA9-068A0C10AF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77f575-a3a1-47da-af8f-bad4f74405b5"/>
    <ds:schemaRef ds:uri="925f5d27-1e98-4407-966c-8cd0eed609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2388</TotalTime>
  <Words>1140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Þórhildur Laufey</dc:creator>
  <cp:lastModifiedBy>Myndstef</cp:lastModifiedBy>
  <cp:revision>70</cp:revision>
  <cp:lastPrinted>2020-01-29T09:34:59Z</cp:lastPrinted>
  <dcterms:created xsi:type="dcterms:W3CDTF">2012-11-12T10:37:26Z</dcterms:created>
  <dcterms:modified xsi:type="dcterms:W3CDTF">2021-11-09T12:27:12Z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0x010100EC0F4B540C72AF4F8A08FBCA348DF275</vt:lpwstr>
  </property>
  <property fmtid="{D5CDD505-2E9C-101B-9397-08002B2CF9AE}" pid="3" name="AuthorIds_UIVersion_1024">
    <vt:lpwstr>11</vt:lpwstr>
  </property>
  <property fmtid="{D5CDD505-2E9C-101B-9397-08002B2CF9AE}" pid="4" name="AuthorIds_UIVersion_5632">
    <vt:lpwstr>11</vt:lpwstr>
  </property>
</Properties>
</file>