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7" r:id="rId4"/>
  </p:sldMasterIdLst>
  <p:notesMasterIdLst>
    <p:notesMasterId r:id="rId29"/>
  </p:notesMasterIdLst>
  <p:handoutMasterIdLst>
    <p:handoutMasterId r:id="rId30"/>
  </p:handoutMasterIdLst>
  <p:sldIdLst>
    <p:sldId id="259" r:id="rId5"/>
    <p:sldId id="262" r:id="rId6"/>
    <p:sldId id="265" r:id="rId7"/>
    <p:sldId id="280" r:id="rId8"/>
    <p:sldId id="281" r:id="rId9"/>
    <p:sldId id="266" r:id="rId10"/>
    <p:sldId id="289" r:id="rId11"/>
    <p:sldId id="290" r:id="rId12"/>
    <p:sldId id="291" r:id="rId13"/>
    <p:sldId id="292" r:id="rId14"/>
    <p:sldId id="293" r:id="rId15"/>
    <p:sldId id="294" r:id="rId16"/>
    <p:sldId id="295" r:id="rId17"/>
    <p:sldId id="296" r:id="rId18"/>
    <p:sldId id="299" r:id="rId19"/>
    <p:sldId id="298" r:id="rId20"/>
    <p:sldId id="277" r:id="rId21"/>
    <p:sldId id="285" r:id="rId22"/>
    <p:sldId id="286" r:id="rId23"/>
    <p:sldId id="287" r:id="rId24"/>
    <p:sldId id="288" r:id="rId25"/>
    <p:sldId id="278" r:id="rId26"/>
    <p:sldId id="284" r:id="rId27"/>
    <p:sldId id="30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obson, Frances" initials="DF" lastIdx="9" clrIdx="0"/>
  <p:cmAuthor id="1" name="Rhiannon Roach" initials="RR" lastIdx="1"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49"/>
  </p:normalViewPr>
  <p:slideViewPr>
    <p:cSldViewPr snapToGrid="0" snapToObjects="1">
      <p:cViewPr varScale="1">
        <p:scale>
          <a:sx n="72" d="100"/>
          <a:sy n="72" d="100"/>
        </p:scale>
        <p:origin x="660" y="72"/>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45CC370-03F0-4576-88E8-38F9965252CE}" type="datetimeFigureOut">
              <a:rPr lang="en-GB" smtClean="0"/>
              <a:t>23/04/2018</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E840554-5988-48F3-8611-5DB9E4ED317F}" type="slidenum">
              <a:rPr lang="en-GB" smtClean="0"/>
              <a:t>‹#›</a:t>
            </a:fld>
            <a:endParaRPr lang="en-GB"/>
          </a:p>
        </p:txBody>
      </p:sp>
    </p:spTree>
    <p:extLst>
      <p:ext uri="{BB962C8B-B14F-4D97-AF65-F5344CB8AC3E}">
        <p14:creationId xmlns:p14="http://schemas.microsoft.com/office/powerpoint/2010/main" val="1506731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A92AAA-BC32-7448-9E97-4870FDA1D7DD}" type="datetimeFigureOut">
              <a:rPr lang="en-US" smtClean="0"/>
              <a:t>4/23/2018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673C71-BADA-7840-A739-1AAC7105DD65}" type="slidenum">
              <a:rPr lang="en-US" smtClean="0"/>
              <a:t>‹#›</a:t>
            </a:fld>
            <a:endParaRPr lang="en-US"/>
          </a:p>
        </p:txBody>
      </p:sp>
    </p:spTree>
    <p:extLst>
      <p:ext uri="{BB962C8B-B14F-4D97-AF65-F5344CB8AC3E}">
        <p14:creationId xmlns:p14="http://schemas.microsoft.com/office/powerpoint/2010/main" val="568317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Intr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003300" y="2349361"/>
            <a:ext cx="6188808" cy="724022"/>
          </a:xfrm>
        </p:spPr>
        <p:txBody>
          <a:bodyPr anchor="t">
            <a:normAutofit/>
          </a:bodyPr>
          <a:lstStyle>
            <a:lvl1pPr algn="l">
              <a:defRPr sz="4000">
                <a:solidFill>
                  <a:srgbClr val="000000"/>
                </a:solidFill>
                <a:latin typeface="Raleway" charset="0"/>
                <a:ea typeface="Raleway" charset="0"/>
                <a:cs typeface="Raleway" charset="0"/>
              </a:defRPr>
            </a:lvl1pPr>
          </a:lstStyle>
          <a:p>
            <a:r>
              <a:rPr lang="en-US" dirty="0"/>
              <a:t>Report Title</a:t>
            </a:r>
          </a:p>
        </p:txBody>
      </p:sp>
      <p:sp>
        <p:nvSpPr>
          <p:cNvPr id="3" name="Subtitle 2"/>
          <p:cNvSpPr>
            <a:spLocks noGrp="1"/>
          </p:cNvSpPr>
          <p:nvPr>
            <p:ph type="subTitle" idx="1" hasCustomPrompt="1"/>
          </p:nvPr>
        </p:nvSpPr>
        <p:spPr>
          <a:xfrm>
            <a:off x="1029804" y="3317328"/>
            <a:ext cx="5617181" cy="674907"/>
          </a:xfrm>
        </p:spPr>
        <p:txBody>
          <a:bodyPr>
            <a:normAutofit/>
          </a:bodyPr>
          <a:lstStyle>
            <a:lvl1pPr marL="0" indent="0" algn="l">
              <a:buNone/>
              <a:defRPr sz="24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Further Information</a:t>
            </a:r>
          </a:p>
        </p:txBody>
      </p:sp>
      <p:sp>
        <p:nvSpPr>
          <p:cNvPr id="16" name="Picture Placeholder 2"/>
          <p:cNvSpPr>
            <a:spLocks noGrp="1"/>
          </p:cNvSpPr>
          <p:nvPr>
            <p:ph type="pic" sz="quarter" idx="10" hasCustomPrompt="1"/>
          </p:nvPr>
        </p:nvSpPr>
        <p:spPr>
          <a:xfrm>
            <a:off x="1066799" y="4457701"/>
            <a:ext cx="2921001" cy="952499"/>
          </a:xfrm>
          <a:prstGeom prst="rect">
            <a:avLst/>
          </a:prstGeom>
          <a:solidFill>
            <a:schemeClr val="bg1">
              <a:lumMod val="95000"/>
            </a:schemeClr>
          </a:solidFill>
        </p:spPr>
        <p:txBody>
          <a:bodyPr/>
          <a:lstStyle>
            <a:lvl1pPr marL="228600" marR="0" indent="-228600" algn="l" defTabSz="914400" rtl="0" eaLnBrk="1" fontAlgn="auto" latinLnBrk="0" hangingPunct="1">
              <a:lnSpc>
                <a:spcPct val="90000"/>
              </a:lnSpc>
              <a:spcBef>
                <a:spcPts val="1000"/>
              </a:spcBef>
              <a:spcAft>
                <a:spcPts val="0"/>
              </a:spcAft>
              <a:buClrTx/>
              <a:buSzTx/>
              <a:buFont typeface="Arial"/>
              <a:buNone/>
              <a:tabLst/>
              <a:defRPr>
                <a:solidFill>
                  <a:schemeClr val="bg1">
                    <a:lumMod val="50000"/>
                  </a:schemeClr>
                </a:solidFill>
                <a:latin typeface="Raleway" charset="0"/>
                <a:ea typeface="Raleway" charset="0"/>
                <a:cs typeface="Raleway"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Client logo</a:t>
            </a:r>
          </a:p>
        </p:txBody>
      </p:sp>
      <p:pic>
        <p:nvPicPr>
          <p:cNvPr id="17" name="Picture 16"/>
          <p:cNvPicPr>
            <a:picLocks noChangeAspect="1"/>
          </p:cNvPicPr>
          <p:nvPr/>
        </p:nvPicPr>
        <p:blipFill rotWithShape="1">
          <a:blip r:embed="rId2">
            <a:extLst>
              <a:ext uri="{28A0092B-C50C-407E-A947-70E740481C1C}">
                <a14:useLocalDpi xmlns:a14="http://schemas.microsoft.com/office/drawing/2010/main" val="0"/>
              </a:ext>
            </a:extLst>
          </a:blip>
          <a:srcRect r="38565"/>
          <a:stretch/>
        </p:blipFill>
        <p:spPr>
          <a:xfrm>
            <a:off x="7886699" y="963932"/>
            <a:ext cx="4305301" cy="4954267"/>
          </a:xfrm>
          <a:prstGeom prst="rect">
            <a:avLst/>
          </a:prstGeom>
        </p:spPr>
      </p:pic>
      <p:cxnSp>
        <p:nvCxnSpPr>
          <p:cNvPr id="18" name="Straight Connector 17"/>
          <p:cNvCxnSpPr/>
          <p:nvPr/>
        </p:nvCxnSpPr>
        <p:spPr>
          <a:xfrm>
            <a:off x="1054100" y="5765800"/>
            <a:ext cx="10388600" cy="127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0" y="255270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4100" y="963932"/>
            <a:ext cx="2704664" cy="577579"/>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6106398"/>
            <a:ext cx="299601" cy="299601"/>
          </a:xfrm>
          <a:prstGeom prst="rect">
            <a:avLst/>
          </a:prstGeom>
        </p:spPr>
      </p:pic>
      <p:sp>
        <p:nvSpPr>
          <p:cNvPr id="13" name="Date Placeholder 13"/>
          <p:cNvSpPr>
            <a:spLocks noGrp="1"/>
          </p:cNvSpPr>
          <p:nvPr>
            <p:ph type="dt" sz="half" idx="2"/>
          </p:nvPr>
        </p:nvSpPr>
        <p:spPr>
          <a:xfrm>
            <a:off x="1544201" y="6073635"/>
            <a:ext cx="1760702" cy="365125"/>
          </a:xfrm>
          <a:prstGeom prst="rect">
            <a:avLst/>
          </a:prstGeom>
        </p:spPr>
        <p:txBody>
          <a:bodyPr vert="horz" lIns="91440" tIns="45720" rIns="91440" bIns="45720" rtlCol="0" anchor="ctr"/>
          <a:lstStyle>
            <a:lvl1pPr algn="l">
              <a:defRPr sz="1800">
                <a:solidFill>
                  <a:srgbClr val="A6A6A6"/>
                </a:solidFill>
                <a:latin typeface="Raleway" charset="0"/>
                <a:ea typeface="Raleway" charset="0"/>
                <a:cs typeface="Raleway" charset="0"/>
              </a:defRPr>
            </a:lvl1pPr>
          </a:lstStyle>
          <a:p>
            <a:r>
              <a:rPr lang="en-US"/>
              <a:t>Insert Date</a:t>
            </a:r>
            <a:endParaRPr lang="en-US"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ntro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1345" y="2577637"/>
            <a:ext cx="10515600" cy="843939"/>
          </a:xfrm>
        </p:spPr>
        <p:txBody>
          <a:bodyPr anchor="t"/>
          <a:lstStyle>
            <a:lvl1pPr>
              <a:defRPr>
                <a:solidFill>
                  <a:srgbClr val="000000"/>
                </a:solidFill>
              </a:defRPr>
            </a:lvl1pPr>
          </a:lstStyle>
          <a:p>
            <a:r>
              <a:rPr lang="en-US" dirty="0"/>
              <a:t>Report Title</a:t>
            </a:r>
          </a:p>
        </p:txBody>
      </p:sp>
      <p:sp>
        <p:nvSpPr>
          <p:cNvPr id="8" name="Picture Placeholder 2"/>
          <p:cNvSpPr>
            <a:spLocks noGrp="1"/>
          </p:cNvSpPr>
          <p:nvPr>
            <p:ph type="pic" sz="quarter" idx="10" hasCustomPrompt="1"/>
          </p:nvPr>
        </p:nvSpPr>
        <p:spPr>
          <a:xfrm>
            <a:off x="1066800" y="4457702"/>
            <a:ext cx="2213854" cy="816664"/>
          </a:xfrm>
          <a:prstGeom prst="rect">
            <a:avLst/>
          </a:prstGeom>
          <a:solidFill>
            <a:schemeClr val="bg1">
              <a:lumMod val="9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a:solidFill>
                  <a:schemeClr val="bg1">
                    <a:lumMod val="50000"/>
                  </a:schemeClr>
                </a:solidFill>
                <a:latin typeface="Raleway" charset="0"/>
                <a:ea typeface="Raleway" charset="0"/>
                <a:cs typeface="Raleway"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Client logo</a:t>
            </a:r>
          </a:p>
        </p:txBody>
      </p:sp>
      <p:sp>
        <p:nvSpPr>
          <p:cNvPr id="9" name="Rectangle 8"/>
          <p:cNvSpPr/>
          <p:nvPr/>
        </p:nvSpPr>
        <p:spPr>
          <a:xfrm>
            <a:off x="0" y="2844530"/>
            <a:ext cx="635000" cy="54313"/>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00" y="1126794"/>
            <a:ext cx="1942019" cy="41471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6106398"/>
            <a:ext cx="299601" cy="29960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9230" y="6108857"/>
            <a:ext cx="408570" cy="297142"/>
          </a:xfrm>
          <a:prstGeom prst="rect">
            <a:avLst/>
          </a:prstGeom>
        </p:spPr>
      </p:pic>
      <p:sp>
        <p:nvSpPr>
          <p:cNvPr id="11" name="Date Placeholder 13"/>
          <p:cNvSpPr>
            <a:spLocks noGrp="1"/>
          </p:cNvSpPr>
          <p:nvPr>
            <p:ph type="dt" sz="half" idx="2"/>
          </p:nvPr>
        </p:nvSpPr>
        <p:spPr>
          <a:xfrm>
            <a:off x="1544201" y="6073635"/>
            <a:ext cx="1760702" cy="365125"/>
          </a:xfrm>
          <a:prstGeom prst="rect">
            <a:avLst/>
          </a:prstGeom>
        </p:spPr>
        <p:txBody>
          <a:bodyPr vert="horz" lIns="91440" tIns="45720" rIns="91440" bIns="45720" rtlCol="0" anchor="ctr"/>
          <a:lstStyle>
            <a:lvl1pPr algn="l">
              <a:defRPr sz="1800">
                <a:solidFill>
                  <a:srgbClr val="A6A6A6"/>
                </a:solidFill>
                <a:latin typeface="Raleway" charset="0"/>
                <a:ea typeface="Raleway" charset="0"/>
                <a:cs typeface="Raleway" charset="0"/>
              </a:defRPr>
            </a:lvl1pPr>
          </a:lstStyle>
          <a:p>
            <a:r>
              <a:rPr lang="en-US"/>
              <a:t>Insert Date</a:t>
            </a:r>
            <a:endParaRPr lang="en-US" dirty="0"/>
          </a:p>
        </p:txBody>
      </p:sp>
      <p:sp>
        <p:nvSpPr>
          <p:cNvPr id="12" name="Footer Placeholder 15"/>
          <p:cNvSpPr>
            <a:spLocks noGrp="1"/>
          </p:cNvSpPr>
          <p:nvPr>
            <p:ph type="ftr" sz="quarter" idx="3"/>
          </p:nvPr>
        </p:nvSpPr>
        <p:spPr>
          <a:xfrm>
            <a:off x="4165600" y="6072413"/>
            <a:ext cx="3227977" cy="365125"/>
          </a:xfrm>
          <a:prstGeom prst="rect">
            <a:avLst/>
          </a:prstGeom>
        </p:spPr>
        <p:txBody>
          <a:bodyPr vert="horz" lIns="91440" tIns="45720" rIns="91440" bIns="45720" rtlCol="0" anchor="ctr"/>
          <a:lstStyle>
            <a:lvl1pPr algn="l">
              <a:defRPr sz="1800">
                <a:solidFill>
                  <a:srgbClr val="A6A6A6"/>
                </a:solidFill>
                <a:latin typeface="Raleway" charset="0"/>
                <a:ea typeface="Raleway" charset="0"/>
                <a:cs typeface="Raleway" charset="0"/>
              </a:defRPr>
            </a:lvl1pPr>
          </a:lstStyle>
          <a:p>
            <a:r>
              <a:rPr lang="en-US"/>
              <a:t>Insert number of total slides</a:t>
            </a:r>
            <a:endParaRPr lang="en-US" dirty="0"/>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6106398"/>
            <a:ext cx="299601" cy="299601"/>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9230" y="6108857"/>
            <a:ext cx="408570" cy="297142"/>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6800" y="6106398"/>
            <a:ext cx="299601" cy="299601"/>
          </a:xfrm>
          <a:prstGeom prst="rect">
            <a:avLst/>
          </a:prstGeom>
        </p:spPr>
      </p:pic>
      <p:pic>
        <p:nvPicPr>
          <p:cNvPr id="16" name="Picture 15"/>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9230" y="6108857"/>
            <a:ext cx="408570" cy="297142"/>
          </a:xfrm>
          <a:prstGeom prst="rect">
            <a:avLst/>
          </a:prstGeom>
        </p:spPr>
      </p:pic>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ntro 1_option 2">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1345" y="2577637"/>
            <a:ext cx="10515600" cy="843939"/>
          </a:xfrm>
        </p:spPr>
        <p:txBody>
          <a:bodyPr anchor="t">
            <a:normAutofit/>
          </a:bodyPr>
          <a:lstStyle>
            <a:lvl1pPr>
              <a:defRPr sz="4400" b="1">
                <a:solidFill>
                  <a:srgbClr val="000000"/>
                </a:solidFill>
              </a:defRPr>
            </a:lvl1pPr>
          </a:lstStyle>
          <a:p>
            <a:r>
              <a:rPr lang="en-US" dirty="0"/>
              <a:t>Report Title</a:t>
            </a:r>
          </a:p>
        </p:txBody>
      </p:sp>
      <p:sp>
        <p:nvSpPr>
          <p:cNvPr id="9" name="Rectangle 8"/>
          <p:cNvSpPr/>
          <p:nvPr/>
        </p:nvSpPr>
        <p:spPr>
          <a:xfrm>
            <a:off x="0" y="2844530"/>
            <a:ext cx="635000" cy="54313"/>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4100" y="1126794"/>
            <a:ext cx="1942019" cy="414717"/>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6106398"/>
            <a:ext cx="299601" cy="299601"/>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9230" y="6108857"/>
            <a:ext cx="408570" cy="297142"/>
          </a:xfrm>
          <a:prstGeom prst="rect">
            <a:avLst/>
          </a:prstGeom>
        </p:spPr>
      </p:pic>
      <p:sp>
        <p:nvSpPr>
          <p:cNvPr id="11" name="Date Placeholder 13"/>
          <p:cNvSpPr>
            <a:spLocks noGrp="1"/>
          </p:cNvSpPr>
          <p:nvPr>
            <p:ph type="dt" sz="half" idx="2"/>
          </p:nvPr>
        </p:nvSpPr>
        <p:spPr>
          <a:xfrm>
            <a:off x="1544201" y="6073635"/>
            <a:ext cx="1760702" cy="365125"/>
          </a:xfrm>
          <a:prstGeom prst="rect">
            <a:avLst/>
          </a:prstGeom>
        </p:spPr>
        <p:txBody>
          <a:bodyPr vert="horz" lIns="91440" tIns="45720" rIns="91440" bIns="45720" rtlCol="0" anchor="ctr"/>
          <a:lstStyle>
            <a:lvl1pPr algn="l">
              <a:defRPr sz="1800">
                <a:solidFill>
                  <a:srgbClr val="A6A6A6"/>
                </a:solidFill>
                <a:latin typeface="Raleway" charset="0"/>
                <a:ea typeface="Raleway" charset="0"/>
                <a:cs typeface="Raleway" charset="0"/>
              </a:defRPr>
            </a:lvl1pPr>
          </a:lstStyle>
          <a:p>
            <a:r>
              <a:rPr lang="en-US"/>
              <a:t>Insert Date</a:t>
            </a:r>
            <a:endParaRPr lang="en-US" dirty="0"/>
          </a:p>
        </p:txBody>
      </p:sp>
      <p:sp>
        <p:nvSpPr>
          <p:cNvPr id="12" name="Footer Placeholder 15"/>
          <p:cNvSpPr>
            <a:spLocks noGrp="1"/>
          </p:cNvSpPr>
          <p:nvPr>
            <p:ph type="ftr" sz="quarter" idx="3"/>
          </p:nvPr>
        </p:nvSpPr>
        <p:spPr>
          <a:xfrm>
            <a:off x="4165600" y="6072413"/>
            <a:ext cx="3227977" cy="365125"/>
          </a:xfrm>
          <a:prstGeom prst="rect">
            <a:avLst/>
          </a:prstGeom>
        </p:spPr>
        <p:txBody>
          <a:bodyPr vert="horz" lIns="91440" tIns="45720" rIns="91440" bIns="45720" rtlCol="0" anchor="ctr"/>
          <a:lstStyle>
            <a:lvl1pPr algn="l">
              <a:defRPr sz="1800">
                <a:solidFill>
                  <a:srgbClr val="A6A6A6"/>
                </a:solidFill>
                <a:latin typeface="Raleway" charset="0"/>
                <a:ea typeface="Raleway" charset="0"/>
                <a:cs typeface="Raleway" charset="0"/>
              </a:defRPr>
            </a:lvl1pPr>
          </a:lstStyle>
          <a:p>
            <a:r>
              <a:rPr lang="en-US"/>
              <a:t>Insert number of total slides</a:t>
            </a:r>
            <a:endParaRPr lang="en-US" dirty="0"/>
          </a:p>
        </p:txBody>
      </p:sp>
      <p:sp>
        <p:nvSpPr>
          <p:cNvPr id="14" name="Subtitle 2"/>
          <p:cNvSpPr>
            <a:spLocks noGrp="1"/>
          </p:cNvSpPr>
          <p:nvPr>
            <p:ph type="subTitle" idx="1" hasCustomPrompt="1"/>
          </p:nvPr>
        </p:nvSpPr>
        <p:spPr>
          <a:xfrm>
            <a:off x="1029804" y="3931283"/>
            <a:ext cx="5617181" cy="674907"/>
          </a:xfrm>
        </p:spPr>
        <p:txBody>
          <a:bodyPr>
            <a:normAutofit/>
          </a:bodyPr>
          <a:lstStyle>
            <a:lvl1pPr marL="0" indent="0" algn="l">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Further Information</a:t>
            </a: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6106398"/>
            <a:ext cx="299601" cy="299601"/>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9230" y="6108857"/>
            <a:ext cx="408570" cy="297142"/>
          </a:xfrm>
          <a:prstGeom prst="rect">
            <a:avLst/>
          </a:prstGeom>
        </p:spPr>
      </p:pic>
      <p:pic>
        <p:nvPicPr>
          <p:cNvPr id="16" name="Picture 15"/>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66800" y="6106398"/>
            <a:ext cx="299601" cy="299601"/>
          </a:xfrm>
          <a:prstGeom prst="rect">
            <a:avLst/>
          </a:prstGeom>
        </p:spPr>
      </p:pic>
      <p:pic>
        <p:nvPicPr>
          <p:cNvPr id="17" name="Picture 1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579230" y="6108857"/>
            <a:ext cx="408570" cy="297142"/>
          </a:xfrm>
          <a:prstGeom prst="rect">
            <a:avLst/>
          </a:prstGeom>
        </p:spPr>
      </p:pic>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ntro 2">
    <p:spTree>
      <p:nvGrpSpPr>
        <p:cNvPr id="1" name=""/>
        <p:cNvGrpSpPr/>
        <p:nvPr/>
      </p:nvGrpSpPr>
      <p:grpSpPr>
        <a:xfrm>
          <a:off x="0" y="0"/>
          <a:ext cx="0" cy="0"/>
          <a:chOff x="0" y="0"/>
          <a:chExt cx="0" cy="0"/>
        </a:xfrm>
      </p:grpSpPr>
      <p:sp>
        <p:nvSpPr>
          <p:cNvPr id="7" name="Picture Placeholder 2"/>
          <p:cNvSpPr>
            <a:spLocks noGrp="1"/>
          </p:cNvSpPr>
          <p:nvPr>
            <p:ph type="pic" sz="quarter" idx="13" hasCustomPrompt="1"/>
          </p:nvPr>
        </p:nvSpPr>
        <p:spPr>
          <a:xfrm>
            <a:off x="9252744" y="2810541"/>
            <a:ext cx="2421950" cy="1012672"/>
          </a:xfrm>
          <a:prstGeom prst="rect">
            <a:avLst/>
          </a:prstGeom>
          <a:solidFill>
            <a:schemeClr val="bg1">
              <a:lumMod val="95000"/>
            </a:schemeClr>
          </a:solidFill>
        </p:spPr>
        <p:txBody>
          <a:bodyPr/>
          <a:lstStyle>
            <a:lvl1pPr marL="0" indent="0" algn="ctr">
              <a:buFont typeface="Arial" charset="0"/>
              <a:buNone/>
              <a:defRPr baseline="0">
                <a:solidFill>
                  <a:schemeClr val="bg1">
                    <a:lumMod val="50000"/>
                  </a:schemeClr>
                </a:solidFill>
                <a:latin typeface="Raleway" charset="0"/>
                <a:ea typeface="Raleway" charset="0"/>
                <a:cs typeface="Raleway"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Client logo</a:t>
            </a:r>
          </a:p>
        </p:txBody>
      </p:sp>
      <p:sp>
        <p:nvSpPr>
          <p:cNvPr id="8" name="Rectangle 7"/>
          <p:cNvSpPr/>
          <p:nvPr/>
        </p:nvSpPr>
        <p:spPr>
          <a:xfrm>
            <a:off x="0" y="0"/>
            <a:ext cx="8735438" cy="68707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8526" y="1019790"/>
            <a:ext cx="2078206" cy="443800"/>
          </a:xfrm>
          <a:prstGeom prst="rect">
            <a:avLst/>
          </a:prstGeom>
        </p:spPr>
      </p:pic>
      <p:sp>
        <p:nvSpPr>
          <p:cNvPr id="10" name="Rectangle 9"/>
          <p:cNvSpPr/>
          <p:nvPr/>
        </p:nvSpPr>
        <p:spPr>
          <a:xfrm>
            <a:off x="0" y="120359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40654" y="923091"/>
            <a:ext cx="3989608" cy="1349961"/>
          </a:xfrm>
        </p:spPr>
        <p:txBody>
          <a:bodyPr anchor="t">
            <a:normAutofit/>
          </a:bodyPr>
          <a:lstStyle>
            <a:lvl1pPr>
              <a:defRPr sz="4400" b="1" baseline="0">
                <a:solidFill>
                  <a:schemeClr val="bg1"/>
                </a:solidFill>
              </a:defRPr>
            </a:lvl1pPr>
          </a:lstStyle>
          <a:p>
            <a:r>
              <a:rPr lang="en-US" dirty="0"/>
              <a:t>Report Title</a:t>
            </a:r>
          </a:p>
        </p:txBody>
      </p:sp>
      <p:sp>
        <p:nvSpPr>
          <p:cNvPr id="51" name="Date Placeholder 50"/>
          <p:cNvSpPr>
            <a:spLocks noGrp="1"/>
          </p:cNvSpPr>
          <p:nvPr>
            <p:ph type="dt" sz="half" idx="14"/>
          </p:nvPr>
        </p:nvSpPr>
        <p:spPr>
          <a:xfrm>
            <a:off x="740652" y="5188467"/>
            <a:ext cx="2446685" cy="365125"/>
          </a:xfrm>
        </p:spPr>
        <p:txBody>
          <a:bodyPr/>
          <a:lstStyle/>
          <a:p>
            <a:r>
              <a:rPr lang="en-US" dirty="0"/>
              <a:t>Insert Date / # slides</a:t>
            </a:r>
          </a:p>
        </p:txBody>
      </p:sp>
      <p:sp>
        <p:nvSpPr>
          <p:cNvPr id="52" name="Footer Placeholder 51"/>
          <p:cNvSpPr>
            <a:spLocks noGrp="1"/>
          </p:cNvSpPr>
          <p:nvPr>
            <p:ph type="ftr" sz="quarter" idx="15"/>
          </p:nvPr>
        </p:nvSpPr>
        <p:spPr>
          <a:xfrm>
            <a:off x="9252745" y="1941503"/>
            <a:ext cx="2421950" cy="365125"/>
          </a:xfrm>
        </p:spPr>
        <p:txBody>
          <a:bodyPr/>
          <a:lstStyle/>
          <a:p>
            <a:r>
              <a:rPr lang="en-US"/>
              <a:t>FOR</a:t>
            </a:r>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tro 2_option 2">
    <p:spTree>
      <p:nvGrpSpPr>
        <p:cNvPr id="1" name=""/>
        <p:cNvGrpSpPr/>
        <p:nvPr/>
      </p:nvGrpSpPr>
      <p:grpSpPr>
        <a:xfrm>
          <a:off x="0" y="0"/>
          <a:ext cx="0" cy="0"/>
          <a:chOff x="0" y="0"/>
          <a:chExt cx="0" cy="0"/>
        </a:xfrm>
      </p:grpSpPr>
      <p:sp>
        <p:nvSpPr>
          <p:cNvPr id="7" name="Picture Placeholder 2"/>
          <p:cNvSpPr>
            <a:spLocks noGrp="1"/>
          </p:cNvSpPr>
          <p:nvPr>
            <p:ph type="pic" sz="quarter" idx="13" hasCustomPrompt="1"/>
          </p:nvPr>
        </p:nvSpPr>
        <p:spPr>
          <a:xfrm>
            <a:off x="9252744" y="4926724"/>
            <a:ext cx="2421950" cy="1012672"/>
          </a:xfrm>
          <a:prstGeom prst="rect">
            <a:avLst/>
          </a:prstGeom>
          <a:solidFill>
            <a:schemeClr val="bg1">
              <a:lumMod val="95000"/>
            </a:schemeClr>
          </a:solidFill>
        </p:spPr>
        <p:txBody>
          <a:bodyPr/>
          <a:lstStyle>
            <a:lvl1pPr marL="0" indent="0" algn="ctr">
              <a:buFont typeface="Arial" charset="0"/>
              <a:buNone/>
              <a:defRPr baseline="0">
                <a:solidFill>
                  <a:schemeClr val="bg1">
                    <a:lumMod val="50000"/>
                  </a:schemeClr>
                </a:solidFill>
                <a:latin typeface="Raleway" charset="0"/>
                <a:ea typeface="Raleway" charset="0"/>
                <a:cs typeface="Raleway" charset="0"/>
              </a:defRPr>
            </a:lvl1pPr>
          </a:lstStyle>
          <a:p>
            <a:pPr marL="228600" marR="0" lvl="0" indent="-228600" algn="l" defTabSz="914400" rtl="0" eaLnBrk="1" fontAlgn="auto" latinLnBrk="0" hangingPunct="1">
              <a:lnSpc>
                <a:spcPct val="90000"/>
              </a:lnSpc>
              <a:spcBef>
                <a:spcPts val="1000"/>
              </a:spcBef>
              <a:spcAft>
                <a:spcPts val="0"/>
              </a:spcAft>
              <a:buClrTx/>
              <a:buSzTx/>
              <a:tabLst/>
              <a:defRPr/>
            </a:pPr>
            <a:r>
              <a:rPr lang="en-US" dirty="0"/>
              <a:t>Client logo</a:t>
            </a:r>
          </a:p>
        </p:txBody>
      </p:sp>
      <p:sp>
        <p:nvSpPr>
          <p:cNvPr id="8" name="Rectangle 7"/>
          <p:cNvSpPr/>
          <p:nvPr/>
        </p:nvSpPr>
        <p:spPr>
          <a:xfrm>
            <a:off x="0" y="0"/>
            <a:ext cx="8735438" cy="6870700"/>
          </a:xfrm>
          <a:prstGeom prst="rect">
            <a:avLst/>
          </a:prstGeom>
          <a:solidFill>
            <a:schemeClr val="tx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68526" y="1019790"/>
            <a:ext cx="2078206" cy="443800"/>
          </a:xfrm>
          <a:prstGeom prst="rect">
            <a:avLst/>
          </a:prstGeom>
        </p:spPr>
      </p:pic>
      <p:sp>
        <p:nvSpPr>
          <p:cNvPr id="10" name="Rectangle 9"/>
          <p:cNvSpPr/>
          <p:nvPr/>
        </p:nvSpPr>
        <p:spPr>
          <a:xfrm>
            <a:off x="0" y="120359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40654" y="923091"/>
            <a:ext cx="3989608" cy="1349961"/>
          </a:xfrm>
        </p:spPr>
        <p:txBody>
          <a:bodyPr anchor="t">
            <a:normAutofit/>
          </a:bodyPr>
          <a:lstStyle>
            <a:lvl1pPr>
              <a:defRPr sz="4400" b="1" baseline="0">
                <a:solidFill>
                  <a:schemeClr val="bg1"/>
                </a:solidFill>
              </a:defRPr>
            </a:lvl1pPr>
          </a:lstStyle>
          <a:p>
            <a:r>
              <a:rPr lang="en-US" dirty="0"/>
              <a:t>Report Title</a:t>
            </a:r>
          </a:p>
        </p:txBody>
      </p:sp>
      <p:sp>
        <p:nvSpPr>
          <p:cNvPr id="51" name="Date Placeholder 50"/>
          <p:cNvSpPr>
            <a:spLocks noGrp="1"/>
          </p:cNvSpPr>
          <p:nvPr>
            <p:ph type="dt" sz="half" idx="14"/>
          </p:nvPr>
        </p:nvSpPr>
        <p:spPr>
          <a:xfrm>
            <a:off x="740652" y="5188467"/>
            <a:ext cx="2446685" cy="365125"/>
          </a:xfrm>
        </p:spPr>
        <p:txBody>
          <a:bodyPr/>
          <a:lstStyle/>
          <a:p>
            <a:r>
              <a:rPr lang="en-US"/>
              <a:t>Insert Date / # slides</a:t>
            </a:r>
            <a:endParaRPr lang="en-US" dirty="0"/>
          </a:p>
        </p:txBody>
      </p:sp>
      <p:sp>
        <p:nvSpPr>
          <p:cNvPr id="52" name="Footer Placeholder 51"/>
          <p:cNvSpPr>
            <a:spLocks noGrp="1"/>
          </p:cNvSpPr>
          <p:nvPr>
            <p:ph type="ftr" sz="quarter" idx="15"/>
          </p:nvPr>
        </p:nvSpPr>
        <p:spPr>
          <a:xfrm>
            <a:off x="9252745" y="3169412"/>
            <a:ext cx="2421950" cy="365125"/>
          </a:xfrm>
        </p:spPr>
        <p:txBody>
          <a:bodyPr/>
          <a:lstStyle/>
          <a:p>
            <a:r>
              <a:rPr lang="en-US"/>
              <a:t>FOR</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Generic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3300" y="661124"/>
            <a:ext cx="3035300" cy="504101"/>
          </a:xfrm>
        </p:spPr>
        <p:txBody>
          <a:bodyPr>
            <a:noAutofit/>
          </a:bodyPr>
          <a:lstStyle>
            <a:lvl1pPr>
              <a:defRPr sz="4000">
                <a:solidFill>
                  <a:srgbClr val="000000"/>
                </a:solidFill>
              </a:defRPr>
            </a:lvl1pPr>
          </a:lstStyle>
          <a:p>
            <a:r>
              <a:rPr lang="en-US" dirty="0"/>
              <a:t>Contents</a:t>
            </a:r>
          </a:p>
        </p:txBody>
      </p:sp>
      <p:sp>
        <p:nvSpPr>
          <p:cNvPr id="8" name="Rectangle 7"/>
          <p:cNvSpPr/>
          <p:nvPr/>
        </p:nvSpPr>
        <p:spPr>
          <a:xfrm>
            <a:off x="0" y="93980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1054100" y="5765800"/>
            <a:ext cx="10388600" cy="127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2"/>
          <p:cNvSpPr>
            <a:spLocks noGrp="1"/>
          </p:cNvSpPr>
          <p:nvPr>
            <p:ph idx="14" hasCustomPrompt="1"/>
          </p:nvPr>
        </p:nvSpPr>
        <p:spPr>
          <a:xfrm>
            <a:off x="1040653" y="1624247"/>
            <a:ext cx="4513729" cy="526380"/>
          </a:xfrm>
          <a:prstGeom prst="rect">
            <a:avLst/>
          </a:prstGeom>
        </p:spPr>
        <p:txBody>
          <a:bodyPr vert="horz" lIns="91440" tIns="45720" rIns="91440" bIns="45720" rtlCol="0">
            <a:normAutofit/>
          </a:bodyPr>
          <a:lstStyle>
            <a:lvl1pPr marL="0" indent="0">
              <a:buNone/>
              <a:defRPr>
                <a:solidFill>
                  <a:schemeClr val="bg1">
                    <a:lumMod val="50000"/>
                  </a:schemeClr>
                </a:solidFill>
              </a:defRPr>
            </a:lvl1pPr>
          </a:lstStyle>
          <a:p>
            <a:pPr lvl="0"/>
            <a:r>
              <a:rPr lang="en-US" dirty="0"/>
              <a:t>Description</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Slide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3300" y="2329299"/>
            <a:ext cx="3112604" cy="586432"/>
          </a:xfrm>
        </p:spPr>
        <p:txBody>
          <a:bodyPr>
            <a:noAutofit/>
          </a:bodyPr>
          <a:lstStyle>
            <a:lvl1pPr>
              <a:defRPr sz="4000">
                <a:solidFill>
                  <a:srgbClr val="000000"/>
                </a:solidFill>
              </a:defRPr>
            </a:lvl1pPr>
          </a:lstStyle>
          <a:p>
            <a:r>
              <a:rPr lang="en-US" dirty="0"/>
              <a:t>Section</a:t>
            </a:r>
          </a:p>
        </p:txBody>
      </p:sp>
      <p:sp>
        <p:nvSpPr>
          <p:cNvPr id="3" name="Text Placeholder 2"/>
          <p:cNvSpPr>
            <a:spLocks noGrp="1"/>
          </p:cNvSpPr>
          <p:nvPr>
            <p:ph type="body" idx="1" hasCustomPrompt="1"/>
          </p:nvPr>
        </p:nvSpPr>
        <p:spPr>
          <a:xfrm>
            <a:off x="1027861" y="3272982"/>
            <a:ext cx="3088044" cy="398065"/>
          </a:xfrm>
        </p:spPr>
        <p:txBody>
          <a:bodyPr anchor="t"/>
          <a:lstStyle>
            <a:lvl1pPr marL="0" indent="0">
              <a:buNone/>
              <a:defRPr sz="2400" b="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Further Information</a:t>
            </a:r>
          </a:p>
        </p:txBody>
      </p:sp>
      <p:sp>
        <p:nvSpPr>
          <p:cNvPr id="11" name="Rectangle 10"/>
          <p:cNvSpPr/>
          <p:nvPr/>
        </p:nvSpPr>
        <p:spPr>
          <a:xfrm>
            <a:off x="0" y="262890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Connector 12"/>
          <p:cNvCxnSpPr/>
          <p:nvPr/>
        </p:nvCxnSpPr>
        <p:spPr>
          <a:xfrm>
            <a:off x="1054100" y="5765800"/>
            <a:ext cx="10388600" cy="127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lte Slide 2">
    <p:spTree>
      <p:nvGrpSpPr>
        <p:cNvPr id="1" name=""/>
        <p:cNvGrpSpPr/>
        <p:nvPr/>
      </p:nvGrpSpPr>
      <p:grpSpPr>
        <a:xfrm>
          <a:off x="0" y="0"/>
          <a:ext cx="0" cy="0"/>
          <a:chOff x="0" y="0"/>
          <a:chExt cx="0" cy="0"/>
        </a:xfrm>
      </p:grpSpPr>
      <p:sp>
        <p:nvSpPr>
          <p:cNvPr id="6" name="Rectangle 5"/>
          <p:cNvSpPr/>
          <p:nvPr/>
        </p:nvSpPr>
        <p:spPr>
          <a:xfrm>
            <a:off x="0" y="0"/>
            <a:ext cx="12192000" cy="5778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0" y="2628900"/>
            <a:ext cx="6350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hasCustomPrompt="1"/>
          </p:nvPr>
        </p:nvSpPr>
        <p:spPr>
          <a:xfrm>
            <a:off x="1003300" y="2329299"/>
            <a:ext cx="3112604" cy="586432"/>
          </a:xfrm>
        </p:spPr>
        <p:txBody>
          <a:bodyPr>
            <a:noAutofit/>
          </a:bodyPr>
          <a:lstStyle>
            <a:lvl1pPr>
              <a:defRPr sz="4000">
                <a:solidFill>
                  <a:schemeClr val="bg1"/>
                </a:solidFill>
              </a:defRPr>
            </a:lvl1pPr>
          </a:lstStyle>
          <a:p>
            <a:r>
              <a:rPr lang="en-US" dirty="0"/>
              <a:t>Section</a:t>
            </a:r>
          </a:p>
        </p:txBody>
      </p:sp>
      <p:sp>
        <p:nvSpPr>
          <p:cNvPr id="14" name="Text Placeholder 2"/>
          <p:cNvSpPr>
            <a:spLocks noGrp="1"/>
          </p:cNvSpPr>
          <p:nvPr>
            <p:ph type="body" idx="1" hasCustomPrompt="1"/>
          </p:nvPr>
        </p:nvSpPr>
        <p:spPr>
          <a:xfrm>
            <a:off x="1027861" y="3272982"/>
            <a:ext cx="3088044" cy="398065"/>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Further Information</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itle Slide 3">
    <p:spTree>
      <p:nvGrpSpPr>
        <p:cNvPr id="1" name=""/>
        <p:cNvGrpSpPr/>
        <p:nvPr/>
      </p:nvGrpSpPr>
      <p:grpSpPr>
        <a:xfrm>
          <a:off x="0" y="0"/>
          <a:ext cx="0" cy="0"/>
          <a:chOff x="0" y="0"/>
          <a:chExt cx="0" cy="0"/>
        </a:xfrm>
      </p:grpSpPr>
      <p:sp>
        <p:nvSpPr>
          <p:cNvPr id="5" name="Rectangle 4"/>
          <p:cNvSpPr/>
          <p:nvPr/>
        </p:nvSpPr>
        <p:spPr>
          <a:xfrm>
            <a:off x="0" y="2628900"/>
            <a:ext cx="6350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0" y="-12700"/>
            <a:ext cx="12192000" cy="57785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0" y="2628900"/>
            <a:ext cx="635000" cy="76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itle 1"/>
          <p:cNvSpPr>
            <a:spLocks noGrp="1"/>
          </p:cNvSpPr>
          <p:nvPr>
            <p:ph type="title" hasCustomPrompt="1"/>
          </p:nvPr>
        </p:nvSpPr>
        <p:spPr>
          <a:xfrm>
            <a:off x="1003299" y="2329299"/>
            <a:ext cx="3112605" cy="586432"/>
          </a:xfrm>
        </p:spPr>
        <p:txBody>
          <a:bodyPr>
            <a:noAutofit/>
          </a:bodyPr>
          <a:lstStyle>
            <a:lvl1pPr>
              <a:defRPr sz="4000">
                <a:solidFill>
                  <a:schemeClr val="bg1"/>
                </a:solidFill>
              </a:defRPr>
            </a:lvl1pPr>
          </a:lstStyle>
          <a:p>
            <a:r>
              <a:rPr lang="en-US" dirty="0"/>
              <a:t>Section</a:t>
            </a:r>
          </a:p>
        </p:txBody>
      </p:sp>
      <p:sp>
        <p:nvSpPr>
          <p:cNvPr id="21" name="Text Placeholder 2"/>
          <p:cNvSpPr>
            <a:spLocks noGrp="1"/>
          </p:cNvSpPr>
          <p:nvPr>
            <p:ph type="body" idx="1" hasCustomPrompt="1"/>
          </p:nvPr>
        </p:nvSpPr>
        <p:spPr>
          <a:xfrm>
            <a:off x="1027861" y="3272982"/>
            <a:ext cx="3088044" cy="398065"/>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Further Information</a:t>
            </a:r>
          </a:p>
        </p:txBody>
      </p:sp>
      <p:pic>
        <p:nvPicPr>
          <p:cNvPr id="17" name="Picture 1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ote Slide Grey">
    <p:spTree>
      <p:nvGrpSpPr>
        <p:cNvPr id="1" name=""/>
        <p:cNvGrpSpPr/>
        <p:nvPr/>
      </p:nvGrpSpPr>
      <p:grpSpPr>
        <a:xfrm>
          <a:off x="0" y="0"/>
          <a:ext cx="0" cy="0"/>
          <a:chOff x="0" y="0"/>
          <a:chExt cx="0" cy="0"/>
        </a:xfrm>
      </p:grpSpPr>
      <p:sp>
        <p:nvSpPr>
          <p:cNvPr id="6" name="Picture Placeholder 8"/>
          <p:cNvSpPr>
            <a:spLocks noGrp="1"/>
          </p:cNvSpPr>
          <p:nvPr>
            <p:ph type="pic" sz="quarter" idx="10" hasCustomPrompt="1"/>
          </p:nvPr>
        </p:nvSpPr>
        <p:spPr>
          <a:xfrm>
            <a:off x="4686300" y="292100"/>
            <a:ext cx="6756400" cy="5194300"/>
          </a:xfrm>
          <a:prstGeom prst="rect">
            <a:avLst/>
          </a:prstGeom>
          <a:solidFill>
            <a:schemeClr val="bg1">
              <a:lumMod val="95000"/>
            </a:schemeClr>
          </a:solidFill>
        </p:spPr>
        <p:txBody>
          <a:bodyPr/>
          <a:lstStyle>
            <a:lvl1pPr marL="0" indent="0">
              <a:buFont typeface="Arial" charset="0"/>
              <a:buNone/>
              <a:defRPr sz="2800" baseline="0"/>
            </a:lvl1pPr>
          </a:lstStyle>
          <a:p>
            <a:r>
              <a:rPr lang="en-US" sz="2400" dirty="0">
                <a:solidFill>
                  <a:schemeClr val="bg1">
                    <a:lumMod val="50000"/>
                  </a:schemeClr>
                </a:solidFill>
                <a:latin typeface="Raleway" charset="0"/>
                <a:ea typeface="Raleway" charset="0"/>
                <a:cs typeface="Raleway" charset="0"/>
              </a:rPr>
              <a:t>Use picture to take up white space</a:t>
            </a:r>
          </a:p>
        </p:txBody>
      </p:sp>
      <p:cxnSp>
        <p:nvCxnSpPr>
          <p:cNvPr id="8" name="Straight Connector 7"/>
          <p:cNvCxnSpPr/>
          <p:nvPr/>
        </p:nvCxnSpPr>
        <p:spPr>
          <a:xfrm>
            <a:off x="4762500" y="5778500"/>
            <a:ext cx="6680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14288" y="-12700"/>
            <a:ext cx="4343400" cy="68707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
          <p:cNvSpPr>
            <a:spLocks noGrp="1"/>
          </p:cNvSpPr>
          <p:nvPr>
            <p:ph type="body" idx="1" hasCustomPrompt="1"/>
          </p:nvPr>
        </p:nvSpPr>
        <p:spPr>
          <a:xfrm>
            <a:off x="486628" y="2373827"/>
            <a:ext cx="3088044" cy="1362532"/>
          </a:xfrm>
        </p:spPr>
        <p:txBody>
          <a:bodyPr anchor="t"/>
          <a:lstStyle>
            <a:lvl1pPr marL="0" indent="0">
              <a:buNone/>
              <a:defRPr sz="2400" b="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Further Information</a:t>
            </a:r>
          </a:p>
        </p:txBody>
      </p:sp>
      <p:sp>
        <p:nvSpPr>
          <p:cNvPr id="13" name="Title Placeholder 1"/>
          <p:cNvSpPr>
            <a:spLocks noGrp="1"/>
          </p:cNvSpPr>
          <p:nvPr>
            <p:ph type="title" hasCustomPrompt="1"/>
          </p:nvPr>
        </p:nvSpPr>
        <p:spPr>
          <a:xfrm>
            <a:off x="482600" y="837667"/>
            <a:ext cx="3092072" cy="1313862"/>
          </a:xfrm>
          <a:prstGeom prst="rect">
            <a:avLst/>
          </a:prstGeom>
        </p:spPr>
        <p:txBody>
          <a:bodyPr vert="horz" lIns="91440" tIns="45720" rIns="91440" bIns="45720" rtlCol="0" anchor="t">
            <a:normAutofit/>
          </a:bodyPr>
          <a:lstStyle>
            <a:lvl1pPr>
              <a:defRPr sz="4000" baseline="0">
                <a:solidFill>
                  <a:srgbClr val="000000"/>
                </a:solidFill>
              </a:defRPr>
            </a:lvl1pPr>
          </a:lstStyle>
          <a:p>
            <a:r>
              <a:rPr lang="en-US" dirty="0"/>
              <a:t>Quote or statement</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Slide Dark Grey">
    <p:spTree>
      <p:nvGrpSpPr>
        <p:cNvPr id="1" name=""/>
        <p:cNvGrpSpPr/>
        <p:nvPr/>
      </p:nvGrpSpPr>
      <p:grpSpPr>
        <a:xfrm>
          <a:off x="0" y="0"/>
          <a:ext cx="0" cy="0"/>
          <a:chOff x="0" y="0"/>
          <a:chExt cx="0" cy="0"/>
        </a:xfrm>
      </p:grpSpPr>
      <p:sp>
        <p:nvSpPr>
          <p:cNvPr id="6" name="Picture Placeholder 8"/>
          <p:cNvSpPr>
            <a:spLocks noGrp="1"/>
          </p:cNvSpPr>
          <p:nvPr>
            <p:ph type="pic" sz="quarter" idx="10" hasCustomPrompt="1"/>
          </p:nvPr>
        </p:nvSpPr>
        <p:spPr>
          <a:xfrm>
            <a:off x="4686300" y="292100"/>
            <a:ext cx="6756400" cy="5194300"/>
          </a:xfrm>
          <a:prstGeom prst="rect">
            <a:avLst/>
          </a:prstGeom>
          <a:solidFill>
            <a:schemeClr val="bg1">
              <a:lumMod val="95000"/>
            </a:schemeClr>
          </a:solidFill>
        </p:spPr>
        <p:txBody>
          <a:bodyPr/>
          <a:lstStyle>
            <a:lvl1pPr marL="0" indent="0">
              <a:buFont typeface="Arial" charset="0"/>
              <a:buNone/>
              <a:defRPr sz="2800" baseline="0"/>
            </a:lvl1pPr>
          </a:lstStyle>
          <a:p>
            <a:r>
              <a:rPr lang="en-US" sz="2400" dirty="0">
                <a:solidFill>
                  <a:schemeClr val="bg1">
                    <a:lumMod val="50000"/>
                  </a:schemeClr>
                </a:solidFill>
                <a:latin typeface="Raleway" charset="0"/>
                <a:ea typeface="Raleway" charset="0"/>
                <a:cs typeface="Raleway" charset="0"/>
              </a:rPr>
              <a:t>Use picture to take up white space</a:t>
            </a:r>
          </a:p>
        </p:txBody>
      </p:sp>
      <p:cxnSp>
        <p:nvCxnSpPr>
          <p:cNvPr id="8" name="Straight Connector 7"/>
          <p:cNvCxnSpPr/>
          <p:nvPr/>
        </p:nvCxnSpPr>
        <p:spPr>
          <a:xfrm>
            <a:off x="4762500" y="5778500"/>
            <a:ext cx="6680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12700"/>
            <a:ext cx="4343400" cy="68707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
          <p:cNvSpPr>
            <a:spLocks noGrp="1"/>
          </p:cNvSpPr>
          <p:nvPr>
            <p:ph type="body" idx="1" hasCustomPrompt="1"/>
          </p:nvPr>
        </p:nvSpPr>
        <p:spPr>
          <a:xfrm>
            <a:off x="486628" y="2373827"/>
            <a:ext cx="3088044" cy="1362532"/>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Further Information</a:t>
            </a:r>
          </a:p>
        </p:txBody>
      </p:sp>
      <p:sp>
        <p:nvSpPr>
          <p:cNvPr id="20" name="Title Placeholder 1"/>
          <p:cNvSpPr>
            <a:spLocks noGrp="1"/>
          </p:cNvSpPr>
          <p:nvPr>
            <p:ph type="title" hasCustomPrompt="1"/>
          </p:nvPr>
        </p:nvSpPr>
        <p:spPr>
          <a:xfrm>
            <a:off x="482600" y="837667"/>
            <a:ext cx="3092072" cy="1313862"/>
          </a:xfrm>
          <a:prstGeom prst="rect">
            <a:avLst/>
          </a:prstGeom>
        </p:spPr>
        <p:txBody>
          <a:bodyPr vert="horz" lIns="91440" tIns="45720" rIns="91440" bIns="45720" rtlCol="0" anchor="t">
            <a:normAutofit/>
          </a:bodyPr>
          <a:lstStyle>
            <a:lvl1pPr>
              <a:defRPr sz="4000" baseline="0">
                <a:solidFill>
                  <a:schemeClr val="bg1"/>
                </a:solidFill>
              </a:defRPr>
            </a:lvl1pPr>
          </a:lstStyle>
          <a:p>
            <a:r>
              <a:rPr lang="en-US" dirty="0"/>
              <a:t>Quote or statement</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Slide Red">
    <p:spTree>
      <p:nvGrpSpPr>
        <p:cNvPr id="1" name=""/>
        <p:cNvGrpSpPr/>
        <p:nvPr/>
      </p:nvGrpSpPr>
      <p:grpSpPr>
        <a:xfrm>
          <a:off x="0" y="0"/>
          <a:ext cx="0" cy="0"/>
          <a:chOff x="0" y="0"/>
          <a:chExt cx="0" cy="0"/>
        </a:xfrm>
      </p:grpSpPr>
      <p:sp>
        <p:nvSpPr>
          <p:cNvPr id="6" name="Picture Placeholder 8"/>
          <p:cNvSpPr>
            <a:spLocks noGrp="1"/>
          </p:cNvSpPr>
          <p:nvPr>
            <p:ph type="pic" sz="quarter" idx="10" hasCustomPrompt="1"/>
          </p:nvPr>
        </p:nvSpPr>
        <p:spPr>
          <a:xfrm>
            <a:off x="4686300" y="292100"/>
            <a:ext cx="6756400" cy="5194300"/>
          </a:xfrm>
          <a:prstGeom prst="rect">
            <a:avLst/>
          </a:prstGeom>
          <a:solidFill>
            <a:schemeClr val="bg1">
              <a:lumMod val="95000"/>
            </a:schemeClr>
          </a:solidFill>
        </p:spPr>
        <p:txBody>
          <a:bodyPr/>
          <a:lstStyle>
            <a:lvl1pPr marL="0" indent="0">
              <a:buFont typeface="Arial" charset="0"/>
              <a:buNone/>
              <a:defRPr sz="2800" baseline="0"/>
            </a:lvl1pPr>
          </a:lstStyle>
          <a:p>
            <a:r>
              <a:rPr lang="en-US" sz="2400" dirty="0">
                <a:solidFill>
                  <a:schemeClr val="bg1">
                    <a:lumMod val="50000"/>
                  </a:schemeClr>
                </a:solidFill>
                <a:latin typeface="Raleway" charset="0"/>
                <a:ea typeface="Raleway" charset="0"/>
                <a:cs typeface="Raleway" charset="0"/>
              </a:rPr>
              <a:t>Use picture to take up white space</a:t>
            </a:r>
          </a:p>
        </p:txBody>
      </p:sp>
      <p:cxnSp>
        <p:nvCxnSpPr>
          <p:cNvPr id="8" name="Straight Connector 7"/>
          <p:cNvCxnSpPr/>
          <p:nvPr/>
        </p:nvCxnSpPr>
        <p:spPr>
          <a:xfrm>
            <a:off x="4762500" y="5778500"/>
            <a:ext cx="6680200"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0" y="-12700"/>
            <a:ext cx="4343400" cy="68707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Placeholder 1"/>
          <p:cNvSpPr>
            <a:spLocks noGrp="1"/>
          </p:cNvSpPr>
          <p:nvPr>
            <p:ph type="title" hasCustomPrompt="1"/>
          </p:nvPr>
        </p:nvSpPr>
        <p:spPr>
          <a:xfrm>
            <a:off x="482600" y="837667"/>
            <a:ext cx="3092072" cy="1313862"/>
          </a:xfrm>
          <a:prstGeom prst="rect">
            <a:avLst/>
          </a:prstGeom>
        </p:spPr>
        <p:txBody>
          <a:bodyPr vert="horz" lIns="91440" tIns="45720" rIns="91440" bIns="45720" rtlCol="0" anchor="t">
            <a:normAutofit/>
          </a:bodyPr>
          <a:lstStyle>
            <a:lvl1pPr>
              <a:defRPr sz="4000" baseline="0">
                <a:solidFill>
                  <a:schemeClr val="bg1"/>
                </a:solidFill>
              </a:defRPr>
            </a:lvl1pPr>
          </a:lstStyle>
          <a:p>
            <a:r>
              <a:rPr lang="en-US" dirty="0"/>
              <a:t>Quote or statement</a:t>
            </a:r>
          </a:p>
        </p:txBody>
      </p:sp>
      <p:sp>
        <p:nvSpPr>
          <p:cNvPr id="10" name="Text Placeholder 2"/>
          <p:cNvSpPr>
            <a:spLocks noGrp="1"/>
          </p:cNvSpPr>
          <p:nvPr>
            <p:ph type="body" idx="1" hasCustomPrompt="1"/>
          </p:nvPr>
        </p:nvSpPr>
        <p:spPr>
          <a:xfrm>
            <a:off x="486628" y="2360764"/>
            <a:ext cx="3088044" cy="528154"/>
          </a:xfrm>
        </p:spPr>
        <p:txBody>
          <a:bodyPr anchor="t"/>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Further Information</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Master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03300" y="555749"/>
            <a:ext cx="3146908" cy="676151"/>
          </a:xfrm>
        </p:spPr>
        <p:txBody>
          <a:bodyPr anchor="t">
            <a:noAutofit/>
          </a:bodyPr>
          <a:lstStyle>
            <a:lvl1pPr>
              <a:defRPr sz="4000">
                <a:solidFill>
                  <a:srgbClr val="000000"/>
                </a:solidFill>
              </a:defRPr>
            </a:lvl1pPr>
          </a:lstStyle>
          <a:p>
            <a:r>
              <a:rPr lang="en-US" dirty="0"/>
              <a:t>Master Slide</a:t>
            </a:r>
          </a:p>
        </p:txBody>
      </p:sp>
      <p:cxnSp>
        <p:nvCxnSpPr>
          <p:cNvPr id="9" name="Straight Connector 8"/>
          <p:cNvCxnSpPr/>
          <p:nvPr/>
        </p:nvCxnSpPr>
        <p:spPr>
          <a:xfrm>
            <a:off x="1054100" y="5765800"/>
            <a:ext cx="10388600" cy="127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0" y="83820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11"/>
          <p:cNvSpPr>
            <a:spLocks noGrp="1"/>
          </p:cNvSpPr>
          <p:nvPr>
            <p:ph type="pic" sz="quarter" idx="13" hasCustomPrompt="1"/>
          </p:nvPr>
        </p:nvSpPr>
        <p:spPr>
          <a:xfrm>
            <a:off x="1104900" y="1625600"/>
            <a:ext cx="4991100" cy="3746500"/>
          </a:xfrm>
          <a:prstGeom prst="rect">
            <a:avLst/>
          </a:prstGeom>
          <a:solidFill>
            <a:schemeClr val="bg1">
              <a:lumMod val="95000"/>
            </a:schemeClr>
          </a:solidFill>
        </p:spPr>
        <p:txBody>
          <a:bodyPr/>
          <a:lstStyle>
            <a:lvl1pPr marL="0" indent="0">
              <a:buFont typeface="Arial" charset="0"/>
              <a:buNone/>
              <a:defRPr sz="2800"/>
            </a:lvl1pPr>
          </a:lstStyle>
          <a:p>
            <a:r>
              <a:rPr lang="en-US" sz="2400" dirty="0">
                <a:solidFill>
                  <a:schemeClr val="bg1">
                    <a:lumMod val="50000"/>
                  </a:schemeClr>
                </a:solidFill>
                <a:latin typeface="Raleway" charset="0"/>
                <a:ea typeface="Raleway" charset="0"/>
                <a:cs typeface="Raleway" charset="0"/>
              </a:rPr>
              <a:t>Insert image into placeholder</a:t>
            </a:r>
          </a:p>
        </p:txBody>
      </p:sp>
      <p:sp>
        <p:nvSpPr>
          <p:cNvPr id="19" name="Text Placeholder 2"/>
          <p:cNvSpPr>
            <a:spLocks noGrp="1"/>
          </p:cNvSpPr>
          <p:nvPr>
            <p:ph type="body" idx="1" hasCustomPrompt="1"/>
          </p:nvPr>
        </p:nvSpPr>
        <p:spPr>
          <a:xfrm>
            <a:off x="6361596" y="1741455"/>
            <a:ext cx="2808908" cy="398065"/>
          </a:xfrm>
        </p:spPr>
        <p:txBody>
          <a:bodyPr anchor="t"/>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20" name="Text Placeholder 2"/>
          <p:cNvSpPr>
            <a:spLocks noGrp="1"/>
          </p:cNvSpPr>
          <p:nvPr>
            <p:ph type="body" idx="19" hasCustomPrompt="1"/>
          </p:nvPr>
        </p:nvSpPr>
        <p:spPr>
          <a:xfrm>
            <a:off x="6361986" y="2727623"/>
            <a:ext cx="2808908" cy="398065"/>
          </a:xfrm>
        </p:spPr>
        <p:txBody>
          <a:bodyPr anchor="t"/>
          <a:lstStyle>
            <a:lvl1pPr marL="0" indent="0">
              <a:buNone/>
              <a:defRPr sz="2400" b="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21" name="Text Placeholder 2"/>
          <p:cNvSpPr>
            <a:spLocks noGrp="1"/>
          </p:cNvSpPr>
          <p:nvPr>
            <p:ph type="body" idx="20" hasCustomPrompt="1"/>
          </p:nvPr>
        </p:nvSpPr>
        <p:spPr>
          <a:xfrm>
            <a:off x="6388100" y="3737715"/>
            <a:ext cx="2808908" cy="398065"/>
          </a:xfrm>
        </p:spPr>
        <p:txBody>
          <a:bodyPr anchor="t"/>
          <a:lstStyle>
            <a:lvl1pPr marL="0" indent="0">
              <a:buNone/>
              <a:defRPr sz="2400" b="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22" name="Text Placeholder 2"/>
          <p:cNvSpPr>
            <a:spLocks noGrp="1"/>
          </p:cNvSpPr>
          <p:nvPr>
            <p:ph type="body" idx="21" hasCustomPrompt="1"/>
          </p:nvPr>
        </p:nvSpPr>
        <p:spPr>
          <a:xfrm>
            <a:off x="6361596" y="4729276"/>
            <a:ext cx="2808908" cy="398065"/>
          </a:xfrm>
        </p:spPr>
        <p:txBody>
          <a:bodyPr anchor="t"/>
          <a:lstStyle>
            <a:lvl1pPr marL="0" indent="0">
              <a:buNone/>
              <a:defRPr sz="2400" b="0">
                <a:solidFill>
                  <a:schemeClr val="bg1">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t>
            </a:r>
            <a:r>
              <a:rPr lang="en-US"/>
              <a:t>add text</a:t>
            </a: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2.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9630" y="2530471"/>
            <a:ext cx="5355262" cy="806824"/>
          </a:xfrm>
        </p:spPr>
        <p:txBody>
          <a:bodyPr anchor="t">
            <a:noAutofit/>
          </a:bodyPr>
          <a:lstStyle>
            <a:lvl1pPr>
              <a:defRPr sz="4000">
                <a:solidFill>
                  <a:srgbClr val="000000"/>
                </a:solidFill>
              </a:defRPr>
            </a:lvl1pPr>
          </a:lstStyle>
          <a:p>
            <a:r>
              <a:rPr lang="en-US" dirty="0"/>
              <a:t>Quote or question</a:t>
            </a:r>
          </a:p>
        </p:txBody>
      </p:sp>
      <p:sp>
        <p:nvSpPr>
          <p:cNvPr id="4" name="Text Placeholder 3"/>
          <p:cNvSpPr>
            <a:spLocks noGrp="1"/>
          </p:cNvSpPr>
          <p:nvPr>
            <p:ph type="body" sz="half" idx="2" hasCustomPrompt="1"/>
          </p:nvPr>
        </p:nvSpPr>
        <p:spPr>
          <a:xfrm>
            <a:off x="919630" y="3414687"/>
            <a:ext cx="3400579" cy="619431"/>
          </a:xfrm>
        </p:spPr>
        <p:txBody>
          <a:bodyPr>
            <a:normAutofit/>
          </a:bodyPr>
          <a:lstStyle>
            <a:lvl1pPr marL="0" indent="0">
              <a:buNone/>
              <a:defRPr sz="2400">
                <a:solidFill>
                  <a:schemeClr val="bg1">
                    <a:lumMod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Further Information</a:t>
            </a:r>
          </a:p>
        </p:txBody>
      </p:sp>
      <p:cxnSp>
        <p:nvCxnSpPr>
          <p:cNvPr id="9" name="Straight Connector 8"/>
          <p:cNvCxnSpPr/>
          <p:nvPr/>
        </p:nvCxnSpPr>
        <p:spPr>
          <a:xfrm>
            <a:off x="1054100" y="5765800"/>
            <a:ext cx="10388600" cy="127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2.2">
    <p:spTree>
      <p:nvGrpSpPr>
        <p:cNvPr id="1" name=""/>
        <p:cNvGrpSpPr/>
        <p:nvPr/>
      </p:nvGrpSpPr>
      <p:grpSpPr>
        <a:xfrm>
          <a:off x="0" y="0"/>
          <a:ext cx="0" cy="0"/>
          <a:chOff x="0" y="0"/>
          <a:chExt cx="0" cy="0"/>
        </a:xfrm>
      </p:grpSpPr>
      <p:sp>
        <p:nvSpPr>
          <p:cNvPr id="8" name="Rectangle 7"/>
          <p:cNvSpPr/>
          <p:nvPr/>
        </p:nvSpPr>
        <p:spPr>
          <a:xfrm>
            <a:off x="-1" y="-12700"/>
            <a:ext cx="12192001" cy="5778500"/>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p:cNvSpPr>
            <a:spLocks noGrp="1"/>
          </p:cNvSpPr>
          <p:nvPr>
            <p:ph type="title" hasCustomPrompt="1"/>
          </p:nvPr>
        </p:nvSpPr>
        <p:spPr>
          <a:xfrm>
            <a:off x="919630" y="2530471"/>
            <a:ext cx="5355262" cy="806824"/>
          </a:xfrm>
        </p:spPr>
        <p:txBody>
          <a:bodyPr anchor="t">
            <a:noAutofit/>
          </a:bodyPr>
          <a:lstStyle>
            <a:lvl1pPr>
              <a:defRPr sz="4000">
                <a:solidFill>
                  <a:schemeClr val="bg1"/>
                </a:solidFill>
              </a:defRPr>
            </a:lvl1pPr>
          </a:lstStyle>
          <a:p>
            <a:r>
              <a:rPr lang="en-US" dirty="0"/>
              <a:t>Quote or question</a:t>
            </a:r>
          </a:p>
        </p:txBody>
      </p:sp>
      <p:sp>
        <p:nvSpPr>
          <p:cNvPr id="16" name="Text Placeholder 3"/>
          <p:cNvSpPr>
            <a:spLocks noGrp="1"/>
          </p:cNvSpPr>
          <p:nvPr>
            <p:ph type="body" sz="half" idx="2" hasCustomPrompt="1"/>
          </p:nvPr>
        </p:nvSpPr>
        <p:spPr>
          <a:xfrm>
            <a:off x="919630" y="3414687"/>
            <a:ext cx="3400579" cy="619431"/>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Further Information</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ote 2.3">
    <p:spTree>
      <p:nvGrpSpPr>
        <p:cNvPr id="1" name=""/>
        <p:cNvGrpSpPr/>
        <p:nvPr/>
      </p:nvGrpSpPr>
      <p:grpSpPr>
        <a:xfrm>
          <a:off x="0" y="0"/>
          <a:ext cx="0" cy="0"/>
          <a:chOff x="0" y="0"/>
          <a:chExt cx="0" cy="0"/>
        </a:xfrm>
      </p:grpSpPr>
      <p:sp>
        <p:nvSpPr>
          <p:cNvPr id="8" name="Rectangle 7"/>
          <p:cNvSpPr/>
          <p:nvPr/>
        </p:nvSpPr>
        <p:spPr>
          <a:xfrm>
            <a:off x="0" y="0"/>
            <a:ext cx="12192000" cy="57785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itle 1"/>
          <p:cNvSpPr>
            <a:spLocks noGrp="1"/>
          </p:cNvSpPr>
          <p:nvPr>
            <p:ph type="title" hasCustomPrompt="1"/>
          </p:nvPr>
        </p:nvSpPr>
        <p:spPr>
          <a:xfrm>
            <a:off x="919630" y="2530471"/>
            <a:ext cx="5355262" cy="806824"/>
          </a:xfrm>
        </p:spPr>
        <p:txBody>
          <a:bodyPr anchor="t">
            <a:noAutofit/>
          </a:bodyPr>
          <a:lstStyle>
            <a:lvl1pPr>
              <a:defRPr sz="4000">
                <a:solidFill>
                  <a:schemeClr val="bg1"/>
                </a:solidFill>
              </a:defRPr>
            </a:lvl1pPr>
          </a:lstStyle>
          <a:p>
            <a:r>
              <a:rPr lang="en-US" dirty="0"/>
              <a:t>Quote or question</a:t>
            </a:r>
          </a:p>
        </p:txBody>
      </p:sp>
      <p:sp>
        <p:nvSpPr>
          <p:cNvPr id="13" name="Text Placeholder 3"/>
          <p:cNvSpPr>
            <a:spLocks noGrp="1"/>
          </p:cNvSpPr>
          <p:nvPr>
            <p:ph type="body" sz="half" idx="2" hasCustomPrompt="1"/>
          </p:nvPr>
        </p:nvSpPr>
        <p:spPr>
          <a:xfrm>
            <a:off x="919630" y="3414687"/>
            <a:ext cx="3400579" cy="619431"/>
          </a:xfrm>
        </p:spPr>
        <p:txBody>
          <a:bodyPr>
            <a:normAutofit/>
          </a:bodyPr>
          <a:lstStyle>
            <a:lvl1pPr marL="0" indent="0">
              <a:buNone/>
              <a:defRPr sz="24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Further Information</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cxnSp>
        <p:nvCxnSpPr>
          <p:cNvPr id="15" name="Straight Connector 14"/>
          <p:cNvCxnSpPr/>
          <p:nvPr/>
        </p:nvCxnSpPr>
        <p:spPr>
          <a:xfrm>
            <a:off x="1054100" y="5765800"/>
            <a:ext cx="10388600" cy="1270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838200"/>
            <a:ext cx="635000" cy="76200"/>
          </a:xfrm>
          <a:prstGeom prst="rect">
            <a:avLst/>
          </a:prstGeom>
          <a:solidFill>
            <a:srgbClr val="DA2C2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21462" y="6148862"/>
            <a:ext cx="1321238" cy="282149"/>
          </a:xfrm>
          <a:prstGeom prst="rect">
            <a:avLst/>
          </a:prstGeom>
        </p:spPr>
      </p:pic>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2603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Date Placeholder 1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800">
                <a:solidFill>
                  <a:srgbClr val="A6A6A6"/>
                </a:solidFill>
                <a:latin typeface="Raleway" charset="0"/>
                <a:ea typeface="Raleway" charset="0"/>
                <a:cs typeface="Raleway" charset="0"/>
              </a:defRPr>
            </a:lvl1pPr>
          </a:lstStyle>
          <a:p>
            <a:r>
              <a:rPr lang="en-US"/>
              <a:t>Insert Date</a:t>
            </a:r>
            <a:endParaRPr lang="en-US" dirty="0"/>
          </a:p>
        </p:txBody>
      </p:sp>
      <p:sp>
        <p:nvSpPr>
          <p:cNvPr id="15" name="Slide Number Placeholder 1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800">
                <a:solidFill>
                  <a:srgbClr val="A6A6A6"/>
                </a:solidFill>
                <a:latin typeface="Raleway" charset="0"/>
                <a:ea typeface="Raleway" charset="0"/>
                <a:cs typeface="Raleway" charset="0"/>
              </a:defRPr>
            </a:lvl1pPr>
          </a:lstStyle>
          <a:p>
            <a:fld id="{2D242402-6047-0946-A7E9-439BBF15C45E}" type="slidenum">
              <a:rPr lang="en-US" smtClean="0"/>
              <a:pPr/>
              <a:t>‹#›</a:t>
            </a:fld>
            <a:endParaRPr lang="en-US" dirty="0"/>
          </a:p>
        </p:txBody>
      </p:sp>
      <p:sp>
        <p:nvSpPr>
          <p:cNvPr id="16" name="Footer Placeholder 15"/>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800">
                <a:solidFill>
                  <a:srgbClr val="A6A6A6"/>
                </a:solidFill>
                <a:latin typeface="Raleway" charset="0"/>
                <a:ea typeface="Raleway" charset="0"/>
                <a:cs typeface="Raleway" charset="0"/>
              </a:defRPr>
            </a:lvl1pPr>
          </a:lstStyle>
          <a:p>
            <a:r>
              <a:rPr lang="en-US"/>
              <a:t>Insert number of total slides</a:t>
            </a:r>
            <a:endParaRPr lang="en-US" dirty="0"/>
          </a:p>
        </p:txBody>
      </p:sp>
    </p:spTree>
    <p:extLst>
      <p:ext uri="{BB962C8B-B14F-4D97-AF65-F5344CB8AC3E}">
        <p14:creationId xmlns:p14="http://schemas.microsoft.com/office/powerpoint/2010/main" val="1557930261"/>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hf hdr="0"/>
  <p:txStyles>
    <p:title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p:titleStyle>
    <p:bodyStyle>
      <a:lvl1pPr marL="228600" indent="-228600" algn="l" defTabSz="914400" rtl="0" eaLnBrk="1" latinLnBrk="0" hangingPunct="1">
        <a:lnSpc>
          <a:spcPct val="90000"/>
        </a:lnSpc>
        <a:spcBef>
          <a:spcPts val="1000"/>
        </a:spcBef>
        <a:buFont typeface="Arial"/>
        <a:buChar char="•"/>
        <a:defRPr sz="2400" kern="1200">
          <a:solidFill>
            <a:schemeClr val="bg1">
              <a:lumMod val="50000"/>
            </a:schemeClr>
          </a:solidFill>
          <a:latin typeface="Raleway" charset="0"/>
          <a:ea typeface="Raleway" charset="0"/>
          <a:cs typeface="Raleway" charset="0"/>
        </a:defRPr>
      </a:lvl1pPr>
      <a:lvl2pPr marL="685800" indent="-228600" algn="l" defTabSz="914400" rtl="0" eaLnBrk="1" latinLnBrk="0" hangingPunct="1">
        <a:lnSpc>
          <a:spcPct val="90000"/>
        </a:lnSpc>
        <a:spcBef>
          <a:spcPts val="500"/>
        </a:spcBef>
        <a:buFont typeface="Arial"/>
        <a:buChar char="•"/>
        <a:defRPr sz="2000" kern="1200">
          <a:solidFill>
            <a:schemeClr val="bg1">
              <a:lumMod val="50000"/>
            </a:schemeClr>
          </a:solidFill>
          <a:latin typeface="Raleway" charset="0"/>
          <a:ea typeface="Raleway" charset="0"/>
          <a:cs typeface="Raleway" charset="0"/>
        </a:defRPr>
      </a:lvl2pPr>
      <a:lvl3pPr marL="1143000" indent="-228600" algn="l" defTabSz="914400" rtl="0" eaLnBrk="1" latinLnBrk="0" hangingPunct="1">
        <a:lnSpc>
          <a:spcPct val="90000"/>
        </a:lnSpc>
        <a:spcBef>
          <a:spcPts val="500"/>
        </a:spcBef>
        <a:buFont typeface="Arial"/>
        <a:buChar char="•"/>
        <a:defRPr sz="1600" kern="1200">
          <a:solidFill>
            <a:schemeClr val="bg1">
              <a:lumMod val="50000"/>
            </a:schemeClr>
          </a:solidFill>
          <a:latin typeface="Raleway" charset="0"/>
          <a:ea typeface="Raleway" charset="0"/>
          <a:cs typeface="Raleway" charset="0"/>
        </a:defRPr>
      </a:lvl3pPr>
      <a:lvl4pPr marL="1600200" indent="-228600" algn="l" defTabSz="914400" rtl="0" eaLnBrk="1" latinLnBrk="0" hangingPunct="1">
        <a:lnSpc>
          <a:spcPct val="90000"/>
        </a:lnSpc>
        <a:spcBef>
          <a:spcPts val="500"/>
        </a:spcBef>
        <a:buFont typeface="Arial"/>
        <a:buChar char="•"/>
        <a:defRPr sz="1400" kern="1200">
          <a:solidFill>
            <a:schemeClr val="bg1">
              <a:lumMod val="50000"/>
            </a:schemeClr>
          </a:solidFill>
          <a:latin typeface="Raleway" charset="0"/>
          <a:ea typeface="Raleway" charset="0"/>
          <a:cs typeface="Raleway" charset="0"/>
        </a:defRPr>
      </a:lvl4pPr>
      <a:lvl5pPr marL="2057400" indent="-228600" algn="l" defTabSz="914400" rtl="0" eaLnBrk="1" latinLnBrk="0" hangingPunct="1">
        <a:lnSpc>
          <a:spcPct val="90000"/>
        </a:lnSpc>
        <a:spcBef>
          <a:spcPts val="500"/>
        </a:spcBef>
        <a:buFont typeface="Arial"/>
        <a:buChar char="•"/>
        <a:defRPr sz="1200" kern="1200">
          <a:solidFill>
            <a:schemeClr val="bg1">
              <a:lumMod val="50000"/>
            </a:schemeClr>
          </a:solidFill>
          <a:latin typeface="Raleway" charset="0"/>
          <a:ea typeface="Raleway" charset="0"/>
          <a:cs typeface="Raleway"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ate Placeholder 4"/>
          <p:cNvSpPr>
            <a:spLocks noGrp="1"/>
          </p:cNvSpPr>
          <p:nvPr>
            <p:ph type="dt" sz="half" idx="2"/>
          </p:nvPr>
        </p:nvSpPr>
        <p:spPr/>
        <p:txBody>
          <a:bodyPr/>
          <a:lstStyle/>
          <a:p>
            <a:r>
              <a:rPr lang="en-US" dirty="0"/>
              <a:t>17</a:t>
            </a:r>
            <a:r>
              <a:rPr lang="en-US" baseline="30000" dirty="0"/>
              <a:t>th</a:t>
            </a:r>
            <a:r>
              <a:rPr lang="en-US" dirty="0"/>
              <a:t> November 2017</a:t>
            </a:r>
          </a:p>
        </p:txBody>
      </p:sp>
      <p:sp>
        <p:nvSpPr>
          <p:cNvPr id="7" name="TextBox 6"/>
          <p:cNvSpPr txBox="1"/>
          <p:nvPr/>
        </p:nvSpPr>
        <p:spPr>
          <a:xfrm>
            <a:off x="1003300" y="2298700"/>
            <a:ext cx="3581400" cy="707886"/>
          </a:xfrm>
          <a:prstGeom prst="rect">
            <a:avLst/>
          </a:prstGeom>
          <a:noFill/>
        </p:spPr>
        <p:txBody>
          <a:bodyPr wrap="square" rtlCol="0">
            <a:spAutoFit/>
          </a:bodyPr>
          <a:lstStyle/>
          <a:p>
            <a:r>
              <a:rPr lang="en-US" sz="4000" dirty="0">
                <a:latin typeface="Raleway" charset="0"/>
                <a:ea typeface="Raleway" charset="0"/>
                <a:cs typeface="Raleway" charset="0"/>
              </a:rPr>
              <a:t>Royal London</a:t>
            </a:r>
          </a:p>
        </p:txBody>
      </p:sp>
      <p:sp>
        <p:nvSpPr>
          <p:cNvPr id="8" name="TextBox 7"/>
          <p:cNvSpPr txBox="1"/>
          <p:nvPr/>
        </p:nvSpPr>
        <p:spPr>
          <a:xfrm>
            <a:off x="1028700" y="3285986"/>
            <a:ext cx="3581400" cy="830997"/>
          </a:xfrm>
          <a:prstGeom prst="rect">
            <a:avLst/>
          </a:prstGeom>
          <a:noFill/>
        </p:spPr>
        <p:txBody>
          <a:bodyPr wrap="square" rtlCol="0">
            <a:spAutoFit/>
          </a:bodyPr>
          <a:lstStyle/>
          <a:p>
            <a:r>
              <a:rPr lang="en-US" sz="2400" dirty="0">
                <a:solidFill>
                  <a:schemeClr val="bg1">
                    <a:lumMod val="50000"/>
                  </a:schemeClr>
                </a:solidFill>
                <a:latin typeface="Raleway" charset="0"/>
                <a:ea typeface="Raleway" charset="0"/>
                <a:cs typeface="Raleway" charset="0"/>
              </a:rPr>
              <a:t>Financial Capability Summary Report</a:t>
            </a:r>
          </a:p>
        </p:txBody>
      </p:sp>
      <p:sp>
        <p:nvSpPr>
          <p:cNvPr id="9" name="Rectangle 8"/>
          <p:cNvSpPr/>
          <p:nvPr/>
        </p:nvSpPr>
        <p:spPr>
          <a:xfrm>
            <a:off x="1066800" y="4457700"/>
            <a:ext cx="2921000" cy="9525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2"/>
          <a:stretch>
            <a:fillRect/>
          </a:stretch>
        </p:blipFill>
        <p:spPr>
          <a:xfrm>
            <a:off x="1068464" y="4209799"/>
            <a:ext cx="2919336" cy="1448302"/>
          </a:xfrm>
          <a:prstGeom prst="rect">
            <a:avLst/>
          </a:prstGeom>
        </p:spPr>
      </p:pic>
    </p:spTree>
    <p:extLst>
      <p:ext uri="{BB962C8B-B14F-4D97-AF65-F5344CB8AC3E}">
        <p14:creationId xmlns:p14="http://schemas.microsoft.com/office/powerpoint/2010/main" val="1807793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3299" y="609600"/>
            <a:ext cx="4587603" cy="707886"/>
          </a:xfrm>
          <a:prstGeom prst="rect">
            <a:avLst/>
          </a:prstGeom>
          <a:noFill/>
        </p:spPr>
        <p:txBody>
          <a:bodyPr wrap="square" rtlCol="0">
            <a:spAutoFit/>
          </a:bodyPr>
          <a:lstStyle/>
          <a:p>
            <a:r>
              <a:rPr lang="en-US" sz="4000" dirty="0">
                <a:latin typeface="Raleway" charset="0"/>
                <a:ea typeface="Raleway" charset="0"/>
                <a:cs typeface="Raleway" charset="0"/>
              </a:rPr>
              <a:t>Aims &amp; Objectives</a:t>
            </a:r>
          </a:p>
        </p:txBody>
      </p:sp>
      <p:sp>
        <p:nvSpPr>
          <p:cNvPr id="6" name="TextBox 5"/>
          <p:cNvSpPr txBox="1"/>
          <p:nvPr/>
        </p:nvSpPr>
        <p:spPr>
          <a:xfrm>
            <a:off x="1028700" y="1584186"/>
            <a:ext cx="9269924" cy="4031873"/>
          </a:xfrm>
          <a:prstGeom prst="rect">
            <a:avLst/>
          </a:prstGeom>
          <a:noFill/>
        </p:spPr>
        <p:txBody>
          <a:bodyPr wrap="square" rtlCol="0">
            <a:spAutoFit/>
          </a:bodyPr>
          <a:lstStyle/>
          <a:p>
            <a:pPr marL="342900" indent="-342900">
              <a:buClr>
                <a:schemeClr val="accent1"/>
              </a:buClr>
              <a:buFont typeface="Arial" panose="020B0604020202020204" pitchFamily="34" charset="0"/>
              <a:buChar char="•"/>
            </a:pPr>
            <a:r>
              <a:rPr lang="en-US" sz="1600" dirty="0">
                <a:solidFill>
                  <a:schemeClr val="bg1">
                    <a:lumMod val="50000"/>
                  </a:schemeClr>
                </a:solidFill>
                <a:latin typeface="Raleway" charset="0"/>
                <a:ea typeface="Raleway" charset="0"/>
                <a:cs typeface="Raleway" charset="0"/>
              </a:rPr>
              <a:t>In 2016, Royal London commissioned YouGov to conduct a ‘financial capability’ experiment to explore how the use of planning tools (including pen and paper and 3 mobile apps) could impact on how people felt able to budget, plan and </a:t>
            </a:r>
            <a:r>
              <a:rPr lang="en-US" sz="1600" dirty="0" err="1">
                <a:solidFill>
                  <a:schemeClr val="bg1">
                    <a:lumMod val="50000"/>
                  </a:schemeClr>
                </a:solidFill>
                <a:latin typeface="Raleway" charset="0"/>
                <a:ea typeface="Raleway" charset="0"/>
                <a:cs typeface="Raleway" charset="0"/>
              </a:rPr>
              <a:t>organise</a:t>
            </a:r>
            <a:r>
              <a:rPr lang="en-US" sz="1600" dirty="0">
                <a:solidFill>
                  <a:schemeClr val="bg1">
                    <a:lumMod val="50000"/>
                  </a:schemeClr>
                </a:solidFill>
                <a:latin typeface="Raleway" charset="0"/>
                <a:ea typeface="Raleway" charset="0"/>
                <a:cs typeface="Raleway" charset="0"/>
              </a:rPr>
              <a:t> their financial situation  </a:t>
            </a:r>
          </a:p>
          <a:p>
            <a:pPr marL="342900" indent="-342900">
              <a:buClr>
                <a:schemeClr val="accent1"/>
              </a:buClr>
              <a:buFont typeface="Arial" panose="020B0604020202020204" pitchFamily="34" charset="0"/>
              <a:buChar char="•"/>
            </a:pPr>
            <a:endParaRPr lang="en-US" sz="1600" dirty="0">
              <a:solidFill>
                <a:schemeClr val="bg1">
                  <a:lumMod val="50000"/>
                </a:schemeClr>
              </a:solidFill>
              <a:latin typeface="Raleway" charset="0"/>
              <a:ea typeface="Raleway" charset="0"/>
              <a:cs typeface="Raleway" charset="0"/>
            </a:endParaRPr>
          </a:p>
          <a:p>
            <a:pPr marL="342900" indent="-342900">
              <a:buClr>
                <a:schemeClr val="accent1"/>
              </a:buClr>
              <a:buFont typeface="Arial" panose="020B0604020202020204" pitchFamily="34" charset="0"/>
              <a:buChar char="•"/>
            </a:pPr>
            <a:r>
              <a:rPr lang="en-US" sz="1600" dirty="0">
                <a:solidFill>
                  <a:schemeClr val="bg1">
                    <a:lumMod val="50000"/>
                  </a:schemeClr>
                </a:solidFill>
                <a:latin typeface="Raleway" charset="0"/>
                <a:ea typeface="Raleway" charset="0"/>
                <a:cs typeface="Raleway" charset="0"/>
              </a:rPr>
              <a:t>A qualitative and quantitative method was employed, inviting people to take part in a three month trial.  411 participants took part in the quantitative test, 278 actually used the budgeting tool we gave them and 43 were also engaged in a qualitative online forum at points throughout the experiment </a:t>
            </a:r>
          </a:p>
          <a:p>
            <a:pPr marL="342900" indent="-342900">
              <a:buClr>
                <a:schemeClr val="accent1"/>
              </a:buClr>
              <a:buFont typeface="Arial" panose="020B0604020202020204" pitchFamily="34" charset="0"/>
              <a:buChar char="•"/>
            </a:pPr>
            <a:endParaRPr lang="en-US" sz="1600" dirty="0">
              <a:solidFill>
                <a:schemeClr val="bg1">
                  <a:lumMod val="50000"/>
                </a:schemeClr>
              </a:solidFill>
              <a:latin typeface="Raleway" charset="0"/>
              <a:ea typeface="Raleway" charset="0"/>
              <a:cs typeface="Raleway" charset="0"/>
            </a:endParaRPr>
          </a:p>
          <a:p>
            <a:pPr marL="342900" indent="-342900">
              <a:buClr>
                <a:schemeClr val="accent1"/>
              </a:buClr>
              <a:buFont typeface="Arial" panose="020B0604020202020204" pitchFamily="34" charset="0"/>
              <a:buChar char="•"/>
            </a:pPr>
            <a:r>
              <a:rPr lang="en-US" sz="1600" dirty="0">
                <a:solidFill>
                  <a:schemeClr val="bg1">
                    <a:lumMod val="50000"/>
                  </a:schemeClr>
                </a:solidFill>
                <a:latin typeface="Raleway" charset="0"/>
                <a:ea typeface="Raleway" charset="0"/>
                <a:cs typeface="Raleway" charset="0"/>
              </a:rPr>
              <a:t>The results of this experiment were used by Royal London as part of the ‘Looking after the pennies’ report in January 2017</a:t>
            </a:r>
          </a:p>
          <a:p>
            <a:pPr>
              <a:buClr>
                <a:schemeClr val="accent1"/>
              </a:buClr>
            </a:pPr>
            <a:endParaRPr lang="en-US" sz="1600" dirty="0">
              <a:solidFill>
                <a:schemeClr val="bg1">
                  <a:lumMod val="50000"/>
                </a:schemeClr>
              </a:solidFill>
              <a:latin typeface="Raleway" charset="0"/>
              <a:ea typeface="Raleway" charset="0"/>
              <a:cs typeface="Raleway" charset="0"/>
            </a:endParaRPr>
          </a:p>
          <a:p>
            <a:pPr marL="342900" indent="-342900">
              <a:buClr>
                <a:schemeClr val="accent1"/>
              </a:buClr>
              <a:buFont typeface="Arial" panose="020B0604020202020204" pitchFamily="34" charset="0"/>
              <a:buChar char="•"/>
            </a:pPr>
            <a:r>
              <a:rPr lang="en-US" sz="1600" dirty="0">
                <a:solidFill>
                  <a:schemeClr val="bg2">
                    <a:lumMod val="75000"/>
                  </a:schemeClr>
                </a:solidFill>
                <a:latin typeface="Raleway"/>
              </a:rPr>
              <a:t>In October 2017, Royal London asked </a:t>
            </a:r>
            <a:r>
              <a:rPr lang="en-US" sz="1600" dirty="0" err="1">
                <a:solidFill>
                  <a:schemeClr val="bg2">
                    <a:lumMod val="75000"/>
                  </a:schemeClr>
                </a:solidFill>
                <a:latin typeface="Raleway"/>
              </a:rPr>
              <a:t>YouGov</a:t>
            </a:r>
            <a:r>
              <a:rPr lang="en-US" sz="1600" dirty="0">
                <a:solidFill>
                  <a:schemeClr val="bg2">
                    <a:lumMod val="75000"/>
                  </a:schemeClr>
                </a:solidFill>
                <a:latin typeface="Raleway"/>
              </a:rPr>
              <a:t> to revisit the 52 people who had taken part in the experiment and had used either one of the apps or pen and paper for the full duration of the three-month trial. Of these people, 37 agreed to take part in a three day online forum to establish what impact the trial had made a year after they took part </a:t>
            </a:r>
            <a:endParaRPr lang="en-GB" sz="1600" dirty="0">
              <a:solidFill>
                <a:schemeClr val="bg2">
                  <a:lumMod val="75000"/>
                </a:schemeClr>
              </a:solidFill>
              <a:latin typeface="Raleway"/>
            </a:endParaRPr>
          </a:p>
        </p:txBody>
      </p:sp>
    </p:spTree>
    <p:extLst>
      <p:ext uri="{BB962C8B-B14F-4D97-AF65-F5344CB8AC3E}">
        <p14:creationId xmlns:p14="http://schemas.microsoft.com/office/powerpoint/2010/main" val="91896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3299" y="2260600"/>
            <a:ext cx="5410379" cy="1323439"/>
          </a:xfrm>
          <a:prstGeom prst="rect">
            <a:avLst/>
          </a:prstGeom>
          <a:noFill/>
        </p:spPr>
        <p:txBody>
          <a:bodyPr wrap="square" rtlCol="0">
            <a:spAutoFit/>
          </a:bodyPr>
          <a:lstStyle/>
          <a:p>
            <a:r>
              <a:rPr lang="en-US" sz="4000" dirty="0">
                <a:solidFill>
                  <a:schemeClr val="bg1"/>
                </a:solidFill>
                <a:latin typeface="Raleway" charset="0"/>
                <a:ea typeface="Raleway" charset="0"/>
                <a:cs typeface="Raleway" charset="0"/>
              </a:rPr>
              <a:t>Understanding the audience </a:t>
            </a:r>
          </a:p>
        </p:txBody>
      </p:sp>
    </p:spTree>
    <p:extLst>
      <p:ext uri="{BB962C8B-B14F-4D97-AF65-F5344CB8AC3E}">
        <p14:creationId xmlns:p14="http://schemas.microsoft.com/office/powerpoint/2010/main" val="137635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1003300" y="426053"/>
            <a:ext cx="9804908" cy="676151"/>
          </a:xfrm>
        </p:spPr>
        <p:txBody>
          <a:bodyPr/>
          <a:lstStyle/>
          <a:p>
            <a:r>
              <a:rPr lang="en-GB" sz="2400" dirty="0"/>
              <a:t>The research in 2016 gave positive indications that budgeting tools did help – particularly to shift attitudes and behaviour of the more vulnerable audience </a:t>
            </a:r>
          </a:p>
        </p:txBody>
      </p:sp>
      <p:sp>
        <p:nvSpPr>
          <p:cNvPr id="17" name="Text Placeholder 16"/>
          <p:cNvSpPr>
            <a:spLocks noGrp="1"/>
          </p:cNvSpPr>
          <p:nvPr>
            <p:ph type="body" idx="1"/>
          </p:nvPr>
        </p:nvSpPr>
        <p:spPr>
          <a:xfrm>
            <a:off x="5113981" y="1861602"/>
            <a:ext cx="2808908" cy="398065"/>
          </a:xfrm>
        </p:spPr>
        <p:txBody>
          <a:bodyPr>
            <a:normAutofit fontScale="55000" lnSpcReduction="20000"/>
          </a:bodyPr>
          <a:lstStyle/>
          <a:p>
            <a:r>
              <a:rPr lang="en-GB" dirty="0"/>
              <a:t>49% said the budgeting method was helpful in monitoring spend </a:t>
            </a:r>
          </a:p>
        </p:txBody>
      </p:sp>
      <p:sp>
        <p:nvSpPr>
          <p:cNvPr id="19" name="Text Placeholder 18"/>
          <p:cNvSpPr>
            <a:spLocks noGrp="1"/>
          </p:cNvSpPr>
          <p:nvPr>
            <p:ph type="body" idx="19"/>
          </p:nvPr>
        </p:nvSpPr>
        <p:spPr>
          <a:xfrm>
            <a:off x="5114371" y="2727623"/>
            <a:ext cx="2808908" cy="398065"/>
          </a:xfrm>
        </p:spPr>
        <p:txBody>
          <a:bodyPr>
            <a:normAutofit fontScale="55000" lnSpcReduction="20000"/>
          </a:bodyPr>
          <a:lstStyle/>
          <a:p>
            <a:r>
              <a:rPr lang="en-GB" dirty="0"/>
              <a:t>37% said that they had a better understanding of their finances </a:t>
            </a:r>
          </a:p>
        </p:txBody>
      </p:sp>
      <p:sp>
        <p:nvSpPr>
          <p:cNvPr id="20" name="Text Placeholder 19"/>
          <p:cNvSpPr>
            <a:spLocks noGrp="1"/>
          </p:cNvSpPr>
          <p:nvPr>
            <p:ph type="body" idx="20"/>
          </p:nvPr>
        </p:nvSpPr>
        <p:spPr>
          <a:xfrm>
            <a:off x="5140485" y="3500302"/>
            <a:ext cx="2808908" cy="398065"/>
          </a:xfrm>
        </p:spPr>
        <p:txBody>
          <a:bodyPr>
            <a:noAutofit/>
          </a:bodyPr>
          <a:lstStyle/>
          <a:p>
            <a:r>
              <a:rPr lang="en-GB" sz="1300" dirty="0"/>
              <a:t>There was a 7% shift towards feeling clear about how to create a monthly budget </a:t>
            </a:r>
          </a:p>
        </p:txBody>
      </p:sp>
      <p:sp>
        <p:nvSpPr>
          <p:cNvPr id="21" name="Text Placeholder 20"/>
          <p:cNvSpPr>
            <a:spLocks noGrp="1"/>
          </p:cNvSpPr>
          <p:nvPr>
            <p:ph type="body" idx="21"/>
          </p:nvPr>
        </p:nvSpPr>
        <p:spPr>
          <a:xfrm>
            <a:off x="5140485" y="4355541"/>
            <a:ext cx="2808908" cy="398065"/>
          </a:xfrm>
        </p:spPr>
        <p:txBody>
          <a:bodyPr>
            <a:noAutofit/>
          </a:bodyPr>
          <a:lstStyle/>
          <a:p>
            <a:r>
              <a:rPr lang="en-GB" sz="1300" dirty="0"/>
              <a:t>26% said they were more motivated to save for unexpected expenses </a:t>
            </a:r>
          </a:p>
        </p:txBody>
      </p:sp>
      <p:pic>
        <p:nvPicPr>
          <p:cNvPr id="23" name="Picture 22"/>
          <p:cNvPicPr>
            <a:picLocks noChangeAspect="1"/>
          </p:cNvPicPr>
          <p:nvPr/>
        </p:nvPicPr>
        <p:blipFill rotWithShape="1">
          <a:blip r:embed="rId2"/>
          <a:srcRect l="17667" t="9276" r="59803" b="9308"/>
          <a:stretch/>
        </p:blipFill>
        <p:spPr>
          <a:xfrm>
            <a:off x="1203742" y="1744741"/>
            <a:ext cx="2836191" cy="3742841"/>
          </a:xfrm>
          <a:prstGeom prst="rect">
            <a:avLst/>
          </a:prstGeom>
        </p:spPr>
      </p:pic>
      <p:sp>
        <p:nvSpPr>
          <p:cNvPr id="24" name="Rectangle 23"/>
          <p:cNvSpPr/>
          <p:nvPr/>
        </p:nvSpPr>
        <p:spPr>
          <a:xfrm>
            <a:off x="9261942" y="1861602"/>
            <a:ext cx="2247254" cy="257271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This research will look to see if there are any indications that the changes have been sustained beyond the initial trial </a:t>
            </a:r>
          </a:p>
        </p:txBody>
      </p:sp>
      <p:sp>
        <p:nvSpPr>
          <p:cNvPr id="2" name="Rectangle 1"/>
          <p:cNvSpPr/>
          <p:nvPr/>
        </p:nvSpPr>
        <p:spPr>
          <a:xfrm>
            <a:off x="5114371" y="1373601"/>
            <a:ext cx="2724912" cy="2743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From the 2016 report we found…</a:t>
            </a:r>
          </a:p>
        </p:txBody>
      </p:sp>
    </p:spTree>
    <p:extLst>
      <p:ext uri="{BB962C8B-B14F-4D97-AF65-F5344CB8AC3E}">
        <p14:creationId xmlns:p14="http://schemas.microsoft.com/office/powerpoint/2010/main" val="22834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1003300" y="661124"/>
            <a:ext cx="10499852" cy="504101"/>
          </a:xfrm>
        </p:spPr>
        <p:txBody>
          <a:bodyPr/>
          <a:lstStyle/>
          <a:p>
            <a:r>
              <a:rPr lang="en-GB" sz="2400" dirty="0"/>
              <a:t>Revisiting the audience a year later – only a small number were still using the same budgeting tool as in 2016</a:t>
            </a:r>
          </a:p>
        </p:txBody>
      </p:sp>
      <p:sp>
        <p:nvSpPr>
          <p:cNvPr id="2" name="Content Placeholder 1"/>
          <p:cNvSpPr>
            <a:spLocks noGrp="1"/>
          </p:cNvSpPr>
          <p:nvPr>
            <p:ph idx="14"/>
          </p:nvPr>
        </p:nvSpPr>
        <p:spPr>
          <a:xfrm>
            <a:off x="1094896" y="1664208"/>
            <a:ext cx="9676425" cy="4114800"/>
          </a:xfrm>
        </p:spPr>
        <p:txBody>
          <a:bodyPr>
            <a:normAutofit fontScale="92500" lnSpcReduction="20000"/>
          </a:bodyPr>
          <a:lstStyle/>
          <a:p>
            <a:pPr marL="342900" indent="-342900">
              <a:buClr>
                <a:schemeClr val="accent1"/>
              </a:buClr>
              <a:buFont typeface="Arial" panose="020B0604020202020204" pitchFamily="34" charset="0"/>
              <a:buChar char="•"/>
            </a:pPr>
            <a:r>
              <a:rPr lang="en-GB" sz="1900" dirty="0"/>
              <a:t>4 of our audience had continued to use the same budgeting tool over the last year since finishing the trial</a:t>
            </a:r>
          </a:p>
          <a:p>
            <a:pPr marL="342900" indent="-342900">
              <a:buClr>
                <a:schemeClr val="accent1"/>
              </a:buClr>
              <a:buFont typeface="Arial" panose="020B0604020202020204" pitchFamily="34" charset="0"/>
              <a:buChar char="•"/>
            </a:pPr>
            <a:r>
              <a:rPr lang="en-GB" sz="1900" dirty="0"/>
              <a:t>Most people had reverted to their own/old system or had tried a different way to manage their budget going forwards </a:t>
            </a:r>
          </a:p>
          <a:p>
            <a:pPr marL="342900" indent="-342900">
              <a:buClr>
                <a:schemeClr val="accent1"/>
              </a:buClr>
              <a:buFont typeface="Arial" panose="020B0604020202020204" pitchFamily="34" charset="0"/>
              <a:buChar char="•"/>
            </a:pPr>
            <a:r>
              <a:rPr lang="en-GB" sz="1900" dirty="0"/>
              <a:t>Some said that they were too “set in their ways” to change as a result of a 3 month trial </a:t>
            </a:r>
          </a:p>
          <a:p>
            <a:pPr marL="342900" indent="-342900">
              <a:buClr>
                <a:schemeClr val="accent1"/>
              </a:buClr>
              <a:buFont typeface="Arial" panose="020B0604020202020204" pitchFamily="34" charset="0"/>
              <a:buChar char="•"/>
            </a:pPr>
            <a:r>
              <a:rPr lang="en-GB" sz="1900" dirty="0"/>
              <a:t>Some felt that once they had learnt the basic principles from the tool they did not need to continue using it on a frequent basis and that the budgeting tools were too time consuming long term </a:t>
            </a:r>
          </a:p>
          <a:p>
            <a:pPr marL="342900" indent="-342900">
              <a:buClr>
                <a:schemeClr val="accent1"/>
              </a:buClr>
              <a:buFont typeface="Arial" panose="020B0604020202020204" pitchFamily="34" charset="0"/>
              <a:buChar char="•"/>
            </a:pPr>
            <a:r>
              <a:rPr lang="en-GB" sz="1900" dirty="0"/>
              <a:t>Some had stopped for technical reasons – for example a change of handset, or issues with the app itself preventing use </a:t>
            </a:r>
          </a:p>
          <a:p>
            <a:pPr marL="342900" indent="-342900">
              <a:buClr>
                <a:schemeClr val="accent1"/>
              </a:buClr>
              <a:buFont typeface="Arial" panose="020B0604020202020204" pitchFamily="34" charset="0"/>
              <a:buChar char="•"/>
            </a:pPr>
            <a:r>
              <a:rPr lang="en-GB" sz="1900" dirty="0"/>
              <a:t>Others felt that the app-based technology was more complex and time consuming than they needed but the principles of budgeting were employed and had “served them well” </a:t>
            </a:r>
          </a:p>
          <a:p>
            <a:endParaRPr lang="en-GB" sz="1900" dirty="0"/>
          </a:p>
          <a:p>
            <a:r>
              <a:rPr lang="en-GB" sz="1900" b="1" dirty="0"/>
              <a:t>Participants were not opposed to using a tool, but they need to find a system that works for them, fits with their bank accounts and reflects their preferences for online/offline tools </a:t>
            </a:r>
          </a:p>
        </p:txBody>
      </p:sp>
    </p:spTree>
    <p:extLst>
      <p:ext uri="{BB962C8B-B14F-4D97-AF65-F5344CB8AC3E}">
        <p14:creationId xmlns:p14="http://schemas.microsoft.com/office/powerpoint/2010/main" val="41816660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03299" y="2260600"/>
            <a:ext cx="4109613" cy="707886"/>
          </a:xfrm>
          <a:prstGeom prst="rect">
            <a:avLst/>
          </a:prstGeom>
          <a:noFill/>
        </p:spPr>
        <p:txBody>
          <a:bodyPr wrap="square" rtlCol="0">
            <a:spAutoFit/>
          </a:bodyPr>
          <a:lstStyle/>
          <a:p>
            <a:r>
              <a:rPr lang="en-US" sz="4000" dirty="0">
                <a:solidFill>
                  <a:schemeClr val="bg1"/>
                </a:solidFill>
                <a:latin typeface="Raleway" charset="0"/>
                <a:ea typeface="Raleway" charset="0"/>
                <a:cs typeface="Raleway" charset="0"/>
              </a:rPr>
              <a:t>Impact of the trial </a:t>
            </a:r>
          </a:p>
        </p:txBody>
      </p:sp>
    </p:spTree>
    <p:extLst>
      <p:ext uri="{BB962C8B-B14F-4D97-AF65-F5344CB8AC3E}">
        <p14:creationId xmlns:p14="http://schemas.microsoft.com/office/powerpoint/2010/main" val="13839371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91159" y="302211"/>
            <a:ext cx="3479800" cy="4031873"/>
          </a:xfrm>
          <a:prstGeom prst="rect">
            <a:avLst/>
          </a:prstGeom>
          <a:noFill/>
        </p:spPr>
        <p:txBody>
          <a:bodyPr wrap="square" rtlCol="0">
            <a:spAutoFit/>
          </a:bodyPr>
          <a:lstStyle/>
          <a:p>
            <a:r>
              <a:rPr lang="en-US" sz="3200" dirty="0">
                <a:latin typeface="Raleway" charset="0"/>
                <a:ea typeface="Raleway" charset="0"/>
                <a:cs typeface="Raleway" charset="0"/>
              </a:rPr>
              <a:t>14/37 think that participating in the trial made an impact on </a:t>
            </a:r>
            <a:r>
              <a:rPr lang="en-US" sz="3200" b="1" dirty="0">
                <a:latin typeface="Raleway" charset="0"/>
                <a:ea typeface="Raleway" charset="0"/>
                <a:cs typeface="Raleway" charset="0"/>
              </a:rPr>
              <a:t>how they </a:t>
            </a:r>
            <a:r>
              <a:rPr lang="en-GB" sz="3200" b="1" dirty="0">
                <a:latin typeface="Raleway" charset="0"/>
                <a:ea typeface="Raleway" charset="0"/>
                <a:cs typeface="Raleway" charset="0"/>
              </a:rPr>
              <a:t>plan, organise and manage their money</a:t>
            </a:r>
            <a:endParaRPr lang="en-US" sz="3200" b="1" dirty="0">
              <a:latin typeface="Raleway" charset="0"/>
              <a:ea typeface="Raleway" charset="0"/>
              <a:cs typeface="Raleway" charset="0"/>
            </a:endParaRPr>
          </a:p>
        </p:txBody>
      </p:sp>
      <p:sp>
        <p:nvSpPr>
          <p:cNvPr id="6" name="TextBox 5"/>
          <p:cNvSpPr txBox="1"/>
          <p:nvPr/>
        </p:nvSpPr>
        <p:spPr>
          <a:xfrm>
            <a:off x="391159" y="4998308"/>
            <a:ext cx="3479800" cy="1200329"/>
          </a:xfrm>
          <a:prstGeom prst="rect">
            <a:avLst/>
          </a:prstGeom>
          <a:noFill/>
        </p:spPr>
        <p:txBody>
          <a:bodyPr wrap="square" rtlCol="0">
            <a:spAutoFit/>
          </a:bodyPr>
          <a:lstStyle/>
          <a:p>
            <a:r>
              <a:rPr lang="en-US" sz="2400" dirty="0">
                <a:solidFill>
                  <a:schemeClr val="bg1">
                    <a:lumMod val="50000"/>
                  </a:schemeClr>
                </a:solidFill>
                <a:latin typeface="Raleway" charset="0"/>
                <a:ea typeface="Raleway" charset="0"/>
                <a:cs typeface="Raleway" charset="0"/>
              </a:rPr>
              <a:t>The equivalent amount said it didn’t, whilst some were unsure</a:t>
            </a:r>
          </a:p>
        </p:txBody>
      </p:sp>
      <p:sp>
        <p:nvSpPr>
          <p:cNvPr id="2" name="Rounded Rectangle 1"/>
          <p:cNvSpPr/>
          <p:nvPr/>
        </p:nvSpPr>
        <p:spPr>
          <a:xfrm>
            <a:off x="4397351" y="572717"/>
            <a:ext cx="7623130" cy="2295526"/>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The trial reinforced the importance of budgeting on all levels, not just for bills and major expenses – people became aware of what they were spending on a micro-level, helping them to scrutinise their everyday expenses</a:t>
            </a:r>
          </a:p>
          <a:p>
            <a:pPr marL="285750" indent="-285750" algn="ctr">
              <a:buFont typeface="Arial" panose="020B0604020202020204" pitchFamily="34" charset="0"/>
              <a:buChar char="•"/>
            </a:pPr>
            <a:r>
              <a:rPr lang="en-GB" sz="1600" dirty="0">
                <a:solidFill>
                  <a:srgbClr val="000000"/>
                </a:solidFill>
              </a:rPr>
              <a:t>Once they identified how much they really are spending and on what, they could see how to change their spending habits e.g. cut down on impulse buys</a:t>
            </a:r>
          </a:p>
          <a:p>
            <a:pPr marL="285750" indent="-285750" algn="ctr">
              <a:buFont typeface="Arial" panose="020B0604020202020204" pitchFamily="34" charset="0"/>
              <a:buChar char="•"/>
            </a:pPr>
            <a:r>
              <a:rPr lang="en-GB" sz="1600" dirty="0">
                <a:solidFill>
                  <a:srgbClr val="000000"/>
                </a:solidFill>
              </a:rPr>
              <a:t>For some, the budgeting tool made it more manageable to monitor their finances than other systems they’ve tried</a:t>
            </a:r>
          </a:p>
        </p:txBody>
      </p:sp>
      <p:sp>
        <p:nvSpPr>
          <p:cNvPr id="9" name="Rounded Rectangle 8"/>
          <p:cNvSpPr/>
          <p:nvPr/>
        </p:nvSpPr>
        <p:spPr>
          <a:xfrm>
            <a:off x="4397351" y="5250377"/>
            <a:ext cx="7623130" cy="1233226"/>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Largely, those for whom the trial made no impact were sufficiently confident at managing their money prior to the trial e.g. they already used a tried and tested budgeting system, which the app didn’t add anything to</a:t>
            </a:r>
          </a:p>
        </p:txBody>
      </p:sp>
      <p:sp>
        <p:nvSpPr>
          <p:cNvPr id="3" name="Rounded Rectangle 2"/>
          <p:cNvSpPr/>
          <p:nvPr/>
        </p:nvSpPr>
        <p:spPr>
          <a:xfrm>
            <a:off x="4648200" y="142876"/>
            <a:ext cx="1619250" cy="4298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Yes (14)</a:t>
            </a:r>
          </a:p>
        </p:txBody>
      </p:sp>
      <p:grpSp>
        <p:nvGrpSpPr>
          <p:cNvPr id="4" name="Group 3"/>
          <p:cNvGrpSpPr/>
          <p:nvPr/>
        </p:nvGrpSpPr>
        <p:grpSpPr>
          <a:xfrm>
            <a:off x="4397351" y="3039527"/>
            <a:ext cx="7623130" cy="1663068"/>
            <a:chOff x="4397351" y="3039527"/>
            <a:chExt cx="7623130" cy="1663068"/>
          </a:xfrm>
        </p:grpSpPr>
        <p:sp>
          <p:nvSpPr>
            <p:cNvPr id="8" name="Rounded Rectangle 7"/>
            <p:cNvSpPr/>
            <p:nvPr/>
          </p:nvSpPr>
          <p:spPr>
            <a:xfrm>
              <a:off x="4397351" y="3469369"/>
              <a:ext cx="7623130" cy="1233226"/>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Those who are unsure are more mindful of what they are spending, but are less sure of the noticeable impact on the way they manage their money i.e. if their overall spending/saving habits haven’t changed</a:t>
              </a:r>
            </a:p>
            <a:p>
              <a:pPr marL="285750" indent="-285750" algn="ctr">
                <a:buFont typeface="Arial" panose="020B0604020202020204" pitchFamily="34" charset="0"/>
                <a:buChar char="•"/>
              </a:pPr>
              <a:r>
                <a:rPr lang="en-GB" sz="1600" dirty="0">
                  <a:solidFill>
                    <a:srgbClr val="000000"/>
                  </a:solidFill>
                </a:rPr>
                <a:t>For some, the trial has raised their awareness of how to budget, resulting in them feeling more in control of their finances, regardless of its tangible impact</a:t>
              </a:r>
            </a:p>
          </p:txBody>
        </p:sp>
        <p:sp>
          <p:nvSpPr>
            <p:cNvPr id="10" name="Rounded Rectangle 9"/>
            <p:cNvSpPr/>
            <p:nvPr/>
          </p:nvSpPr>
          <p:spPr>
            <a:xfrm>
              <a:off x="4648200" y="3039527"/>
              <a:ext cx="1619250" cy="4298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Not sure (9)</a:t>
              </a:r>
            </a:p>
          </p:txBody>
        </p:sp>
      </p:grpSp>
      <p:sp>
        <p:nvSpPr>
          <p:cNvPr id="11" name="Rounded Rectangle 10"/>
          <p:cNvSpPr/>
          <p:nvPr/>
        </p:nvSpPr>
        <p:spPr>
          <a:xfrm>
            <a:off x="4648200" y="4820535"/>
            <a:ext cx="1619250" cy="4298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 (14)</a:t>
            </a:r>
          </a:p>
        </p:txBody>
      </p:sp>
    </p:spTree>
    <p:extLst>
      <p:ext uri="{BB962C8B-B14F-4D97-AF65-F5344CB8AC3E}">
        <p14:creationId xmlns:p14="http://schemas.microsoft.com/office/powerpoint/2010/main" val="26988776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rot="16200000">
            <a:off x="-1211545" y="2728049"/>
            <a:ext cx="3035300" cy="504101"/>
          </a:xfrm>
        </p:spPr>
        <p:txBody>
          <a:bodyPr/>
          <a:lstStyle/>
          <a:p>
            <a:r>
              <a:rPr lang="en-GB" dirty="0"/>
              <a:t>Yes</a:t>
            </a:r>
          </a:p>
        </p:txBody>
      </p:sp>
      <p:sp>
        <p:nvSpPr>
          <p:cNvPr id="7" name="Title 4"/>
          <p:cNvSpPr txBox="1">
            <a:spLocks/>
          </p:cNvSpPr>
          <p:nvPr/>
        </p:nvSpPr>
        <p:spPr>
          <a:xfrm rot="16200000">
            <a:off x="2706687" y="3394296"/>
            <a:ext cx="3035300"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dirty="0"/>
              <a:t>Not Sure</a:t>
            </a:r>
          </a:p>
        </p:txBody>
      </p:sp>
      <p:sp>
        <p:nvSpPr>
          <p:cNvPr id="8" name="Title 4"/>
          <p:cNvSpPr txBox="1">
            <a:spLocks/>
          </p:cNvSpPr>
          <p:nvPr/>
        </p:nvSpPr>
        <p:spPr>
          <a:xfrm>
            <a:off x="723899" y="301123"/>
            <a:ext cx="10332757"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2400" dirty="0"/>
              <a:t>Regardless of how long you used the budgeting tool for, do you think taking part in the trial last year made any impact on how you plan, organise and/or manage your money? </a:t>
            </a:r>
          </a:p>
        </p:txBody>
      </p:sp>
      <p:grpSp>
        <p:nvGrpSpPr>
          <p:cNvPr id="12" name="Group 11"/>
          <p:cNvGrpSpPr/>
          <p:nvPr/>
        </p:nvGrpSpPr>
        <p:grpSpPr>
          <a:xfrm>
            <a:off x="723899" y="1619250"/>
            <a:ext cx="2962276" cy="4724400"/>
            <a:chOff x="542925" y="1619250"/>
            <a:chExt cx="2514600" cy="4724400"/>
          </a:xfrm>
        </p:grpSpPr>
        <p:sp>
          <p:nvSpPr>
            <p:cNvPr id="9" name="Rounded Rectangular Callout 8"/>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already keep control of my finances by way of a book, but the tool I used, once set up, made it easier as I always had it with me”</a:t>
              </a:r>
            </a:p>
            <a:p>
              <a:pPr algn="ctr"/>
              <a:r>
                <a:rPr lang="en-GB" sz="1200" dirty="0">
                  <a:solidFill>
                    <a:srgbClr val="000000"/>
                  </a:solidFill>
                </a:rPr>
                <a:t>Female, 45-54, C2DE</a:t>
              </a:r>
            </a:p>
          </p:txBody>
        </p:sp>
        <p:sp>
          <p:nvSpPr>
            <p:cNvPr id="10" name="Rounded Rectangular Callout 9"/>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“Having to record the amount and area of expenditure makes me evaluate how much I want things before purchasing them.  It also acts as a good reflective tool - did we really need to spend so much on eating out each week!?” </a:t>
              </a:r>
              <a:r>
                <a:rPr lang="en-GB" sz="1200" dirty="0">
                  <a:solidFill>
                    <a:srgbClr val="000000"/>
                  </a:solidFill>
                </a:rPr>
                <a:t>Female, 55+, ABC1</a:t>
              </a:r>
            </a:p>
          </p:txBody>
        </p:sp>
        <p:sp>
          <p:nvSpPr>
            <p:cNvPr id="11" name="Rounded Rectangular Callout 10"/>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think it made me realise where I was wasting/overspending and gave the ability to control bad spending habits more effectively. I found that I could save a little more as a result”</a:t>
              </a:r>
            </a:p>
            <a:p>
              <a:pPr algn="ctr"/>
              <a:r>
                <a:rPr lang="en-GB" sz="1200" dirty="0">
                  <a:solidFill>
                    <a:srgbClr val="000000"/>
                  </a:solidFill>
                </a:rPr>
                <a:t>Female, 55+, ABC1</a:t>
              </a:r>
            </a:p>
          </p:txBody>
        </p:sp>
      </p:grpSp>
      <p:grpSp>
        <p:nvGrpSpPr>
          <p:cNvPr id="13" name="Group 12"/>
          <p:cNvGrpSpPr/>
          <p:nvPr/>
        </p:nvGrpSpPr>
        <p:grpSpPr>
          <a:xfrm>
            <a:off x="4762500" y="1619250"/>
            <a:ext cx="2867025" cy="4724400"/>
            <a:chOff x="542925" y="1619250"/>
            <a:chExt cx="2514600" cy="4724400"/>
          </a:xfrm>
        </p:grpSpPr>
        <p:sp>
          <p:nvSpPr>
            <p:cNvPr id="14" name="Rounded Rectangular Callout 13"/>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“It confirmed that I earned as much as I needed, it also showed where I was spending more than I thought, which surprised me but since I always have money left at the end of the month I wasn't concerned” </a:t>
              </a:r>
              <a:r>
                <a:rPr lang="en-GB" sz="1200" dirty="0">
                  <a:solidFill>
                    <a:srgbClr val="000000"/>
                  </a:solidFill>
                </a:rPr>
                <a:t>Male, 35-44, ABC1</a:t>
              </a:r>
            </a:p>
          </p:txBody>
        </p:sp>
        <p:sp>
          <p:nvSpPr>
            <p:cNvPr id="15" name="Rounded Rectangular Callout 14"/>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am not sure because I have for years developed my own system of budgeting and I did not think that the tool was much different to the way I have done things for years”</a:t>
              </a:r>
            </a:p>
            <a:p>
              <a:pPr algn="ctr"/>
              <a:r>
                <a:rPr lang="en-GB" sz="1200" dirty="0">
                  <a:solidFill>
                    <a:srgbClr val="000000"/>
                  </a:solidFill>
                </a:rPr>
                <a:t>Male, 55+, C2DE</a:t>
              </a:r>
            </a:p>
          </p:txBody>
        </p:sp>
        <p:sp>
          <p:nvSpPr>
            <p:cNvPr id="16" name="Rounded Rectangular Callout 15"/>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don't think I've changed my attitude or the way I do my accounts because of the app, but maybe I check my account a bit more!”</a:t>
              </a:r>
            </a:p>
            <a:p>
              <a:pPr algn="ctr"/>
              <a:r>
                <a:rPr lang="en-GB" sz="1200" dirty="0">
                  <a:solidFill>
                    <a:srgbClr val="000000"/>
                  </a:solidFill>
                </a:rPr>
                <a:t>Male, 45-54, C2DE</a:t>
              </a:r>
            </a:p>
          </p:txBody>
        </p:sp>
      </p:grpSp>
      <p:grpSp>
        <p:nvGrpSpPr>
          <p:cNvPr id="17" name="Group 16"/>
          <p:cNvGrpSpPr/>
          <p:nvPr/>
        </p:nvGrpSpPr>
        <p:grpSpPr>
          <a:xfrm>
            <a:off x="8705850" y="1619250"/>
            <a:ext cx="2847975" cy="4724400"/>
            <a:chOff x="542925" y="1619250"/>
            <a:chExt cx="2514600" cy="4724400"/>
          </a:xfrm>
        </p:grpSpPr>
        <p:sp>
          <p:nvSpPr>
            <p:cNvPr id="18" name="Rounded Rectangular Callout 17"/>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am stuck in my ways in regard to my finances, and I know my incomings and outgoings”</a:t>
              </a:r>
            </a:p>
            <a:p>
              <a:pPr algn="ctr"/>
              <a:r>
                <a:rPr lang="en-GB" sz="1200" dirty="0">
                  <a:solidFill>
                    <a:srgbClr val="000000"/>
                  </a:solidFill>
                </a:rPr>
                <a:t>Female, 55+, ABC1</a:t>
              </a:r>
            </a:p>
          </p:txBody>
        </p:sp>
        <p:sp>
          <p:nvSpPr>
            <p:cNvPr id="19" name="Rounded Rectangular Callout 18"/>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already had what I considered a well proven system over many years and the app really added nothing”</a:t>
              </a:r>
            </a:p>
            <a:p>
              <a:pPr algn="ctr"/>
              <a:r>
                <a:rPr lang="en-GB" sz="1200" dirty="0">
                  <a:solidFill>
                    <a:srgbClr val="000000"/>
                  </a:solidFill>
                </a:rPr>
                <a:t>Male, 55+, ABC1</a:t>
              </a:r>
            </a:p>
          </p:txBody>
        </p:sp>
        <p:sp>
          <p:nvSpPr>
            <p:cNvPr id="20" name="Rounded Rectangular Callout 19"/>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was already aware of how to budget and, as I said, the time taken to fill everything in was not a productive use of my time”</a:t>
              </a:r>
            </a:p>
            <a:p>
              <a:pPr algn="ctr"/>
              <a:r>
                <a:rPr lang="en-GB" sz="1200" dirty="0">
                  <a:solidFill>
                    <a:srgbClr val="000000"/>
                  </a:solidFill>
                </a:rPr>
                <a:t>Female, 45-54, C2DE</a:t>
              </a:r>
            </a:p>
          </p:txBody>
        </p:sp>
      </p:grpSp>
      <p:sp>
        <p:nvSpPr>
          <p:cNvPr id="21" name="Title 4"/>
          <p:cNvSpPr txBox="1">
            <a:spLocks/>
          </p:cNvSpPr>
          <p:nvPr/>
        </p:nvSpPr>
        <p:spPr>
          <a:xfrm rot="16200000">
            <a:off x="6624921" y="2586399"/>
            <a:ext cx="3035300"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dirty="0"/>
              <a:t>No</a:t>
            </a:r>
          </a:p>
        </p:txBody>
      </p:sp>
    </p:spTree>
    <p:extLst>
      <p:ext uri="{BB962C8B-B14F-4D97-AF65-F5344CB8AC3E}">
        <p14:creationId xmlns:p14="http://schemas.microsoft.com/office/powerpoint/2010/main" val="3466957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2600" y="787400"/>
            <a:ext cx="3479800" cy="4031873"/>
          </a:xfrm>
          <a:prstGeom prst="rect">
            <a:avLst/>
          </a:prstGeom>
          <a:noFill/>
        </p:spPr>
        <p:txBody>
          <a:bodyPr wrap="square" rtlCol="0">
            <a:spAutoFit/>
          </a:bodyPr>
          <a:lstStyle/>
          <a:p>
            <a:r>
              <a:rPr lang="en-US" sz="3200" dirty="0">
                <a:latin typeface="Raleway" charset="0"/>
                <a:ea typeface="Raleway" charset="0"/>
                <a:cs typeface="Raleway" charset="0"/>
              </a:rPr>
              <a:t>16/37 thought that taking part in the trial made a difference to how </a:t>
            </a:r>
            <a:r>
              <a:rPr lang="en-US" sz="3200" b="1" dirty="0">
                <a:latin typeface="Raleway" charset="0"/>
                <a:ea typeface="Raleway" charset="0"/>
                <a:cs typeface="Raleway" charset="0"/>
              </a:rPr>
              <a:t>in control </a:t>
            </a:r>
            <a:r>
              <a:rPr lang="en-US" sz="3200" dirty="0">
                <a:latin typeface="Raleway" charset="0"/>
                <a:ea typeface="Raleway" charset="0"/>
                <a:cs typeface="Raleway" charset="0"/>
              </a:rPr>
              <a:t>they feel about their financial situation</a:t>
            </a:r>
          </a:p>
        </p:txBody>
      </p:sp>
      <p:sp>
        <p:nvSpPr>
          <p:cNvPr id="6" name="TextBox 5"/>
          <p:cNvSpPr txBox="1"/>
          <p:nvPr/>
        </p:nvSpPr>
        <p:spPr>
          <a:xfrm>
            <a:off x="482600" y="5155064"/>
            <a:ext cx="3479800" cy="1200329"/>
          </a:xfrm>
          <a:prstGeom prst="rect">
            <a:avLst/>
          </a:prstGeom>
          <a:noFill/>
        </p:spPr>
        <p:txBody>
          <a:bodyPr wrap="square" rtlCol="0">
            <a:spAutoFit/>
          </a:bodyPr>
          <a:lstStyle/>
          <a:p>
            <a:r>
              <a:rPr lang="en-US" sz="2400" dirty="0">
                <a:solidFill>
                  <a:schemeClr val="bg1">
                    <a:lumMod val="50000"/>
                  </a:schemeClr>
                </a:solidFill>
                <a:latin typeface="Raleway" charset="0"/>
                <a:ea typeface="Raleway" charset="0"/>
                <a:cs typeface="Raleway" charset="0"/>
              </a:rPr>
              <a:t>17 people said that it did not, and 4 people were unsure</a:t>
            </a:r>
          </a:p>
        </p:txBody>
      </p:sp>
      <p:grpSp>
        <p:nvGrpSpPr>
          <p:cNvPr id="9" name="Group 8"/>
          <p:cNvGrpSpPr/>
          <p:nvPr/>
        </p:nvGrpSpPr>
        <p:grpSpPr>
          <a:xfrm>
            <a:off x="4416401" y="523875"/>
            <a:ext cx="7623130" cy="3181347"/>
            <a:chOff x="4397351" y="3289594"/>
            <a:chExt cx="7623130" cy="1413001"/>
          </a:xfrm>
        </p:grpSpPr>
        <p:sp>
          <p:nvSpPr>
            <p:cNvPr id="10" name="Rounded Rectangle 9"/>
            <p:cNvSpPr/>
            <p:nvPr/>
          </p:nvSpPr>
          <p:spPr>
            <a:xfrm>
              <a:off x="4397351" y="3469369"/>
              <a:ext cx="7623130" cy="1233226"/>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Being able to plan daily, weekly and monthly expenses in more detail enabled participants to feel more certain that they were on track with their finances, rather than hoping that was the case</a:t>
              </a:r>
            </a:p>
            <a:p>
              <a:pPr marL="285750" indent="-285750" algn="ctr">
                <a:buFont typeface="Arial" panose="020B0604020202020204" pitchFamily="34" charset="0"/>
                <a:buChar char="•"/>
              </a:pPr>
              <a:r>
                <a:rPr lang="en-GB" sz="1600" dirty="0">
                  <a:solidFill>
                    <a:srgbClr val="000000"/>
                  </a:solidFill>
                </a:rPr>
                <a:t>By breaking down expenditure, people have a more accurate picture of how much they’re spending on what; it reinforced the importance of keeping a record of expenses, and allowed people to plan for upcoming months more accurately</a:t>
              </a:r>
            </a:p>
            <a:p>
              <a:pPr marL="285750" indent="-285750" algn="ctr">
                <a:buFont typeface="Arial" panose="020B0604020202020204" pitchFamily="34" charset="0"/>
                <a:buChar char="•"/>
              </a:pPr>
              <a:r>
                <a:rPr lang="en-GB" sz="1600" dirty="0">
                  <a:solidFill>
                    <a:srgbClr val="000000"/>
                  </a:solidFill>
                </a:rPr>
                <a:t>Being able to budget and stick to it is a gratifying feeling for those who’ve mastered it; the more they are able to stick to their budget, the more confident and in control they feel</a:t>
              </a:r>
            </a:p>
          </p:txBody>
        </p:sp>
        <p:sp>
          <p:nvSpPr>
            <p:cNvPr id="11" name="Rounded Rectangle 10"/>
            <p:cNvSpPr/>
            <p:nvPr/>
          </p:nvSpPr>
          <p:spPr>
            <a:xfrm>
              <a:off x="4648200" y="3289594"/>
              <a:ext cx="1619250" cy="17977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Yes (16)</a:t>
              </a:r>
            </a:p>
          </p:txBody>
        </p:sp>
      </p:grpSp>
      <p:grpSp>
        <p:nvGrpSpPr>
          <p:cNvPr id="12" name="Group 11"/>
          <p:cNvGrpSpPr/>
          <p:nvPr/>
        </p:nvGrpSpPr>
        <p:grpSpPr>
          <a:xfrm>
            <a:off x="4397351" y="4098930"/>
            <a:ext cx="7623130" cy="1663068"/>
            <a:chOff x="4397351" y="3039527"/>
            <a:chExt cx="7623130" cy="1663068"/>
          </a:xfrm>
        </p:grpSpPr>
        <p:sp>
          <p:nvSpPr>
            <p:cNvPr id="13" name="Rounded Rectangle 12"/>
            <p:cNvSpPr/>
            <p:nvPr/>
          </p:nvSpPr>
          <p:spPr>
            <a:xfrm>
              <a:off x="4397351" y="3469369"/>
              <a:ext cx="7623130" cy="1233226"/>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Where the trial did not make a difference was amongst those who already feel in control, and are budgeting successfully using a trusted system</a:t>
              </a:r>
            </a:p>
          </p:txBody>
        </p:sp>
        <p:sp>
          <p:nvSpPr>
            <p:cNvPr id="14" name="Rounded Rectangle 13"/>
            <p:cNvSpPr/>
            <p:nvPr/>
          </p:nvSpPr>
          <p:spPr>
            <a:xfrm>
              <a:off x="4648200" y="3039527"/>
              <a:ext cx="1619250" cy="42984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 (17)</a:t>
              </a:r>
            </a:p>
          </p:txBody>
        </p:sp>
      </p:grpSp>
    </p:spTree>
    <p:extLst>
      <p:ext uri="{BB962C8B-B14F-4D97-AF65-F5344CB8AC3E}">
        <p14:creationId xmlns:p14="http://schemas.microsoft.com/office/powerpoint/2010/main" val="1431093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rot="16200000">
            <a:off x="-1211545" y="2728049"/>
            <a:ext cx="3035300" cy="504101"/>
          </a:xfrm>
        </p:spPr>
        <p:txBody>
          <a:bodyPr/>
          <a:lstStyle/>
          <a:p>
            <a:r>
              <a:rPr lang="en-GB" dirty="0"/>
              <a:t>Yes</a:t>
            </a:r>
          </a:p>
        </p:txBody>
      </p:sp>
      <p:sp>
        <p:nvSpPr>
          <p:cNvPr id="7" name="Title 4"/>
          <p:cNvSpPr txBox="1">
            <a:spLocks/>
          </p:cNvSpPr>
          <p:nvPr/>
        </p:nvSpPr>
        <p:spPr>
          <a:xfrm rot="16200000">
            <a:off x="2706687" y="3394296"/>
            <a:ext cx="3035300"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dirty="0"/>
              <a:t>Not Sure</a:t>
            </a:r>
          </a:p>
        </p:txBody>
      </p:sp>
      <p:sp>
        <p:nvSpPr>
          <p:cNvPr id="8" name="Title 4"/>
          <p:cNvSpPr txBox="1">
            <a:spLocks/>
          </p:cNvSpPr>
          <p:nvPr/>
        </p:nvSpPr>
        <p:spPr>
          <a:xfrm>
            <a:off x="723899" y="528998"/>
            <a:ext cx="10332757"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2400" dirty="0"/>
              <a:t>And do you think that taking part in the study last year made any difference to how in control you feel about your financial situation?</a:t>
            </a:r>
          </a:p>
        </p:txBody>
      </p:sp>
      <p:grpSp>
        <p:nvGrpSpPr>
          <p:cNvPr id="12" name="Group 11"/>
          <p:cNvGrpSpPr/>
          <p:nvPr/>
        </p:nvGrpSpPr>
        <p:grpSpPr>
          <a:xfrm>
            <a:off x="723899" y="1619250"/>
            <a:ext cx="2962276" cy="4724400"/>
            <a:chOff x="542925" y="1619250"/>
            <a:chExt cx="2514600" cy="4724400"/>
          </a:xfrm>
        </p:grpSpPr>
        <p:sp>
          <p:nvSpPr>
            <p:cNvPr id="9" name="Rounded Rectangular Callout 8"/>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understand my finances much better. I don't ignore things and hope. I plan if anyone in my family or myself really want something, I have learned to say no”</a:t>
              </a:r>
            </a:p>
            <a:p>
              <a:pPr algn="ctr"/>
              <a:r>
                <a:rPr lang="en-GB" sz="1200" dirty="0">
                  <a:solidFill>
                    <a:srgbClr val="000000"/>
                  </a:solidFill>
                </a:rPr>
                <a:t>Female, 55+, ABC1</a:t>
              </a:r>
            </a:p>
          </p:txBody>
        </p:sp>
        <p:sp>
          <p:nvSpPr>
            <p:cNvPr id="10" name="Rounded Rectangular Callout 9"/>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“Much more aware of where the money 'disappears to'”</a:t>
              </a:r>
            </a:p>
            <a:p>
              <a:pPr algn="ctr"/>
              <a:r>
                <a:rPr lang="en-GB" sz="1200" dirty="0">
                  <a:solidFill>
                    <a:srgbClr val="000000"/>
                  </a:solidFill>
                </a:rPr>
                <a:t>Female, 55+, ABC1</a:t>
              </a:r>
            </a:p>
          </p:txBody>
        </p:sp>
        <p:sp>
          <p:nvSpPr>
            <p:cNvPr id="11" name="Rounded Rectangular Callout 10"/>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“A daily check up became second nature to me and got rid of that nebulous feeling of ‘I think my finances are OK but I'm not really sure’. I had certainty”</a:t>
              </a:r>
            </a:p>
            <a:p>
              <a:pPr algn="ctr"/>
              <a:r>
                <a:rPr lang="en-GB" sz="1200" dirty="0">
                  <a:solidFill>
                    <a:srgbClr val="000000"/>
                  </a:solidFill>
                </a:rPr>
                <a:t>Female, 55+, ABC1</a:t>
              </a:r>
            </a:p>
          </p:txBody>
        </p:sp>
      </p:grpSp>
      <p:grpSp>
        <p:nvGrpSpPr>
          <p:cNvPr id="13" name="Group 12"/>
          <p:cNvGrpSpPr/>
          <p:nvPr/>
        </p:nvGrpSpPr>
        <p:grpSpPr>
          <a:xfrm>
            <a:off x="4762500" y="1619250"/>
            <a:ext cx="2867025" cy="4724400"/>
            <a:chOff x="542925" y="1619250"/>
            <a:chExt cx="2514600" cy="4724400"/>
          </a:xfrm>
        </p:grpSpPr>
        <p:sp>
          <p:nvSpPr>
            <p:cNvPr id="14" name="Rounded Rectangular Callout 13"/>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“Not sure whether we are in absolute control because we are on a fixed pension and that in itself is the controlling factor.”</a:t>
              </a:r>
            </a:p>
            <a:p>
              <a:pPr algn="ctr"/>
              <a:r>
                <a:rPr lang="en-GB" sz="1200" dirty="0">
                  <a:solidFill>
                    <a:srgbClr val="000000"/>
                  </a:solidFill>
                </a:rPr>
                <a:t>Male, 55+, ABC1</a:t>
              </a:r>
            </a:p>
          </p:txBody>
        </p:sp>
        <p:sp>
          <p:nvSpPr>
            <p:cNvPr id="15" name="Rounded Rectangular Callout 14"/>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suppose it has made me even more aware of the sense of budgeting, perhaps made me update my outgoing figures and income more times a year than I did before”</a:t>
              </a:r>
            </a:p>
            <a:p>
              <a:pPr algn="ctr"/>
              <a:r>
                <a:rPr lang="en-GB" sz="1200" dirty="0">
                  <a:solidFill>
                    <a:srgbClr val="000000"/>
                  </a:solidFill>
                </a:rPr>
                <a:t>Male, 55+, C2DE</a:t>
              </a:r>
            </a:p>
          </p:txBody>
        </p:sp>
        <p:sp>
          <p:nvSpPr>
            <p:cNvPr id="16" name="Rounded Rectangular Callout 15"/>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“I'm either excellent in saving or spend like mad. I don't think it did have an impact on me”</a:t>
              </a:r>
            </a:p>
            <a:p>
              <a:pPr algn="ctr"/>
              <a:r>
                <a:rPr lang="en-GB" sz="1200" dirty="0">
                  <a:solidFill>
                    <a:srgbClr val="000000"/>
                  </a:solidFill>
                </a:rPr>
                <a:t>Female, 35-44, C2DE</a:t>
              </a:r>
            </a:p>
          </p:txBody>
        </p:sp>
      </p:grpSp>
      <p:grpSp>
        <p:nvGrpSpPr>
          <p:cNvPr id="17" name="Group 16"/>
          <p:cNvGrpSpPr/>
          <p:nvPr/>
        </p:nvGrpSpPr>
        <p:grpSpPr>
          <a:xfrm>
            <a:off x="8705850" y="1619250"/>
            <a:ext cx="2847975" cy="4724400"/>
            <a:chOff x="542925" y="1619250"/>
            <a:chExt cx="2514600" cy="4724400"/>
          </a:xfrm>
        </p:grpSpPr>
        <p:sp>
          <p:nvSpPr>
            <p:cNvPr id="18" name="Rounded Rectangular Callout 17"/>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“With my current system I have felt in control over both long term and daily planning and the app added nothing”</a:t>
              </a:r>
            </a:p>
            <a:p>
              <a:pPr algn="ctr"/>
              <a:r>
                <a:rPr lang="en-GB" sz="1200" dirty="0">
                  <a:solidFill>
                    <a:srgbClr val="000000"/>
                  </a:solidFill>
                </a:rPr>
                <a:t>Male, 55+, ABC1</a:t>
              </a:r>
            </a:p>
          </p:txBody>
        </p:sp>
        <p:sp>
          <p:nvSpPr>
            <p:cNvPr id="19" name="Rounded Rectangular Callout 18"/>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think that I all ready felt very in control of my financial situation, and the tool just made me think about it more and perhaps in greater detail than previously”</a:t>
              </a:r>
            </a:p>
            <a:p>
              <a:pPr algn="ctr"/>
              <a:r>
                <a:rPr lang="en-GB" sz="1200" dirty="0">
                  <a:solidFill>
                    <a:srgbClr val="000000"/>
                  </a:solidFill>
                </a:rPr>
                <a:t>Male, 45-54, ABC1</a:t>
              </a:r>
            </a:p>
          </p:txBody>
        </p:sp>
        <p:sp>
          <p:nvSpPr>
            <p:cNvPr id="20" name="Rounded Rectangular Callout 19"/>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“I've always worked that out via my bank account anyway, I always felt the same degree of control. I might be a bit more aware now I don't think the level of control is different”</a:t>
              </a:r>
            </a:p>
            <a:p>
              <a:pPr algn="ctr"/>
              <a:r>
                <a:rPr lang="en-GB" sz="1200" dirty="0">
                  <a:solidFill>
                    <a:srgbClr val="000000"/>
                  </a:solidFill>
                </a:rPr>
                <a:t>Female, 35-44, ABC1</a:t>
              </a:r>
            </a:p>
          </p:txBody>
        </p:sp>
      </p:grpSp>
      <p:sp>
        <p:nvSpPr>
          <p:cNvPr id="21" name="Title 4"/>
          <p:cNvSpPr txBox="1">
            <a:spLocks/>
          </p:cNvSpPr>
          <p:nvPr/>
        </p:nvSpPr>
        <p:spPr>
          <a:xfrm rot="16200000">
            <a:off x="6624921" y="2586399"/>
            <a:ext cx="3035300"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dirty="0"/>
              <a:t>No</a:t>
            </a:r>
          </a:p>
        </p:txBody>
      </p:sp>
    </p:spTree>
    <p:extLst>
      <p:ext uri="{BB962C8B-B14F-4D97-AF65-F5344CB8AC3E}">
        <p14:creationId xmlns:p14="http://schemas.microsoft.com/office/powerpoint/2010/main" val="1769696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2600" y="787400"/>
            <a:ext cx="3479800" cy="3046988"/>
          </a:xfrm>
          <a:prstGeom prst="rect">
            <a:avLst/>
          </a:prstGeom>
          <a:noFill/>
        </p:spPr>
        <p:txBody>
          <a:bodyPr wrap="square" rtlCol="0">
            <a:spAutoFit/>
          </a:bodyPr>
          <a:lstStyle/>
          <a:p>
            <a:r>
              <a:rPr lang="en-US" sz="3200" dirty="0">
                <a:latin typeface="Raleway" charset="0"/>
                <a:ea typeface="Raleway" charset="0"/>
                <a:cs typeface="Raleway" charset="0"/>
              </a:rPr>
              <a:t>Few are still using the tool, although for others, it has had a lasting positive impact</a:t>
            </a:r>
          </a:p>
        </p:txBody>
      </p:sp>
      <p:sp>
        <p:nvSpPr>
          <p:cNvPr id="6" name="TextBox 5"/>
          <p:cNvSpPr txBox="1"/>
          <p:nvPr/>
        </p:nvSpPr>
        <p:spPr>
          <a:xfrm>
            <a:off x="482600" y="4419708"/>
            <a:ext cx="3479800" cy="1938992"/>
          </a:xfrm>
          <a:prstGeom prst="rect">
            <a:avLst/>
          </a:prstGeom>
          <a:noFill/>
        </p:spPr>
        <p:txBody>
          <a:bodyPr wrap="square" rtlCol="0">
            <a:spAutoFit/>
          </a:bodyPr>
          <a:lstStyle/>
          <a:p>
            <a:r>
              <a:rPr lang="en-US" sz="2400" dirty="0">
                <a:solidFill>
                  <a:schemeClr val="bg1">
                    <a:lumMod val="50000"/>
                  </a:schemeClr>
                </a:solidFill>
                <a:latin typeface="Raleway" charset="0"/>
                <a:ea typeface="Raleway" charset="0"/>
                <a:cs typeface="Raleway" charset="0"/>
              </a:rPr>
              <a:t>Most now do have some sort of budgeting system in place, whether new or pre-existing</a:t>
            </a:r>
          </a:p>
        </p:txBody>
      </p:sp>
      <p:sp>
        <p:nvSpPr>
          <p:cNvPr id="11" name="Rounded Rectangle 10"/>
          <p:cNvSpPr/>
          <p:nvPr/>
        </p:nvSpPr>
        <p:spPr>
          <a:xfrm>
            <a:off x="4483110" y="3561237"/>
            <a:ext cx="7537440" cy="235378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Many who stopped did so because they preferred their own system of budgeting</a:t>
            </a:r>
          </a:p>
          <a:p>
            <a:pPr marL="285750" indent="-285750" algn="ctr">
              <a:buFont typeface="Arial" panose="020B0604020202020204" pitchFamily="34" charset="0"/>
              <a:buChar char="•"/>
            </a:pPr>
            <a:r>
              <a:rPr lang="en-GB" sz="1600" dirty="0">
                <a:solidFill>
                  <a:srgbClr val="000000"/>
                </a:solidFill>
              </a:rPr>
              <a:t>Some felt the tool lacked certain features which would be needed for it to be beneficial in the long-term e.g. more capability to view their finances retrospectively or project future outgoings, or breaking down expenditure more precisely</a:t>
            </a:r>
          </a:p>
          <a:p>
            <a:pPr marL="285750" indent="-285750" algn="ctr">
              <a:buFont typeface="Arial" panose="020B0604020202020204" pitchFamily="34" charset="0"/>
              <a:buChar char="•"/>
            </a:pPr>
            <a:r>
              <a:rPr lang="en-GB" sz="1600" dirty="0">
                <a:solidFill>
                  <a:srgbClr val="000000"/>
                </a:solidFill>
              </a:rPr>
              <a:t>Others struggled with the practicality of the app, e.g. the amount of time spent recording expenditure, particularly for those using pen &amp; paper, who desired a digital method</a:t>
            </a:r>
          </a:p>
        </p:txBody>
      </p:sp>
      <p:grpSp>
        <p:nvGrpSpPr>
          <p:cNvPr id="2" name="Group 1"/>
          <p:cNvGrpSpPr/>
          <p:nvPr/>
        </p:nvGrpSpPr>
        <p:grpSpPr>
          <a:xfrm>
            <a:off x="4568801" y="523561"/>
            <a:ext cx="7451749" cy="2196051"/>
            <a:chOff x="4568801" y="523561"/>
            <a:chExt cx="7451749" cy="2196051"/>
          </a:xfrm>
        </p:grpSpPr>
        <p:sp>
          <p:nvSpPr>
            <p:cNvPr id="9" name="Rounded Rectangle 8"/>
            <p:cNvSpPr/>
            <p:nvPr/>
          </p:nvSpPr>
          <p:spPr>
            <a:xfrm>
              <a:off x="4568801" y="928321"/>
              <a:ext cx="7451749" cy="1791291"/>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Only a handful are still using the tool, although some are using ‘modified’ versions, particularly with pen &amp; paper, where they are recording expenditure in a less rigid way</a:t>
              </a:r>
            </a:p>
            <a:p>
              <a:pPr marL="285750" indent="-285750" algn="ctr">
                <a:buFont typeface="Arial" panose="020B0604020202020204" pitchFamily="34" charset="0"/>
                <a:buChar char="•"/>
              </a:pPr>
              <a:r>
                <a:rPr lang="en-GB" sz="1600" dirty="0">
                  <a:solidFill>
                    <a:srgbClr val="000000"/>
                  </a:solidFill>
                </a:rPr>
                <a:t>Some have taken elements they liked from the app to design their own system, or to tweak the system they were using previously</a:t>
              </a:r>
            </a:p>
          </p:txBody>
        </p:sp>
        <p:sp>
          <p:nvSpPr>
            <p:cNvPr id="12" name="Rounded Rectangle 11"/>
            <p:cNvSpPr/>
            <p:nvPr/>
          </p:nvSpPr>
          <p:spPr>
            <a:xfrm>
              <a:off x="4800599" y="523561"/>
              <a:ext cx="2314576" cy="404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Still using the tool</a:t>
              </a:r>
            </a:p>
          </p:txBody>
        </p:sp>
      </p:grpSp>
      <p:sp>
        <p:nvSpPr>
          <p:cNvPr id="13" name="Rounded Rectangle 12"/>
          <p:cNvSpPr/>
          <p:nvPr/>
        </p:nvSpPr>
        <p:spPr>
          <a:xfrm>
            <a:off x="4800599" y="3179924"/>
            <a:ext cx="2314576" cy="4047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Not still using the tool</a:t>
            </a:r>
          </a:p>
        </p:txBody>
      </p:sp>
    </p:spTree>
    <p:extLst>
      <p:ext uri="{BB962C8B-B14F-4D97-AF65-F5344CB8AC3E}">
        <p14:creationId xmlns:p14="http://schemas.microsoft.com/office/powerpoint/2010/main" val="2904401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rot="16200000">
            <a:off x="-1802396" y="3705586"/>
            <a:ext cx="4448175" cy="504101"/>
          </a:xfrm>
        </p:spPr>
        <p:txBody>
          <a:bodyPr/>
          <a:lstStyle/>
          <a:p>
            <a:r>
              <a:rPr lang="en-GB" dirty="0"/>
              <a:t>Still using the app </a:t>
            </a:r>
          </a:p>
        </p:txBody>
      </p:sp>
      <p:sp>
        <p:nvSpPr>
          <p:cNvPr id="7" name="Title 4"/>
          <p:cNvSpPr txBox="1">
            <a:spLocks/>
          </p:cNvSpPr>
          <p:nvPr/>
        </p:nvSpPr>
        <p:spPr>
          <a:xfrm rot="16200000">
            <a:off x="2509476" y="3729399"/>
            <a:ext cx="4724399"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3200" dirty="0"/>
              <a:t>No longer using the app </a:t>
            </a:r>
          </a:p>
        </p:txBody>
      </p:sp>
      <p:sp>
        <p:nvSpPr>
          <p:cNvPr id="8" name="Title 4"/>
          <p:cNvSpPr txBox="1">
            <a:spLocks/>
          </p:cNvSpPr>
          <p:nvPr/>
        </p:nvSpPr>
        <p:spPr>
          <a:xfrm>
            <a:off x="723899" y="528998"/>
            <a:ext cx="10332757"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2400" dirty="0"/>
              <a:t>Are you still using the budgeting app/ tool that you tried last year? Why / why not? If you are not, what would have helped you to continue?</a:t>
            </a:r>
          </a:p>
        </p:txBody>
      </p:sp>
      <p:grpSp>
        <p:nvGrpSpPr>
          <p:cNvPr id="12" name="Group 11"/>
          <p:cNvGrpSpPr/>
          <p:nvPr/>
        </p:nvGrpSpPr>
        <p:grpSpPr>
          <a:xfrm>
            <a:off x="841877" y="1631950"/>
            <a:ext cx="2962276" cy="4724400"/>
            <a:chOff x="542925" y="1619250"/>
            <a:chExt cx="2514600" cy="4724400"/>
          </a:xfrm>
        </p:grpSpPr>
        <p:sp>
          <p:nvSpPr>
            <p:cNvPr id="9" name="Rounded Rectangular Callout 8"/>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am sort of using it... not as rigidly as I was... I still note spending, I closely watch outgoings. I would have liked an app I could have put on my phone being old and not very tech I am nervous about finding one”</a:t>
              </a:r>
            </a:p>
            <a:p>
              <a:pPr algn="ctr"/>
              <a:r>
                <a:rPr lang="en-GB" sz="1200" dirty="0">
                  <a:solidFill>
                    <a:srgbClr val="000000"/>
                  </a:solidFill>
                </a:rPr>
                <a:t>Female, 55+, ABC1</a:t>
              </a:r>
            </a:p>
          </p:txBody>
        </p:sp>
        <p:sp>
          <p:nvSpPr>
            <p:cNvPr id="10" name="Rounded Rectangular Callout 9"/>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“Still using it.  Find it a really useful tool and feel 'out of control' re spending on the occasions we don't use it e.g. on holiday”</a:t>
              </a:r>
            </a:p>
            <a:p>
              <a:pPr algn="ctr"/>
              <a:r>
                <a:rPr lang="en-GB" sz="1200" dirty="0">
                  <a:solidFill>
                    <a:srgbClr val="000000"/>
                  </a:solidFill>
                </a:rPr>
                <a:t>Female, 55+, ABC1</a:t>
              </a:r>
            </a:p>
          </p:txBody>
        </p:sp>
        <p:sp>
          <p:nvSpPr>
            <p:cNvPr id="11" name="Rounded Rectangular Callout 10"/>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“We are still using the app (modified) we tried last year as it fitted our system of many years”</a:t>
              </a:r>
            </a:p>
            <a:p>
              <a:pPr algn="ctr"/>
              <a:r>
                <a:rPr lang="en-GB" sz="1200" dirty="0">
                  <a:solidFill>
                    <a:srgbClr val="000000"/>
                  </a:solidFill>
                </a:rPr>
                <a:t>Male, 55+, ABC1</a:t>
              </a:r>
            </a:p>
          </p:txBody>
        </p:sp>
      </p:grpSp>
      <p:grpSp>
        <p:nvGrpSpPr>
          <p:cNvPr id="13" name="Group 12"/>
          <p:cNvGrpSpPr/>
          <p:nvPr/>
        </p:nvGrpSpPr>
        <p:grpSpPr>
          <a:xfrm>
            <a:off x="5229225" y="1625600"/>
            <a:ext cx="2867025" cy="4724400"/>
            <a:chOff x="542925" y="1619250"/>
            <a:chExt cx="2514600" cy="4724400"/>
          </a:xfrm>
        </p:grpSpPr>
        <p:sp>
          <p:nvSpPr>
            <p:cNvPr id="14" name="Rounded Rectangular Callout 13"/>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“It was of no added benefit to me. For me it would need at least a month at a glance incomings/outgoings and a facility to include alongside diarised events and appointments for me and the family”</a:t>
              </a:r>
            </a:p>
            <a:p>
              <a:pPr algn="ctr"/>
              <a:r>
                <a:rPr lang="en-GB" sz="1200" dirty="0">
                  <a:solidFill>
                    <a:srgbClr val="000000"/>
                  </a:solidFill>
                </a:rPr>
                <a:t>Male, 55+, ABC1</a:t>
              </a:r>
            </a:p>
          </p:txBody>
        </p:sp>
        <p:sp>
          <p:nvSpPr>
            <p:cNvPr id="15" name="Rounded Rectangular Callout 14"/>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did try and follow it for a few days but in the end decided that it was not really making things better and that my system had worked perfectly well since 1970”</a:t>
              </a:r>
            </a:p>
            <a:p>
              <a:pPr algn="ctr"/>
              <a:r>
                <a:rPr lang="en-GB" sz="1200" dirty="0">
                  <a:solidFill>
                    <a:srgbClr val="000000"/>
                  </a:solidFill>
                </a:rPr>
                <a:t>Male, 55+, C2DE</a:t>
              </a:r>
            </a:p>
          </p:txBody>
        </p:sp>
        <p:sp>
          <p:nvSpPr>
            <p:cNvPr id="16" name="Rounded Rectangular Callout 15"/>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am not using the budgeting tool as I found it a bit cumbersome but have adapted my own method of monitoring my expenditure”</a:t>
              </a:r>
            </a:p>
            <a:p>
              <a:pPr algn="ctr"/>
              <a:r>
                <a:rPr lang="en-GB" sz="1200" dirty="0">
                  <a:solidFill>
                    <a:srgbClr val="000000"/>
                  </a:solidFill>
                </a:rPr>
                <a:t>Female, 55+, ABC1</a:t>
              </a:r>
            </a:p>
          </p:txBody>
        </p:sp>
      </p:grpSp>
      <p:grpSp>
        <p:nvGrpSpPr>
          <p:cNvPr id="17" name="Group 16"/>
          <p:cNvGrpSpPr/>
          <p:nvPr/>
        </p:nvGrpSpPr>
        <p:grpSpPr>
          <a:xfrm>
            <a:off x="8705850" y="1619250"/>
            <a:ext cx="2847975" cy="4724400"/>
            <a:chOff x="542925" y="1619250"/>
            <a:chExt cx="2514600" cy="4724400"/>
          </a:xfrm>
        </p:grpSpPr>
        <p:sp>
          <p:nvSpPr>
            <p:cNvPr id="18" name="Rounded Rectangular Callout 17"/>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am not still using the tool because I prefer to use an Excel spreadsheet as I find it easier to clearly see the state of my finances ”</a:t>
              </a:r>
            </a:p>
            <a:p>
              <a:pPr algn="ctr"/>
              <a:r>
                <a:rPr lang="en-GB" sz="1200" dirty="0">
                  <a:solidFill>
                    <a:srgbClr val="000000"/>
                  </a:solidFill>
                </a:rPr>
                <a:t>Male, 25-34, ABC1</a:t>
              </a:r>
            </a:p>
          </p:txBody>
        </p:sp>
        <p:sp>
          <p:nvSpPr>
            <p:cNvPr id="19" name="Rounded Rectangular Callout 18"/>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could not break down one item of expenditure (e.g. a supermarket shop) into different categories without doing multiple entries. I found this frustrating given how useful some other aspects of the budgeting tool were” </a:t>
              </a:r>
              <a:r>
                <a:rPr lang="en-GB" sz="1200" dirty="0">
                  <a:solidFill>
                    <a:srgbClr val="000000"/>
                  </a:solidFill>
                </a:rPr>
                <a:t>Male, 55+, ABC1</a:t>
              </a:r>
            </a:p>
          </p:txBody>
        </p:sp>
        <p:sp>
          <p:nvSpPr>
            <p:cNvPr id="20" name="Rounded Rectangular Callout 19"/>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have moved back to using my old budgeting software, I found it hard running two systems side by side. It would have helped if I had not been using an electronic system before I started”</a:t>
              </a:r>
            </a:p>
            <a:p>
              <a:pPr algn="ctr"/>
              <a:r>
                <a:rPr lang="en-GB" sz="1200" dirty="0">
                  <a:solidFill>
                    <a:srgbClr val="000000"/>
                  </a:solidFill>
                </a:rPr>
                <a:t>Male, 35-44, ABC1</a:t>
              </a:r>
            </a:p>
          </p:txBody>
        </p:sp>
      </p:grpSp>
    </p:spTree>
    <p:extLst>
      <p:ext uri="{BB962C8B-B14F-4D97-AF65-F5344CB8AC3E}">
        <p14:creationId xmlns:p14="http://schemas.microsoft.com/office/powerpoint/2010/main" val="15123589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2600" y="589268"/>
            <a:ext cx="3479800" cy="2554545"/>
          </a:xfrm>
          <a:prstGeom prst="rect">
            <a:avLst/>
          </a:prstGeom>
          <a:noFill/>
        </p:spPr>
        <p:txBody>
          <a:bodyPr wrap="square" rtlCol="0">
            <a:spAutoFit/>
          </a:bodyPr>
          <a:lstStyle/>
          <a:p>
            <a:r>
              <a:rPr lang="en-US" sz="3200" dirty="0">
                <a:latin typeface="Raleway" charset="0"/>
                <a:ea typeface="Raleway" charset="0"/>
                <a:cs typeface="Raleway" charset="0"/>
              </a:rPr>
              <a:t>Personally-designed Excel spreadsheets are most widely used to budget</a:t>
            </a:r>
          </a:p>
        </p:txBody>
      </p:sp>
      <p:sp>
        <p:nvSpPr>
          <p:cNvPr id="6" name="TextBox 5"/>
          <p:cNvSpPr txBox="1"/>
          <p:nvPr/>
        </p:nvSpPr>
        <p:spPr>
          <a:xfrm>
            <a:off x="482600" y="4345166"/>
            <a:ext cx="3479800" cy="1200329"/>
          </a:xfrm>
          <a:prstGeom prst="rect">
            <a:avLst/>
          </a:prstGeom>
          <a:noFill/>
        </p:spPr>
        <p:txBody>
          <a:bodyPr wrap="square" rtlCol="0">
            <a:spAutoFit/>
          </a:bodyPr>
          <a:lstStyle/>
          <a:p>
            <a:r>
              <a:rPr lang="en-US" sz="2400" dirty="0">
                <a:solidFill>
                  <a:schemeClr val="bg1">
                    <a:lumMod val="50000"/>
                  </a:schemeClr>
                </a:solidFill>
                <a:latin typeface="Raleway" charset="0"/>
                <a:ea typeface="Raleway" charset="0"/>
                <a:cs typeface="Raleway" charset="0"/>
              </a:rPr>
              <a:t>Few are using a daily / on-the-go tool beyond their banking app</a:t>
            </a:r>
          </a:p>
        </p:txBody>
      </p:sp>
      <p:grpSp>
        <p:nvGrpSpPr>
          <p:cNvPr id="8" name="Group 7"/>
          <p:cNvGrpSpPr/>
          <p:nvPr/>
        </p:nvGrpSpPr>
        <p:grpSpPr>
          <a:xfrm>
            <a:off x="4513250" y="301107"/>
            <a:ext cx="7451749" cy="2638424"/>
            <a:chOff x="4568801" y="614412"/>
            <a:chExt cx="7451749" cy="1930928"/>
          </a:xfrm>
        </p:grpSpPr>
        <p:sp>
          <p:nvSpPr>
            <p:cNvPr id="9" name="Rounded Rectangle 8"/>
            <p:cNvSpPr/>
            <p:nvPr/>
          </p:nvSpPr>
          <p:spPr>
            <a:xfrm>
              <a:off x="4568801" y="928321"/>
              <a:ext cx="7451749" cy="1617019"/>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Only a couple are using a different pre-designed budgeting app, e.g. Mint, </a:t>
              </a:r>
              <a:r>
                <a:rPr lang="en-GB" sz="1600" dirty="0" err="1">
                  <a:solidFill>
                    <a:srgbClr val="000000"/>
                  </a:solidFill>
                </a:rPr>
                <a:t>Wisma</a:t>
              </a:r>
              <a:r>
                <a:rPr lang="en-GB" sz="1600" dirty="0">
                  <a:solidFill>
                    <a:srgbClr val="000000"/>
                  </a:solidFill>
                </a:rPr>
                <a:t>; for most, the only financial app they actively use is their mobile banking app</a:t>
              </a:r>
            </a:p>
            <a:p>
              <a:pPr marL="285750" indent="-285750" algn="ctr">
                <a:buFont typeface="Arial" panose="020B0604020202020204" pitchFamily="34" charset="0"/>
                <a:buChar char="•"/>
              </a:pPr>
              <a:r>
                <a:rPr lang="en-GB" sz="1600" dirty="0">
                  <a:solidFill>
                    <a:srgbClr val="000000"/>
                  </a:solidFill>
                </a:rPr>
                <a:t>Otherwise, budgeting is largely done on a computer (e.g. Excel, Microsoft Money) rather than ‘on-the-go’</a:t>
              </a:r>
            </a:p>
            <a:p>
              <a:pPr marL="285750" indent="-285750" algn="ctr">
                <a:buFont typeface="Arial" panose="020B0604020202020204" pitchFamily="34" charset="0"/>
                <a:buChar char="•"/>
              </a:pPr>
              <a:r>
                <a:rPr lang="en-GB" sz="1600" dirty="0">
                  <a:solidFill>
                    <a:srgbClr val="000000"/>
                  </a:solidFill>
                </a:rPr>
                <a:t>Whilst some access their banking app daily, more complex budgeting systems are accessed less frequently</a:t>
              </a:r>
            </a:p>
          </p:txBody>
        </p:sp>
        <p:sp>
          <p:nvSpPr>
            <p:cNvPr id="10" name="Rounded Rectangle 9"/>
            <p:cNvSpPr/>
            <p:nvPr/>
          </p:nvSpPr>
          <p:spPr>
            <a:xfrm>
              <a:off x="4800599" y="614412"/>
              <a:ext cx="2314576" cy="3139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Use of digital apps</a:t>
              </a:r>
            </a:p>
          </p:txBody>
        </p:sp>
      </p:grpSp>
      <p:grpSp>
        <p:nvGrpSpPr>
          <p:cNvPr id="11" name="Group 10"/>
          <p:cNvGrpSpPr/>
          <p:nvPr/>
        </p:nvGrpSpPr>
        <p:grpSpPr>
          <a:xfrm>
            <a:off x="4513249" y="3230178"/>
            <a:ext cx="7451749" cy="2827722"/>
            <a:chOff x="4568801" y="614412"/>
            <a:chExt cx="7451749" cy="1930928"/>
          </a:xfrm>
        </p:grpSpPr>
        <p:sp>
          <p:nvSpPr>
            <p:cNvPr id="12" name="Rounded Rectangle 11"/>
            <p:cNvSpPr/>
            <p:nvPr/>
          </p:nvSpPr>
          <p:spPr>
            <a:xfrm>
              <a:off x="4568801" y="928321"/>
              <a:ext cx="7451749" cy="1617019"/>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Rather than a pre-designed tool or programme, most who actively budget are using systems they have devised, often handwritten or on Excel</a:t>
              </a:r>
            </a:p>
            <a:p>
              <a:pPr marL="285750" indent="-285750" algn="ctr">
                <a:buFont typeface="Arial" panose="020B0604020202020204" pitchFamily="34" charset="0"/>
                <a:buChar char="•"/>
              </a:pPr>
              <a:r>
                <a:rPr lang="en-GB" sz="1600" dirty="0">
                  <a:solidFill>
                    <a:srgbClr val="000000"/>
                  </a:solidFill>
                </a:rPr>
                <a:t>Self-designed systems are seen as more personal, tried and tested, and are able to personalise different aspects e.g. reminders of events such as renewing insurance etc.</a:t>
              </a:r>
            </a:p>
            <a:p>
              <a:pPr marL="285750" indent="-285750" algn="ctr">
                <a:buFont typeface="Arial" panose="020B0604020202020204" pitchFamily="34" charset="0"/>
                <a:buChar char="•"/>
              </a:pPr>
              <a:r>
                <a:rPr lang="en-GB" sz="1600" dirty="0">
                  <a:solidFill>
                    <a:srgbClr val="000000"/>
                  </a:solidFill>
                </a:rPr>
                <a:t>Those who’ve spent the time devising their own system are reluctant to deviate away from it, and would prefer to stick to what they know; unless an app offers something different to what they’re currently using, they see it as over-complicating matters</a:t>
              </a:r>
            </a:p>
          </p:txBody>
        </p:sp>
        <p:sp>
          <p:nvSpPr>
            <p:cNvPr id="13" name="Rounded Rectangle 12"/>
            <p:cNvSpPr/>
            <p:nvPr/>
          </p:nvSpPr>
          <p:spPr>
            <a:xfrm>
              <a:off x="4800599" y="614412"/>
              <a:ext cx="2314576" cy="31390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Use of bespoke tools</a:t>
              </a:r>
            </a:p>
          </p:txBody>
        </p:sp>
      </p:grpSp>
    </p:spTree>
    <p:extLst>
      <p:ext uri="{BB962C8B-B14F-4D97-AF65-F5344CB8AC3E}">
        <p14:creationId xmlns:p14="http://schemas.microsoft.com/office/powerpoint/2010/main" val="749415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txBox="1">
            <a:spLocks/>
          </p:cNvSpPr>
          <p:nvPr/>
        </p:nvSpPr>
        <p:spPr>
          <a:xfrm>
            <a:off x="723899" y="528998"/>
            <a:ext cx="10332757"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2400" dirty="0"/>
              <a:t>Are you using any other budgeting apps or tools? What prompted you to try this particular tool?</a:t>
            </a:r>
          </a:p>
        </p:txBody>
      </p:sp>
      <p:grpSp>
        <p:nvGrpSpPr>
          <p:cNvPr id="12" name="Group 11"/>
          <p:cNvGrpSpPr/>
          <p:nvPr/>
        </p:nvGrpSpPr>
        <p:grpSpPr>
          <a:xfrm>
            <a:off x="962024" y="1619248"/>
            <a:ext cx="2962276" cy="4724400"/>
            <a:chOff x="542925" y="1619250"/>
            <a:chExt cx="2514600" cy="4724400"/>
          </a:xfrm>
        </p:grpSpPr>
        <p:sp>
          <p:nvSpPr>
            <p:cNvPr id="9" name="Rounded Rectangular Callout 8"/>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am now using a spreadsheet, I am happier using a keyboard and P.C. and I am comfortable with formulas and the flexibility that a spreadsheet offers”</a:t>
              </a:r>
            </a:p>
            <a:p>
              <a:pPr algn="ctr"/>
              <a:r>
                <a:rPr lang="en-GB" sz="1200" dirty="0">
                  <a:solidFill>
                    <a:srgbClr val="000000"/>
                  </a:solidFill>
                </a:rPr>
                <a:t>Male, 35-44, ABC1</a:t>
              </a:r>
            </a:p>
          </p:txBody>
        </p:sp>
        <p:sp>
          <p:nvSpPr>
            <p:cNvPr id="10" name="Rounded Rectangular Callout 9"/>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use my own system... Excel files of income and regular expenditure (council tax, power bills etc.) and a notebook where I keep a record of spending each month”</a:t>
              </a:r>
            </a:p>
            <a:p>
              <a:pPr algn="ctr"/>
              <a:r>
                <a:rPr lang="en-GB" sz="1200" dirty="0">
                  <a:solidFill>
                    <a:srgbClr val="000000"/>
                  </a:solidFill>
                </a:rPr>
                <a:t>Female, 55+, ABC1</a:t>
              </a:r>
            </a:p>
          </p:txBody>
        </p:sp>
        <p:sp>
          <p:nvSpPr>
            <p:cNvPr id="11" name="Rounded Rectangular Callout 10"/>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have used a self-designed paper-based system for many decades. It arose both as  a result of needing to keep on top of day to day and longer term finances for both the household and business”</a:t>
              </a:r>
            </a:p>
            <a:p>
              <a:pPr algn="ctr"/>
              <a:r>
                <a:rPr lang="en-GB" sz="1200" dirty="0">
                  <a:solidFill>
                    <a:srgbClr val="000000"/>
                  </a:solidFill>
                </a:rPr>
                <a:t>Male, 55+, ABC1</a:t>
              </a:r>
            </a:p>
          </p:txBody>
        </p:sp>
      </p:grpSp>
      <p:grpSp>
        <p:nvGrpSpPr>
          <p:cNvPr id="13" name="Group 12"/>
          <p:cNvGrpSpPr/>
          <p:nvPr/>
        </p:nvGrpSpPr>
        <p:grpSpPr>
          <a:xfrm>
            <a:off x="4414837" y="1619248"/>
            <a:ext cx="2867025" cy="4724400"/>
            <a:chOff x="542925" y="1619250"/>
            <a:chExt cx="2514600" cy="4724400"/>
          </a:xfrm>
        </p:grpSpPr>
        <p:sp>
          <p:nvSpPr>
            <p:cNvPr id="14" name="Rounded Rectangular Callout 13"/>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am using my own method based on a simple Excel spreadsheet but it does lack the ability to input information on the go, a phone app would probably be better in that respect”</a:t>
              </a:r>
            </a:p>
            <a:p>
              <a:pPr algn="ctr"/>
              <a:r>
                <a:rPr lang="en-GB" sz="1200" dirty="0">
                  <a:solidFill>
                    <a:srgbClr val="000000"/>
                  </a:solidFill>
                </a:rPr>
                <a:t>Female, 55+, ABC1</a:t>
              </a:r>
            </a:p>
          </p:txBody>
        </p:sp>
        <p:sp>
          <p:nvSpPr>
            <p:cNvPr id="15" name="Rounded Rectangular Callout 14"/>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“It’s not an app or tool, I am using a spreadsheet to forecast ahead income and expenditure and make amendments to this at least a couple of times per week”</a:t>
              </a:r>
            </a:p>
            <a:p>
              <a:pPr algn="ctr"/>
              <a:r>
                <a:rPr lang="en-GB" sz="1200" dirty="0">
                  <a:solidFill>
                    <a:srgbClr val="000000"/>
                  </a:solidFill>
                </a:rPr>
                <a:t>Female, 55+, ABC1</a:t>
              </a:r>
            </a:p>
          </p:txBody>
        </p:sp>
        <p:sp>
          <p:nvSpPr>
            <p:cNvPr id="16" name="Rounded Rectangular Callout 15"/>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“I've tried several apps, before deciding that the app called Mint, is what I was looking for”</a:t>
              </a:r>
            </a:p>
            <a:p>
              <a:pPr algn="ctr"/>
              <a:r>
                <a:rPr lang="en-GB" sz="1200" dirty="0">
                  <a:solidFill>
                    <a:srgbClr val="000000"/>
                  </a:solidFill>
                </a:rPr>
                <a:t>Male, 25-34, ABC1</a:t>
              </a:r>
            </a:p>
          </p:txBody>
        </p:sp>
      </p:grpSp>
      <p:grpSp>
        <p:nvGrpSpPr>
          <p:cNvPr id="17" name="Group 16"/>
          <p:cNvGrpSpPr/>
          <p:nvPr/>
        </p:nvGrpSpPr>
        <p:grpSpPr>
          <a:xfrm>
            <a:off x="8705850" y="1619250"/>
            <a:ext cx="2847975" cy="4724400"/>
            <a:chOff x="542925" y="1619250"/>
            <a:chExt cx="2514600" cy="4724400"/>
          </a:xfrm>
        </p:grpSpPr>
        <p:sp>
          <p:nvSpPr>
            <p:cNvPr id="18" name="Rounded Rectangular Callout 17"/>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“The only other tool I use is my bank app which gives you account details standing orders, direct debits, cheques and money taken out by card. This app made sense for checking my account from home” </a:t>
              </a:r>
              <a:r>
                <a:rPr lang="en-GB" sz="1200" dirty="0">
                  <a:solidFill>
                    <a:srgbClr val="000000"/>
                  </a:solidFill>
                </a:rPr>
                <a:t>Male, 55+, ABC1</a:t>
              </a:r>
            </a:p>
          </p:txBody>
        </p:sp>
        <p:sp>
          <p:nvSpPr>
            <p:cNvPr id="19" name="Rounded Rectangular Callout 18"/>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“No. I'm just trying to stick to my budget”</a:t>
              </a:r>
            </a:p>
            <a:p>
              <a:pPr algn="ctr"/>
              <a:r>
                <a:rPr lang="en-GB" sz="1200" dirty="0">
                  <a:solidFill>
                    <a:srgbClr val="000000"/>
                  </a:solidFill>
                </a:rPr>
                <a:t>Male, 35-44, C2DE</a:t>
              </a:r>
            </a:p>
          </p:txBody>
        </p:sp>
        <p:sp>
          <p:nvSpPr>
            <p:cNvPr id="20" name="Rounded Rectangular Callout 19"/>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“No I did try to find one for my phone but too complicated for my poor brain....I can barely cope with my phone which is a basic model. I tried to find one for my computer but again either not free or too complicated” </a:t>
              </a:r>
              <a:r>
                <a:rPr lang="en-GB" sz="1200" dirty="0">
                  <a:solidFill>
                    <a:srgbClr val="000000"/>
                  </a:solidFill>
                </a:rPr>
                <a:t>Female, 55+, ABC1</a:t>
              </a:r>
            </a:p>
          </p:txBody>
        </p:sp>
      </p:grpSp>
      <p:sp>
        <p:nvSpPr>
          <p:cNvPr id="22" name="Title 4"/>
          <p:cNvSpPr txBox="1">
            <a:spLocks/>
          </p:cNvSpPr>
          <p:nvPr/>
        </p:nvSpPr>
        <p:spPr>
          <a:xfrm rot="16200000">
            <a:off x="-1764506" y="3643671"/>
            <a:ext cx="4724399"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3200" dirty="0"/>
              <a:t>Using alternative tools</a:t>
            </a:r>
          </a:p>
        </p:txBody>
      </p:sp>
      <p:sp>
        <p:nvSpPr>
          <p:cNvPr id="23" name="Title 4"/>
          <p:cNvSpPr txBox="1">
            <a:spLocks/>
          </p:cNvSpPr>
          <p:nvPr/>
        </p:nvSpPr>
        <p:spPr>
          <a:xfrm rot="16200000">
            <a:off x="5809887" y="3734160"/>
            <a:ext cx="4905376"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2600" dirty="0"/>
              <a:t>Not using any budgeting tools</a:t>
            </a:r>
          </a:p>
        </p:txBody>
      </p:sp>
    </p:spTree>
    <p:extLst>
      <p:ext uri="{BB962C8B-B14F-4D97-AF65-F5344CB8AC3E}">
        <p14:creationId xmlns:p14="http://schemas.microsoft.com/office/powerpoint/2010/main" val="1248845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82600" y="787400"/>
            <a:ext cx="3479800" cy="3785652"/>
          </a:xfrm>
          <a:prstGeom prst="rect">
            <a:avLst/>
          </a:prstGeom>
          <a:noFill/>
        </p:spPr>
        <p:txBody>
          <a:bodyPr wrap="square" rtlCol="0">
            <a:spAutoFit/>
          </a:bodyPr>
          <a:lstStyle/>
          <a:p>
            <a:r>
              <a:rPr lang="en-US" sz="4000" dirty="0">
                <a:latin typeface="Raleway" charset="0"/>
                <a:ea typeface="Raleway" charset="0"/>
                <a:cs typeface="Raleway" charset="0"/>
              </a:rPr>
              <a:t>Nearly half (18/37) felt that the trial had a lasting impact on them</a:t>
            </a:r>
          </a:p>
        </p:txBody>
      </p:sp>
      <p:sp>
        <p:nvSpPr>
          <p:cNvPr id="6" name="TextBox 5"/>
          <p:cNvSpPr txBox="1"/>
          <p:nvPr/>
        </p:nvSpPr>
        <p:spPr>
          <a:xfrm>
            <a:off x="482600" y="4972184"/>
            <a:ext cx="3479800" cy="1200329"/>
          </a:xfrm>
          <a:prstGeom prst="rect">
            <a:avLst/>
          </a:prstGeom>
          <a:noFill/>
        </p:spPr>
        <p:txBody>
          <a:bodyPr wrap="square" rtlCol="0">
            <a:spAutoFit/>
          </a:bodyPr>
          <a:lstStyle/>
          <a:p>
            <a:r>
              <a:rPr lang="en-US" sz="2400" dirty="0">
                <a:solidFill>
                  <a:schemeClr val="bg1">
                    <a:lumMod val="50000"/>
                  </a:schemeClr>
                </a:solidFill>
                <a:latin typeface="Raleway" charset="0"/>
                <a:ea typeface="Raleway" charset="0"/>
                <a:cs typeface="Raleway" charset="0"/>
              </a:rPr>
              <a:t>Only six participants did not feel the trial had any lasting impact</a:t>
            </a:r>
          </a:p>
        </p:txBody>
      </p:sp>
      <p:grpSp>
        <p:nvGrpSpPr>
          <p:cNvPr id="9" name="Group 8"/>
          <p:cNvGrpSpPr/>
          <p:nvPr/>
        </p:nvGrpSpPr>
        <p:grpSpPr>
          <a:xfrm>
            <a:off x="4397351" y="273123"/>
            <a:ext cx="7623130" cy="2200275"/>
            <a:chOff x="4397351" y="3273872"/>
            <a:chExt cx="7623130" cy="1428723"/>
          </a:xfrm>
        </p:grpSpPr>
        <p:sp>
          <p:nvSpPr>
            <p:cNvPr id="10" name="Rounded Rectangle 9"/>
            <p:cNvSpPr/>
            <p:nvPr/>
          </p:nvSpPr>
          <p:spPr>
            <a:xfrm>
              <a:off x="4397351" y="3469369"/>
              <a:ext cx="7623130" cy="1233226"/>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Overall, participants who felt the impact of the trial described themselves as more focused on budgeting, and more motivated to do so</a:t>
              </a:r>
            </a:p>
            <a:p>
              <a:pPr marL="285750" indent="-285750" algn="ctr">
                <a:buFont typeface="Arial" panose="020B0604020202020204" pitchFamily="34" charset="0"/>
                <a:buChar char="•"/>
              </a:pPr>
              <a:r>
                <a:rPr lang="en-GB" sz="1600" dirty="0">
                  <a:solidFill>
                    <a:srgbClr val="000000"/>
                  </a:solidFill>
                </a:rPr>
                <a:t>Awareness of spend is higher, and impulse buying has fallen amongst some participants</a:t>
              </a:r>
            </a:p>
            <a:p>
              <a:pPr marL="285750" indent="-285750" algn="ctr">
                <a:buFont typeface="Arial" panose="020B0604020202020204" pitchFamily="34" charset="0"/>
                <a:buChar char="•"/>
              </a:pPr>
              <a:r>
                <a:rPr lang="en-GB" sz="1600" dirty="0">
                  <a:solidFill>
                    <a:srgbClr val="000000"/>
                  </a:solidFill>
                </a:rPr>
                <a:t>In some cases, people are using their own version of a budgeting tool based on what they found helpful during the trial period, prompted by trialling the budgeting tool</a:t>
              </a:r>
            </a:p>
          </p:txBody>
        </p:sp>
        <p:sp>
          <p:nvSpPr>
            <p:cNvPr id="11" name="Rounded Rectangle 10"/>
            <p:cNvSpPr/>
            <p:nvPr/>
          </p:nvSpPr>
          <p:spPr>
            <a:xfrm>
              <a:off x="4648200" y="3273872"/>
              <a:ext cx="1619250" cy="19549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Yes (18)</a:t>
              </a:r>
            </a:p>
          </p:txBody>
        </p:sp>
      </p:grpSp>
      <p:grpSp>
        <p:nvGrpSpPr>
          <p:cNvPr id="12" name="Group 11"/>
          <p:cNvGrpSpPr/>
          <p:nvPr/>
        </p:nvGrpSpPr>
        <p:grpSpPr>
          <a:xfrm>
            <a:off x="4397351" y="2687349"/>
            <a:ext cx="7623130" cy="2004075"/>
            <a:chOff x="4397351" y="3353153"/>
            <a:chExt cx="7623130" cy="700023"/>
          </a:xfrm>
        </p:grpSpPr>
        <p:sp>
          <p:nvSpPr>
            <p:cNvPr id="13" name="Rounded Rectangle 12"/>
            <p:cNvSpPr/>
            <p:nvPr/>
          </p:nvSpPr>
          <p:spPr>
            <a:xfrm>
              <a:off x="4397351" y="3469369"/>
              <a:ext cx="7623130" cy="583807"/>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Those who are unsure feel they are more aware of what they’re spending although struggle to indicate any tangible changes they have made to the way they spend, save and budget</a:t>
              </a:r>
            </a:p>
            <a:p>
              <a:pPr marL="285750" indent="-285750" algn="ctr">
                <a:buFont typeface="Arial" panose="020B0604020202020204" pitchFamily="34" charset="0"/>
                <a:buChar char="•"/>
              </a:pPr>
              <a:r>
                <a:rPr lang="en-GB" sz="1600" dirty="0">
                  <a:solidFill>
                    <a:srgbClr val="000000"/>
                  </a:solidFill>
                </a:rPr>
                <a:t>For others, a lack of lasting impact might come from the fact that their financial circumstances have changed, making it difficult to get an accurate read on how the app would have benefitted them under ‘normal’ circumstances</a:t>
              </a:r>
            </a:p>
          </p:txBody>
        </p:sp>
        <p:sp>
          <p:nvSpPr>
            <p:cNvPr id="14" name="Rounded Rectangle 13"/>
            <p:cNvSpPr/>
            <p:nvPr/>
          </p:nvSpPr>
          <p:spPr>
            <a:xfrm>
              <a:off x="4648200" y="3353153"/>
              <a:ext cx="1619250" cy="11621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Not sure (13)</a:t>
              </a:r>
            </a:p>
          </p:txBody>
        </p:sp>
      </p:grpSp>
      <p:grpSp>
        <p:nvGrpSpPr>
          <p:cNvPr id="15" name="Group 14"/>
          <p:cNvGrpSpPr/>
          <p:nvPr/>
        </p:nvGrpSpPr>
        <p:grpSpPr>
          <a:xfrm>
            <a:off x="4397351" y="4905375"/>
            <a:ext cx="7623130" cy="1510368"/>
            <a:chOff x="4397351" y="3120704"/>
            <a:chExt cx="7623130" cy="1581892"/>
          </a:xfrm>
        </p:grpSpPr>
        <p:sp>
          <p:nvSpPr>
            <p:cNvPr id="16" name="Rounded Rectangle 15"/>
            <p:cNvSpPr/>
            <p:nvPr/>
          </p:nvSpPr>
          <p:spPr>
            <a:xfrm>
              <a:off x="4397351" y="3469370"/>
              <a:ext cx="7623130" cy="1233226"/>
            </a:xfrm>
            <a:prstGeom prst="round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Font typeface="Arial" panose="020B0604020202020204" pitchFamily="34" charset="0"/>
                <a:buChar char="•"/>
              </a:pPr>
              <a:r>
                <a:rPr lang="en-GB" sz="1600" dirty="0">
                  <a:solidFill>
                    <a:srgbClr val="000000"/>
                  </a:solidFill>
                </a:rPr>
                <a:t>Those who were more confident at budgeting to begin with do recognise the value of the trial, but just were less in need of the budgeting exercise, so the trial didn’t make a lasting impact on them personally</a:t>
              </a:r>
            </a:p>
          </p:txBody>
        </p:sp>
        <p:sp>
          <p:nvSpPr>
            <p:cNvPr id="17" name="Rounded Rectangle 16"/>
            <p:cNvSpPr/>
            <p:nvPr/>
          </p:nvSpPr>
          <p:spPr>
            <a:xfrm>
              <a:off x="4648200" y="3120704"/>
              <a:ext cx="1619250" cy="34866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No (6)</a:t>
              </a:r>
            </a:p>
          </p:txBody>
        </p:sp>
      </p:grpSp>
    </p:spTree>
    <p:extLst>
      <p:ext uri="{BB962C8B-B14F-4D97-AF65-F5344CB8AC3E}">
        <p14:creationId xmlns:p14="http://schemas.microsoft.com/office/powerpoint/2010/main" val="17576159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rot="16200000">
            <a:off x="-1211545" y="2728049"/>
            <a:ext cx="3035300" cy="504101"/>
          </a:xfrm>
        </p:spPr>
        <p:txBody>
          <a:bodyPr/>
          <a:lstStyle/>
          <a:p>
            <a:r>
              <a:rPr lang="en-GB" dirty="0"/>
              <a:t>Yes</a:t>
            </a:r>
          </a:p>
        </p:txBody>
      </p:sp>
      <p:sp>
        <p:nvSpPr>
          <p:cNvPr id="7" name="Title 4"/>
          <p:cNvSpPr txBox="1">
            <a:spLocks/>
          </p:cNvSpPr>
          <p:nvPr/>
        </p:nvSpPr>
        <p:spPr>
          <a:xfrm rot="16200000">
            <a:off x="2706687" y="3394296"/>
            <a:ext cx="3035300"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dirty="0"/>
              <a:t>Not Sure</a:t>
            </a:r>
          </a:p>
        </p:txBody>
      </p:sp>
      <p:sp>
        <p:nvSpPr>
          <p:cNvPr id="8" name="Title 4"/>
          <p:cNvSpPr txBox="1">
            <a:spLocks/>
          </p:cNvSpPr>
          <p:nvPr/>
        </p:nvSpPr>
        <p:spPr>
          <a:xfrm>
            <a:off x="723899" y="528998"/>
            <a:ext cx="10332757"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sz="2400" dirty="0"/>
              <a:t>Do you think that taking part in the trial has had a lasting impact on you? Please explain your answer.</a:t>
            </a:r>
          </a:p>
          <a:p>
            <a:endParaRPr lang="en-GB" sz="2400" dirty="0"/>
          </a:p>
        </p:txBody>
      </p:sp>
      <p:grpSp>
        <p:nvGrpSpPr>
          <p:cNvPr id="12" name="Group 11"/>
          <p:cNvGrpSpPr/>
          <p:nvPr/>
        </p:nvGrpSpPr>
        <p:grpSpPr>
          <a:xfrm>
            <a:off x="723899" y="1619250"/>
            <a:ext cx="2962276" cy="4724400"/>
            <a:chOff x="542925" y="1619250"/>
            <a:chExt cx="2514600" cy="4724400"/>
          </a:xfrm>
        </p:grpSpPr>
        <p:sp>
          <p:nvSpPr>
            <p:cNvPr id="9" name="Rounded Rectangular Callout 8"/>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“It had a lasting impact, it made me more focused towards budgeting and making sure my money is spent correctly”</a:t>
              </a:r>
            </a:p>
            <a:p>
              <a:pPr algn="ctr"/>
              <a:r>
                <a:rPr lang="en-GB" sz="1200" dirty="0">
                  <a:solidFill>
                    <a:srgbClr val="000000"/>
                  </a:solidFill>
                </a:rPr>
                <a:t>Male, 35-44, ABC1</a:t>
              </a:r>
            </a:p>
          </p:txBody>
        </p:sp>
        <p:sp>
          <p:nvSpPr>
            <p:cNvPr id="10" name="Rounded Rectangular Callout 9"/>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“As a result of using the tool I have changed the way I manage my finances and now I have a much more accurate and timely way of monitoring expenditure.  I will certainly continue to use this approach in the future”</a:t>
              </a:r>
            </a:p>
            <a:p>
              <a:pPr algn="ctr"/>
              <a:r>
                <a:rPr lang="en-GB" sz="1200" dirty="0">
                  <a:solidFill>
                    <a:srgbClr val="000000"/>
                  </a:solidFill>
                </a:rPr>
                <a:t>Male, 55+, ABC1</a:t>
              </a:r>
            </a:p>
          </p:txBody>
        </p:sp>
        <p:sp>
          <p:nvSpPr>
            <p:cNvPr id="11" name="Rounded Rectangular Callout 10"/>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have continued to monitor where my spending has been in danger of overspend in distinct areas and take action to put the situation right and this has had an ongoing ability to save a bit more”</a:t>
              </a:r>
            </a:p>
            <a:p>
              <a:pPr algn="ctr"/>
              <a:r>
                <a:rPr lang="en-GB" sz="1200" dirty="0">
                  <a:solidFill>
                    <a:srgbClr val="000000"/>
                  </a:solidFill>
                </a:rPr>
                <a:t>Female, 55+, ABC1</a:t>
              </a:r>
            </a:p>
          </p:txBody>
        </p:sp>
      </p:grpSp>
      <p:grpSp>
        <p:nvGrpSpPr>
          <p:cNvPr id="13" name="Group 12"/>
          <p:cNvGrpSpPr/>
          <p:nvPr/>
        </p:nvGrpSpPr>
        <p:grpSpPr>
          <a:xfrm>
            <a:off x="4762500" y="1619250"/>
            <a:ext cx="2867025" cy="4724400"/>
            <a:chOff x="542925" y="1619250"/>
            <a:chExt cx="2514600" cy="4724400"/>
          </a:xfrm>
        </p:grpSpPr>
        <p:sp>
          <p:nvSpPr>
            <p:cNvPr id="14" name="Rounded Rectangular Callout 13"/>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“Made me think more about how I spend my money but not doing much differently”</a:t>
              </a:r>
            </a:p>
            <a:p>
              <a:pPr algn="ctr"/>
              <a:r>
                <a:rPr lang="en-GB" sz="1200" dirty="0">
                  <a:solidFill>
                    <a:srgbClr val="000000"/>
                  </a:solidFill>
                </a:rPr>
                <a:t>Female, 55+, ABC1</a:t>
              </a:r>
            </a:p>
          </p:txBody>
        </p:sp>
        <p:sp>
          <p:nvSpPr>
            <p:cNvPr id="15" name="Rounded Rectangular Callout 14"/>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struggle with saving as I don't have enough at the end of each month to save... I don't however document everything I need to just because I know when and how much doesn't mean I don't always stick to it” </a:t>
              </a:r>
              <a:r>
                <a:rPr lang="en-GB" sz="1200" dirty="0">
                  <a:solidFill>
                    <a:srgbClr val="000000"/>
                  </a:solidFill>
                </a:rPr>
                <a:t>Female, 35-44, C2DE</a:t>
              </a:r>
            </a:p>
          </p:txBody>
        </p:sp>
        <p:sp>
          <p:nvSpPr>
            <p:cNvPr id="16" name="Rounded Rectangular Callout 15"/>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“It's difficult to say - if I'd have done it a few years ago my financial situation was very different and I had a lot more disposable income”</a:t>
              </a:r>
            </a:p>
            <a:p>
              <a:pPr algn="ctr"/>
              <a:r>
                <a:rPr lang="en-GB" sz="1200" dirty="0">
                  <a:solidFill>
                    <a:srgbClr val="000000"/>
                  </a:solidFill>
                </a:rPr>
                <a:t>Female, 35-44, ABC1</a:t>
              </a:r>
            </a:p>
          </p:txBody>
        </p:sp>
      </p:grpSp>
      <p:grpSp>
        <p:nvGrpSpPr>
          <p:cNvPr id="17" name="Group 16"/>
          <p:cNvGrpSpPr/>
          <p:nvPr/>
        </p:nvGrpSpPr>
        <p:grpSpPr>
          <a:xfrm>
            <a:off x="8705850" y="1619250"/>
            <a:ext cx="2847975" cy="4724400"/>
            <a:chOff x="542925" y="1619250"/>
            <a:chExt cx="2514600" cy="4724400"/>
          </a:xfrm>
        </p:grpSpPr>
        <p:sp>
          <p:nvSpPr>
            <p:cNvPr id="18" name="Rounded Rectangular Callout 17"/>
            <p:cNvSpPr/>
            <p:nvPr/>
          </p:nvSpPr>
          <p:spPr>
            <a:xfrm>
              <a:off x="542925" y="16192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“The budgeting trial has not had a lasting impact on me as it offered nothing that I was not aware of or already doing”</a:t>
              </a:r>
            </a:p>
            <a:p>
              <a:pPr algn="ctr"/>
              <a:r>
                <a:rPr lang="en-GB" sz="1200" dirty="0">
                  <a:solidFill>
                    <a:srgbClr val="000000"/>
                  </a:solidFill>
                </a:rPr>
                <a:t>Male, 55+, ABC1</a:t>
              </a:r>
            </a:p>
          </p:txBody>
        </p:sp>
        <p:sp>
          <p:nvSpPr>
            <p:cNvPr id="19" name="Rounded Rectangular Callout 18"/>
            <p:cNvSpPr/>
            <p:nvPr/>
          </p:nvSpPr>
          <p:spPr>
            <a:xfrm>
              <a:off x="542925" y="337820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“I already have a budget system but I think if I did not and I really wanted to bring my finances into a sustainable state then it would have made a big difference”</a:t>
              </a:r>
            </a:p>
            <a:p>
              <a:pPr algn="ctr"/>
              <a:r>
                <a:rPr lang="en-GB" sz="1200" dirty="0">
                  <a:solidFill>
                    <a:srgbClr val="000000"/>
                  </a:solidFill>
                </a:rPr>
                <a:t>Male, 55+, C2DE</a:t>
              </a:r>
            </a:p>
          </p:txBody>
        </p:sp>
        <p:sp>
          <p:nvSpPr>
            <p:cNvPr id="20" name="Rounded Rectangular Callout 19"/>
            <p:cNvSpPr/>
            <p:nvPr/>
          </p:nvSpPr>
          <p:spPr>
            <a:xfrm>
              <a:off x="542925" y="5124450"/>
              <a:ext cx="2514600" cy="1219200"/>
            </a:xfrm>
            <a:prstGeom prst="wedgeRoundRectCallou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i="1" dirty="0">
                  <a:solidFill>
                    <a:srgbClr val="000000"/>
                  </a:solidFill>
                </a:rPr>
                <a:t>“No I have not changed my philosophy”</a:t>
              </a:r>
            </a:p>
            <a:p>
              <a:pPr algn="ctr"/>
              <a:r>
                <a:rPr lang="en-GB" sz="1200" dirty="0">
                  <a:solidFill>
                    <a:srgbClr val="000000"/>
                  </a:solidFill>
                </a:rPr>
                <a:t>Male, 45-54, C2DE</a:t>
              </a:r>
            </a:p>
          </p:txBody>
        </p:sp>
      </p:grpSp>
      <p:sp>
        <p:nvSpPr>
          <p:cNvPr id="21" name="Title 4"/>
          <p:cNvSpPr txBox="1">
            <a:spLocks/>
          </p:cNvSpPr>
          <p:nvPr/>
        </p:nvSpPr>
        <p:spPr>
          <a:xfrm rot="16200000">
            <a:off x="6624921" y="2586399"/>
            <a:ext cx="3035300" cy="504101"/>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4000" kern="1200">
                <a:solidFill>
                  <a:srgbClr val="000000"/>
                </a:solidFill>
                <a:latin typeface="Raleway" charset="0"/>
                <a:ea typeface="Raleway" charset="0"/>
                <a:cs typeface="Raleway" charset="0"/>
              </a:defRPr>
            </a:lvl1pPr>
          </a:lstStyle>
          <a:p>
            <a:r>
              <a:rPr lang="en-GB" dirty="0"/>
              <a:t>No</a:t>
            </a:r>
          </a:p>
        </p:txBody>
      </p:sp>
    </p:spTree>
    <p:extLst>
      <p:ext uri="{BB962C8B-B14F-4D97-AF65-F5344CB8AC3E}">
        <p14:creationId xmlns:p14="http://schemas.microsoft.com/office/powerpoint/2010/main" val="17974527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03299" y="2260600"/>
            <a:ext cx="8047711" cy="1938992"/>
          </a:xfrm>
          <a:prstGeom prst="rect">
            <a:avLst/>
          </a:prstGeom>
          <a:noFill/>
        </p:spPr>
        <p:txBody>
          <a:bodyPr wrap="square" rtlCol="0">
            <a:spAutoFit/>
          </a:bodyPr>
          <a:lstStyle/>
          <a:p>
            <a:r>
              <a:rPr lang="en-US" sz="4000" dirty="0">
                <a:solidFill>
                  <a:schemeClr val="bg1"/>
                </a:solidFill>
                <a:latin typeface="Raleway" charset="0"/>
                <a:ea typeface="Raleway" charset="0"/>
                <a:cs typeface="Raleway" charset="0"/>
              </a:rPr>
              <a:t>Case studies: these participants felt the trial made a long-term impact  </a:t>
            </a:r>
          </a:p>
        </p:txBody>
      </p:sp>
    </p:spTree>
    <p:extLst>
      <p:ext uri="{BB962C8B-B14F-4D97-AF65-F5344CB8AC3E}">
        <p14:creationId xmlns:p14="http://schemas.microsoft.com/office/powerpoint/2010/main" val="9562811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8011" y="303339"/>
            <a:ext cx="3479800" cy="707886"/>
          </a:xfrm>
          <a:prstGeom prst="rect">
            <a:avLst/>
          </a:prstGeom>
          <a:noFill/>
        </p:spPr>
        <p:txBody>
          <a:bodyPr wrap="square" rtlCol="0">
            <a:spAutoFit/>
          </a:bodyPr>
          <a:lstStyle/>
          <a:p>
            <a:r>
              <a:rPr lang="en-US" sz="4000" dirty="0">
                <a:latin typeface="Raleway" charset="0"/>
                <a:ea typeface="Raleway" charset="0"/>
                <a:cs typeface="Raleway" charset="0"/>
              </a:rPr>
              <a:t>Case Study: Debbie</a:t>
            </a:r>
          </a:p>
        </p:txBody>
      </p:sp>
      <p:pic>
        <p:nvPicPr>
          <p:cNvPr id="8" name="Picture 7"/>
          <p:cNvPicPr>
            <a:picLocks noChangeAspect="1"/>
          </p:cNvPicPr>
          <p:nvPr/>
        </p:nvPicPr>
        <p:blipFill>
          <a:blip r:embed="rId2"/>
          <a:stretch>
            <a:fillRect/>
          </a:stretch>
        </p:blipFill>
        <p:spPr>
          <a:xfrm>
            <a:off x="9650697" y="105781"/>
            <a:ext cx="2273334" cy="5087738"/>
          </a:xfrm>
          <a:prstGeom prst="rect">
            <a:avLst/>
          </a:prstGeom>
        </p:spPr>
      </p:pic>
      <p:grpSp>
        <p:nvGrpSpPr>
          <p:cNvPr id="10" name="Group 9"/>
          <p:cNvGrpSpPr/>
          <p:nvPr/>
        </p:nvGrpSpPr>
        <p:grpSpPr>
          <a:xfrm>
            <a:off x="4835086" y="2370645"/>
            <a:ext cx="4792511" cy="2092455"/>
            <a:chOff x="4596795" y="3029721"/>
            <a:chExt cx="2355711" cy="1920491"/>
          </a:xfrm>
        </p:grpSpPr>
        <p:grpSp>
          <p:nvGrpSpPr>
            <p:cNvPr id="11" name="Group 10"/>
            <p:cNvGrpSpPr/>
            <p:nvPr/>
          </p:nvGrpSpPr>
          <p:grpSpPr>
            <a:xfrm>
              <a:off x="4596795" y="3029721"/>
              <a:ext cx="2355711" cy="1776211"/>
              <a:chOff x="4686792" y="3029619"/>
              <a:chExt cx="2355711" cy="1455647"/>
            </a:xfrm>
          </p:grpSpPr>
          <p:sp>
            <p:nvSpPr>
              <p:cNvPr id="14" name="Rounded Rectangle 9"/>
              <p:cNvSpPr/>
              <p:nvPr/>
            </p:nvSpPr>
            <p:spPr>
              <a:xfrm>
                <a:off x="4824719" y="3047033"/>
                <a:ext cx="2093423" cy="1438233"/>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15" name="Rectangle 14"/>
              <p:cNvSpPr/>
              <p:nvPr/>
            </p:nvSpPr>
            <p:spPr>
              <a:xfrm>
                <a:off x="4824719" y="3045517"/>
                <a:ext cx="2093423" cy="221108"/>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16" name="Rectangle 15"/>
              <p:cNvSpPr/>
              <p:nvPr/>
            </p:nvSpPr>
            <p:spPr>
              <a:xfrm>
                <a:off x="4686792" y="3029619"/>
                <a:ext cx="2355711" cy="252231"/>
              </a:xfrm>
              <a:prstGeom prst="rect">
                <a:avLst/>
              </a:prstGeom>
            </p:spPr>
            <p:txBody>
              <a:bodyPr wrap="squar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Budgeting tools</a:t>
                </a:r>
              </a:p>
            </p:txBody>
          </p:sp>
        </p:grpSp>
        <p:sp>
          <p:nvSpPr>
            <p:cNvPr id="12" name="Rectangle 11"/>
            <p:cNvSpPr/>
            <p:nvPr/>
          </p:nvSpPr>
          <p:spPr>
            <a:xfrm>
              <a:off x="4734722" y="3735537"/>
              <a:ext cx="2064668" cy="1214675"/>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Debbie kept a written diary of her spending but wishes that she could still use the app. </a:t>
              </a:r>
            </a:p>
            <a:p>
              <a:pPr marL="171450" lvl="2" indent="-171450" algn="just" defTabSz="984033">
                <a:buFont typeface="Wingdings" panose="05000000000000000000" pitchFamily="2" charset="2"/>
                <a:buChar char="§"/>
              </a:pPr>
              <a:r>
                <a:rPr lang="en-US" sz="1000" kern="0" dirty="0">
                  <a:solidFill>
                    <a:srgbClr val="A7A9AC">
                      <a:lumMod val="50000"/>
                    </a:srgbClr>
                  </a:solidFill>
                </a:rPr>
                <a:t>The app and the diary allowed her to face what she was spending and not bury her head in the sand </a:t>
              </a:r>
            </a:p>
            <a:p>
              <a:pPr marL="171450" lvl="2" indent="-171450" algn="just" defTabSz="984033">
                <a:buFont typeface="Wingdings" panose="05000000000000000000" pitchFamily="2" charset="2"/>
                <a:buChar char="§"/>
              </a:pPr>
              <a:r>
                <a:rPr lang="en-US" sz="1000" kern="0" dirty="0">
                  <a:solidFill>
                    <a:srgbClr val="A7A9AC">
                      <a:lumMod val="50000"/>
                    </a:srgbClr>
                  </a:solidFill>
                </a:rPr>
                <a:t>She can’t find an app that works with her older phone that she is confident in using</a:t>
              </a:r>
            </a:p>
            <a:p>
              <a:pPr marL="171450" lvl="2" indent="-171450" algn="just" defTabSz="984033">
                <a:buFont typeface="Wingdings" panose="05000000000000000000" pitchFamily="2" charset="2"/>
                <a:buChar char="§"/>
              </a:pPr>
              <a:r>
                <a:rPr lang="en-US" sz="1000" kern="0" dirty="0">
                  <a:solidFill>
                    <a:srgbClr val="A7A9AC">
                      <a:lumMod val="50000"/>
                    </a:srgbClr>
                  </a:solidFill>
                </a:rPr>
                <a:t>She wishes writing the diary was easier but feels that it is worth the effort</a:t>
              </a:r>
            </a:p>
          </p:txBody>
        </p:sp>
      </p:grpSp>
      <p:grpSp>
        <p:nvGrpSpPr>
          <p:cNvPr id="17" name="Group 16"/>
          <p:cNvGrpSpPr/>
          <p:nvPr/>
        </p:nvGrpSpPr>
        <p:grpSpPr>
          <a:xfrm>
            <a:off x="5355771" y="4453410"/>
            <a:ext cx="4015964" cy="2070511"/>
            <a:chOff x="7084934" y="4822371"/>
            <a:chExt cx="3403677" cy="1905118"/>
          </a:xfrm>
        </p:grpSpPr>
        <p:grpSp>
          <p:nvGrpSpPr>
            <p:cNvPr id="18" name="Group 17"/>
            <p:cNvGrpSpPr/>
            <p:nvPr/>
          </p:nvGrpSpPr>
          <p:grpSpPr>
            <a:xfrm>
              <a:off x="7084934" y="4822371"/>
              <a:ext cx="3403677" cy="1905118"/>
              <a:chOff x="9297812" y="5067136"/>
              <a:chExt cx="3098745" cy="1905118"/>
            </a:xfrm>
          </p:grpSpPr>
          <p:sp>
            <p:nvSpPr>
              <p:cNvPr id="21" name="Rectangle 20"/>
              <p:cNvSpPr/>
              <p:nvPr/>
            </p:nvSpPr>
            <p:spPr>
              <a:xfrm>
                <a:off x="9297812" y="5165552"/>
                <a:ext cx="3098745" cy="1806702"/>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2" name="Rectangle 21"/>
              <p:cNvSpPr/>
              <p:nvPr/>
            </p:nvSpPr>
            <p:spPr>
              <a:xfrm>
                <a:off x="9297812" y="5105605"/>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23" name="Rectangle 22"/>
              <p:cNvSpPr/>
              <p:nvPr/>
            </p:nvSpPr>
            <p:spPr>
              <a:xfrm>
                <a:off x="10004801" y="5067136"/>
                <a:ext cx="1667210"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Changes over the year</a:t>
                </a:r>
              </a:p>
            </p:txBody>
          </p:sp>
        </p:grpSp>
        <p:sp>
          <p:nvSpPr>
            <p:cNvPr id="20" name="Rectangle 19"/>
            <p:cNvSpPr/>
            <p:nvPr/>
          </p:nvSpPr>
          <p:spPr>
            <a:xfrm>
              <a:off x="7102339" y="5503359"/>
              <a:ext cx="3325648" cy="1217723"/>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Debbie feels more in control of her finances than before, has given up bad spending habits, stopped smoking and got a smart meter. </a:t>
              </a:r>
            </a:p>
            <a:p>
              <a:pPr marL="171450" lvl="2" indent="-171450" algn="just" defTabSz="984033">
                <a:buFont typeface="Wingdings" panose="05000000000000000000" pitchFamily="2" charset="2"/>
                <a:buChar char="§"/>
              </a:pPr>
              <a:r>
                <a:rPr lang="en-US" sz="1000" kern="0" dirty="0">
                  <a:solidFill>
                    <a:srgbClr val="A7A9AC">
                      <a:lumMod val="50000"/>
                    </a:srgbClr>
                  </a:solidFill>
                </a:rPr>
                <a:t>She was overspending in supermarkets – so now she just makes a list and sticks to it </a:t>
              </a:r>
            </a:p>
            <a:p>
              <a:pPr marL="171450" lvl="2" indent="-171450" algn="just" defTabSz="984033">
                <a:buFont typeface="Wingdings" panose="05000000000000000000" pitchFamily="2" charset="2"/>
                <a:buChar char="§"/>
              </a:pPr>
              <a:r>
                <a:rPr lang="en-US" sz="1000" kern="0" dirty="0">
                  <a:solidFill>
                    <a:srgbClr val="A7A9AC">
                      <a:lumMod val="50000"/>
                    </a:srgbClr>
                  </a:solidFill>
                </a:rPr>
                <a:t>Debbie’s granddaughter has been living with her which has increased the cost of her bills </a:t>
              </a:r>
            </a:p>
            <a:p>
              <a:pPr marL="171450" lvl="2" indent="-171450" algn="just" defTabSz="984033">
                <a:buFont typeface="Wingdings" panose="05000000000000000000" pitchFamily="2" charset="2"/>
                <a:buChar char="§"/>
              </a:pPr>
              <a:r>
                <a:rPr lang="en-US" sz="1000" kern="0" dirty="0">
                  <a:solidFill>
                    <a:srgbClr val="A7A9AC">
                      <a:lumMod val="50000"/>
                    </a:srgbClr>
                  </a:solidFill>
                </a:rPr>
                <a:t>She says she has really changed her spending habits over the last year, and the study really was a catalyst for this change</a:t>
              </a:r>
            </a:p>
          </p:txBody>
        </p:sp>
      </p:grpSp>
      <p:grpSp>
        <p:nvGrpSpPr>
          <p:cNvPr id="24" name="Group 23"/>
          <p:cNvGrpSpPr/>
          <p:nvPr/>
        </p:nvGrpSpPr>
        <p:grpSpPr>
          <a:xfrm>
            <a:off x="756363" y="4463100"/>
            <a:ext cx="4450468" cy="2060820"/>
            <a:chOff x="9289008" y="5067136"/>
            <a:chExt cx="3107152" cy="2060820"/>
          </a:xfrm>
        </p:grpSpPr>
        <p:sp>
          <p:nvSpPr>
            <p:cNvPr id="25" name="Rectangle 24"/>
            <p:cNvSpPr/>
            <p:nvPr/>
          </p:nvSpPr>
          <p:spPr>
            <a:xfrm>
              <a:off x="9289009" y="5151598"/>
              <a:ext cx="3098745" cy="1976358"/>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6" name="Rectangle 25"/>
            <p:cNvSpPr/>
            <p:nvPr/>
          </p:nvSpPr>
          <p:spPr>
            <a:xfrm>
              <a:off x="9289008" y="5076826"/>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27" name="Rectangle 26"/>
            <p:cNvSpPr/>
            <p:nvPr/>
          </p:nvSpPr>
          <p:spPr>
            <a:xfrm>
              <a:off x="10184031" y="5067136"/>
              <a:ext cx="1308706"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Impact vs Control</a:t>
              </a:r>
            </a:p>
          </p:txBody>
        </p:sp>
        <p:sp>
          <p:nvSpPr>
            <p:cNvPr id="28" name="Rectangle 27"/>
            <p:cNvSpPr/>
            <p:nvPr/>
          </p:nvSpPr>
          <p:spPr>
            <a:xfrm>
              <a:off x="9297415" y="5395319"/>
              <a:ext cx="3098745" cy="1631216"/>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Feels that she now knows she cannot blame anyone else for her financial situation and it’s something she has to own and be responsible for. </a:t>
              </a:r>
            </a:p>
            <a:p>
              <a:pPr marL="171450" lvl="2" indent="-171450" algn="just" defTabSz="984033">
                <a:buFont typeface="Wingdings" panose="05000000000000000000" pitchFamily="2" charset="2"/>
                <a:buChar char="§"/>
              </a:pPr>
              <a:r>
                <a:rPr lang="en-US" sz="1000" kern="0" dirty="0">
                  <a:solidFill>
                    <a:srgbClr val="A7A9AC">
                      <a:lumMod val="50000"/>
                    </a:srgbClr>
                  </a:solidFill>
                </a:rPr>
                <a:t>Although Debbie is spending less on herself, she isn’t saving as she is paying expensive vet bills and financially supporting her daughter.</a:t>
              </a:r>
            </a:p>
            <a:p>
              <a:pPr marL="171450" lvl="2" indent="-171450" algn="just" defTabSz="984033">
                <a:buFont typeface="Wingdings" panose="05000000000000000000" pitchFamily="2" charset="2"/>
                <a:buChar char="§"/>
              </a:pPr>
              <a:r>
                <a:rPr lang="en-US" sz="1000" kern="0" dirty="0">
                  <a:solidFill>
                    <a:srgbClr val="A7A9AC">
                      <a:lumMod val="50000"/>
                    </a:srgbClr>
                  </a:solidFill>
                </a:rPr>
                <a:t>Debbie has cut out bills that she wasn’t allowing for, like hairdressing, charity donations.</a:t>
              </a:r>
            </a:p>
            <a:p>
              <a:pPr marL="171450" lvl="2" indent="-171450" algn="just" defTabSz="984033">
                <a:buFont typeface="Wingdings" panose="05000000000000000000" pitchFamily="2" charset="2"/>
                <a:buChar char="§"/>
              </a:pPr>
              <a:r>
                <a:rPr lang="en-US" sz="1000" kern="0" dirty="0">
                  <a:solidFill>
                    <a:srgbClr val="A7A9AC">
                      <a:lumMod val="50000"/>
                    </a:srgbClr>
                  </a:solidFill>
                </a:rPr>
                <a:t>Cut down on various expenses (such as window cleaning) now uses relatives to help out on services like this. </a:t>
              </a:r>
            </a:p>
            <a:p>
              <a:pPr marL="171450" lvl="2" indent="-171450" algn="just" defTabSz="984033">
                <a:buFont typeface="Wingdings" panose="05000000000000000000" pitchFamily="2" charset="2"/>
                <a:buChar char="§"/>
              </a:pPr>
              <a:r>
                <a:rPr lang="en-US" sz="1000" kern="0" dirty="0">
                  <a:solidFill>
                    <a:srgbClr val="A7A9AC">
                      <a:lumMod val="50000"/>
                    </a:srgbClr>
                  </a:solidFill>
                </a:rPr>
                <a:t>Feels that although she is not rich she has been able to achieve short-term saving and finance goals that have really helped. </a:t>
              </a:r>
            </a:p>
          </p:txBody>
        </p:sp>
      </p:grpSp>
      <p:grpSp>
        <p:nvGrpSpPr>
          <p:cNvPr id="29" name="Group 28"/>
          <p:cNvGrpSpPr/>
          <p:nvPr/>
        </p:nvGrpSpPr>
        <p:grpSpPr>
          <a:xfrm>
            <a:off x="754743" y="2407906"/>
            <a:ext cx="4196196" cy="2327765"/>
            <a:chOff x="1577519" y="2878138"/>
            <a:chExt cx="3034112" cy="2371748"/>
          </a:xfrm>
        </p:grpSpPr>
        <p:sp>
          <p:nvSpPr>
            <p:cNvPr id="30" name="Rectangle 29"/>
            <p:cNvSpPr/>
            <p:nvPr/>
          </p:nvSpPr>
          <p:spPr>
            <a:xfrm>
              <a:off x="1579865" y="2878138"/>
              <a:ext cx="3030602" cy="1946865"/>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31" name="Rectangle 30"/>
            <p:cNvSpPr/>
            <p:nvPr/>
          </p:nvSpPr>
          <p:spPr>
            <a:xfrm>
              <a:off x="1577519" y="2878139"/>
              <a:ext cx="3034005" cy="288200"/>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32" name="Rectangle 31"/>
            <p:cNvSpPr/>
            <p:nvPr/>
          </p:nvSpPr>
          <p:spPr>
            <a:xfrm>
              <a:off x="2352231" y="2884054"/>
              <a:ext cx="1476623"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Managing money</a:t>
              </a:r>
            </a:p>
          </p:txBody>
        </p:sp>
        <p:sp>
          <p:nvSpPr>
            <p:cNvPr id="33" name="Rectangle 32"/>
            <p:cNvSpPr/>
            <p:nvPr/>
          </p:nvSpPr>
          <p:spPr>
            <a:xfrm>
              <a:off x="1587396" y="3274256"/>
              <a:ext cx="3024235" cy="1975630"/>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For Debbie it’s about cutting down on impulse spending and understanding her bad spending habits and changing them over the year.</a:t>
              </a:r>
            </a:p>
            <a:p>
              <a:pPr marL="171450" lvl="2" indent="-171450" algn="just" defTabSz="984033">
                <a:buFont typeface="Wingdings" panose="05000000000000000000" pitchFamily="2" charset="2"/>
                <a:buChar char="§"/>
              </a:pPr>
              <a:r>
                <a:rPr lang="en-US" sz="1000" kern="0" dirty="0">
                  <a:solidFill>
                    <a:srgbClr val="A7A9AC">
                      <a:lumMod val="50000"/>
                    </a:srgbClr>
                  </a:solidFill>
                </a:rPr>
                <a:t>She makes lists and sticks to them, she has stopped impulsively buying food for dinner and making do.</a:t>
              </a:r>
            </a:p>
            <a:p>
              <a:pPr marL="171450" lvl="2" indent="-171450" algn="just" defTabSz="984033">
                <a:buFont typeface="Wingdings" panose="05000000000000000000" pitchFamily="2" charset="2"/>
                <a:buChar char="§"/>
              </a:pPr>
              <a:r>
                <a:rPr lang="en-US" sz="1000" kern="0" dirty="0">
                  <a:solidFill>
                    <a:srgbClr val="A7A9AC">
                      <a:lumMod val="50000"/>
                    </a:srgbClr>
                  </a:solidFill>
                </a:rPr>
                <a:t>Debbie has also been cutting down on bills.</a:t>
              </a:r>
            </a:p>
            <a:p>
              <a:pPr marL="171450" lvl="2" indent="-171450" algn="just" defTabSz="984033">
                <a:buFont typeface="Wingdings" panose="05000000000000000000" pitchFamily="2" charset="2"/>
                <a:buChar char="§"/>
              </a:pPr>
              <a:r>
                <a:rPr lang="en-US" sz="1000" kern="0" dirty="0">
                  <a:solidFill>
                    <a:srgbClr val="A7A9AC">
                      <a:lumMod val="50000"/>
                    </a:srgbClr>
                  </a:solidFill>
                </a:rPr>
                <a:t>She has found being on a fixed income (her pension) has helped her manage her money.</a:t>
              </a:r>
            </a:p>
            <a:p>
              <a:pPr marL="171450" lvl="2" indent="-171450" algn="just" defTabSz="984033">
                <a:buFont typeface="Wingdings" panose="05000000000000000000" pitchFamily="2" charset="2"/>
                <a:buChar char="§"/>
              </a:pPr>
              <a:r>
                <a:rPr lang="en-US" sz="1000" kern="0" dirty="0">
                  <a:solidFill>
                    <a:srgbClr val="A7A9AC">
                      <a:lumMod val="50000"/>
                    </a:srgbClr>
                  </a:solidFill>
                </a:rPr>
                <a:t>Debbie now thinks about spending as a scale: ‘necessity’ first, ‘want’ second, ‘like’ third and ‘luxury’ fourth. </a:t>
              </a:r>
            </a:p>
            <a:p>
              <a:pPr marL="0" marR="0" lvl="2" algn="just" defTabSz="984033" eaLnBrk="1" fontAlgn="auto" latinLnBrk="0" hangingPunct="1">
                <a:lnSpc>
                  <a:spcPct val="100000"/>
                </a:lnSpc>
                <a:spcBef>
                  <a:spcPts val="0"/>
                </a:spcBef>
                <a:spcAft>
                  <a:spcPts val="0"/>
                </a:spcAft>
                <a:buClrTx/>
                <a:buSzTx/>
                <a:tabLst/>
                <a:defRPr/>
              </a:pPr>
              <a:endParaRPr kumimoji="0" lang="en-GB" sz="1000" b="0" i="1" u="none" strike="noStrike" kern="0" cap="none" spc="0" normalizeH="0" baseline="0" noProof="0" dirty="0">
                <a:ln>
                  <a:noFill/>
                </a:ln>
                <a:solidFill>
                  <a:srgbClr val="A7A9AC">
                    <a:lumMod val="50000"/>
                  </a:srgbClr>
                </a:solidFill>
                <a:effectLst/>
                <a:uLnTx/>
                <a:uFillTx/>
              </a:endParaRP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1" u="none" strike="noStrike" kern="0" cap="none" spc="0" normalizeH="0" baseline="0" noProof="0" dirty="0">
                <a:ln>
                  <a:noFill/>
                </a:ln>
                <a:solidFill>
                  <a:srgbClr val="A7A9AC">
                    <a:lumMod val="50000"/>
                  </a:srgbClr>
                </a:solidFill>
                <a:effectLst/>
                <a:uLnTx/>
                <a:uFillTx/>
              </a:endParaRP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34" name="Group 33"/>
          <p:cNvGrpSpPr/>
          <p:nvPr/>
        </p:nvGrpSpPr>
        <p:grpSpPr>
          <a:xfrm>
            <a:off x="9723754" y="2980004"/>
            <a:ext cx="2312666" cy="2100580"/>
            <a:chOff x="7168740" y="497915"/>
            <a:chExt cx="1497875" cy="625882"/>
          </a:xfrm>
        </p:grpSpPr>
        <p:sp>
          <p:nvSpPr>
            <p:cNvPr id="35" name="Rounded Rectangle 34"/>
            <p:cNvSpPr/>
            <p:nvPr/>
          </p:nvSpPr>
          <p:spPr>
            <a:xfrm>
              <a:off x="7168740" y="497915"/>
              <a:ext cx="1497875" cy="625882"/>
            </a:xfrm>
            <a:prstGeom prst="roundRect">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6D6F71"/>
                </a:solidFill>
                <a:effectLst/>
                <a:uLnTx/>
                <a:uFillTx/>
                <a:latin typeface="Calibri"/>
                <a:ea typeface="+mn-ea"/>
                <a:cs typeface="+mn-cs"/>
              </a:endParaRPr>
            </a:p>
          </p:txBody>
        </p:sp>
        <p:sp>
          <p:nvSpPr>
            <p:cNvPr id="36" name="TextBox 35"/>
            <p:cNvSpPr txBox="1"/>
            <p:nvPr/>
          </p:nvSpPr>
          <p:spPr>
            <a:xfrm>
              <a:off x="7168740" y="545486"/>
              <a:ext cx="1439476" cy="541054"/>
            </a:xfrm>
            <a:prstGeom prst="rect">
              <a:avLst/>
            </a:prstGeom>
            <a:ln>
              <a:noFill/>
            </a:ln>
          </p:spPr>
          <p:txBody>
            <a:bodyPr wrap="square" rtlCol="0" anchor="ctr" anchorCtr="0">
              <a:spAutoFit/>
            </a:bodyPr>
            <a:lstStyle/>
            <a:p>
              <a:pPr lvl="0" algn="ctr" defTabSz="984033">
                <a:defRPr/>
              </a:pPr>
              <a:r>
                <a:rPr lang="en-US" sz="1400" b="1" kern="0" dirty="0">
                  <a:solidFill>
                    <a:srgbClr val="FFFFFF">
                      <a:lumMod val="95000"/>
                    </a:srgbClr>
                  </a:solidFill>
                  <a:effectLst>
                    <a:outerShdw blurRad="38100" dist="38100" dir="2700000" algn="tl">
                      <a:srgbClr val="000000">
                        <a:alpha val="43137"/>
                      </a:srgbClr>
                    </a:outerShdw>
                  </a:effectLst>
                </a:rPr>
                <a:t>“I really found it useful. It was time consuming but that really was the point. The act of writing things down makes them harder to ignore. Long term I would kill for an easier way but it has served me well.”</a:t>
              </a:r>
              <a:endParaRPr kumimoji="0" lang="en-GB" sz="1400" b="1" i="0" u="none" strike="noStrike" kern="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endParaRPr>
            </a:p>
          </p:txBody>
        </p:sp>
      </p:grpSp>
      <p:sp>
        <p:nvSpPr>
          <p:cNvPr id="37" name="Rectangular Callout 36"/>
          <p:cNvSpPr/>
          <p:nvPr/>
        </p:nvSpPr>
        <p:spPr>
          <a:xfrm>
            <a:off x="3593432" y="542573"/>
            <a:ext cx="5778303" cy="1558756"/>
          </a:xfrm>
          <a:prstGeom prst="wedgeRectCallout">
            <a:avLst>
              <a:gd name="adj1" fmla="val 61567"/>
              <a:gd name="adj2" fmla="val 6101"/>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Calibri"/>
                <a:ea typeface="+mn-ea"/>
                <a:cs typeface="+mn-cs"/>
              </a:rPr>
              <a:t>“I’m Debbie and I am a retired widow on a nurse’s pension living near Chester. My</a:t>
            </a:r>
            <a:r>
              <a:rPr kumimoji="0" lang="en-GB" sz="1400" b="1" i="0" u="none" strike="noStrike" kern="0" cap="none" spc="0" normalizeH="0" noProof="0" dirty="0">
                <a:ln>
                  <a:noFill/>
                </a:ln>
                <a:solidFill>
                  <a:srgbClr val="FFFFFF"/>
                </a:solidFill>
                <a:effectLst/>
                <a:uLnTx/>
                <a:uFillTx/>
                <a:latin typeface="Calibri"/>
                <a:ea typeface="+mn-ea"/>
                <a:cs typeface="+mn-cs"/>
              </a:rPr>
              <a:t> granddaughter has been living with me for a while.</a:t>
            </a:r>
            <a:r>
              <a:rPr kumimoji="0" lang="en-GB" sz="1400" b="1" i="0" u="none" strike="noStrike" kern="0" cap="none" spc="0" normalizeH="0" baseline="0" noProof="0" dirty="0">
                <a:ln>
                  <a:noFill/>
                </a:ln>
                <a:solidFill>
                  <a:srgbClr val="FFFFFF"/>
                </a:solidFill>
                <a:effectLst/>
                <a:uLnTx/>
                <a:uFillTx/>
                <a:latin typeface="Calibri"/>
                <a:ea typeface="+mn-ea"/>
                <a:cs typeface="+mn-cs"/>
              </a:rPr>
              <a:t>” </a:t>
            </a:r>
          </a:p>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000" b="1" i="0" u="none" strike="noStrike" kern="0" cap="none" spc="0" normalizeH="0" baseline="0" noProof="0" dirty="0">
              <a:ln>
                <a:noFill/>
              </a:ln>
              <a:solidFill>
                <a:srgbClr val="FFFFFF"/>
              </a:solidFill>
              <a:effectLst/>
              <a:uLnTx/>
              <a:uFillTx/>
              <a:latin typeface="Calibri"/>
              <a:ea typeface="+mn-ea"/>
              <a:cs typeface="+mn-cs"/>
            </a:endParaRPr>
          </a:p>
          <a:p>
            <a:pPr marL="0" marR="0" lvl="0" indent="0" algn="ctr" defTabSz="984033"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a:ea typeface="+mn-ea"/>
                <a:cs typeface="+mn-cs"/>
              </a:rPr>
              <a:t>“I have taken control over managing my finances in the last year by cutting out impulse spending and I have also stopped smoking. I have not been able to save, but this is because I’ve chosen to help financially support my daughter.”  </a:t>
            </a:r>
            <a:endParaRPr kumimoji="0" lang="en-GB" sz="1400" b="1" i="0" u="none" strike="noStrike" kern="0" cap="none" spc="0" normalizeH="0" baseline="0" noProof="0" dirty="0">
              <a:ln>
                <a:noFill/>
              </a:ln>
              <a:solidFill>
                <a:srgbClr val="FFFFFF"/>
              </a:solidFill>
              <a:effectLst/>
              <a:uLnTx/>
              <a:uFillTx/>
              <a:latin typeface="Calibri"/>
              <a:ea typeface="+mn-ea"/>
              <a:cs typeface="+mn-cs"/>
            </a:endParaRPr>
          </a:p>
        </p:txBody>
      </p:sp>
      <p:sp>
        <p:nvSpPr>
          <p:cNvPr id="38" name="Rectangle 37"/>
          <p:cNvSpPr/>
          <p:nvPr/>
        </p:nvSpPr>
        <p:spPr>
          <a:xfrm>
            <a:off x="5251451" y="2685740"/>
            <a:ext cx="4048754" cy="461665"/>
          </a:xfrm>
          <a:prstGeom prst="rect">
            <a:avLst/>
          </a:prstGeom>
        </p:spPr>
        <p:txBody>
          <a:bodyPr wrap="square">
            <a:spAutoFit/>
          </a:bodyPr>
          <a:lstStyle/>
          <a:p>
            <a:pPr marL="0" lvl="2" algn="ctr" defTabSz="984033"/>
            <a:r>
              <a:rPr kumimoji="0" lang="en-GB" sz="1200" b="1" i="0" u="none" strike="noStrike" kern="0" cap="none" spc="0" normalizeH="0" baseline="0" noProof="0" dirty="0">
                <a:ln>
                  <a:noFill/>
                </a:ln>
                <a:solidFill>
                  <a:srgbClr val="A7A9AC">
                    <a:lumMod val="50000"/>
                  </a:srgbClr>
                </a:solidFill>
                <a:effectLst/>
                <a:uLnTx/>
                <a:uFillTx/>
              </a:rPr>
              <a:t>“</a:t>
            </a:r>
            <a:r>
              <a:rPr lang="en-US" sz="1200" b="1" kern="0" dirty="0">
                <a:solidFill>
                  <a:srgbClr val="A7A9AC">
                    <a:lumMod val="50000"/>
                  </a:srgbClr>
                </a:solidFill>
              </a:rPr>
              <a:t>Instead of thinking of just popping out to buy something I fancy to eat I think twice and make do</a:t>
            </a:r>
            <a:r>
              <a:rPr kumimoji="0" lang="en-GB" sz="1200" b="1" i="0" u="none" strike="noStrike" kern="0" cap="none" spc="0" normalizeH="0" baseline="0" noProof="0" dirty="0">
                <a:ln>
                  <a:noFill/>
                </a:ln>
                <a:solidFill>
                  <a:srgbClr val="A7A9AC">
                    <a:lumMod val="50000"/>
                  </a:srgbClr>
                </a:solidFill>
                <a:effectLst/>
                <a:uLnTx/>
                <a:uFillTx/>
              </a:rPr>
              <a:t>”</a:t>
            </a:r>
          </a:p>
        </p:txBody>
      </p:sp>
      <p:sp>
        <p:nvSpPr>
          <p:cNvPr id="39" name="Rectangle 38"/>
          <p:cNvSpPr/>
          <p:nvPr/>
        </p:nvSpPr>
        <p:spPr>
          <a:xfrm>
            <a:off x="5251451" y="4778576"/>
            <a:ext cx="4173538" cy="461665"/>
          </a:xfrm>
          <a:prstGeom prst="rect">
            <a:avLst/>
          </a:prstGeom>
        </p:spPr>
        <p:txBody>
          <a:bodyPr wrap="square">
            <a:spAutoFit/>
          </a:bodyPr>
          <a:lstStyle/>
          <a:p>
            <a:pPr marL="0" lvl="2" algn="ctr" defTabSz="984033"/>
            <a:r>
              <a:rPr kumimoji="0" lang="en-GB" sz="1200" b="1" i="0" u="none" strike="noStrike" kern="0" cap="none" spc="0" normalizeH="0" baseline="0" noProof="0" dirty="0">
                <a:ln>
                  <a:noFill/>
                </a:ln>
                <a:solidFill>
                  <a:srgbClr val="A7A9AC">
                    <a:lumMod val="50000"/>
                  </a:srgbClr>
                </a:solidFill>
                <a:effectLst/>
                <a:uLnTx/>
                <a:uFillTx/>
              </a:rPr>
              <a:t>“</a:t>
            </a:r>
            <a:r>
              <a:rPr lang="en-US" sz="1200" b="1" kern="0" noProof="0" dirty="0">
                <a:solidFill>
                  <a:srgbClr val="A7A9AC">
                    <a:lumMod val="50000"/>
                  </a:srgbClr>
                </a:solidFill>
              </a:rPr>
              <a:t>Although </a:t>
            </a:r>
            <a:r>
              <a:rPr lang="en-US" sz="1200" b="1" kern="0" dirty="0">
                <a:solidFill>
                  <a:srgbClr val="A7A9AC">
                    <a:lumMod val="50000"/>
                  </a:srgbClr>
                </a:solidFill>
              </a:rPr>
              <a:t>I’m not exactly rich I am able to achieve short term goals and work towards longer term ones</a:t>
            </a:r>
            <a:r>
              <a:rPr kumimoji="0" lang="en-GB" sz="1200" b="1" i="0" u="none" strike="noStrike" kern="0" cap="none" spc="0" normalizeH="0" baseline="0" noProof="0" dirty="0">
                <a:ln>
                  <a:noFill/>
                </a:ln>
                <a:solidFill>
                  <a:srgbClr val="A7A9AC">
                    <a:lumMod val="50000"/>
                  </a:srgbClr>
                </a:solidFill>
                <a:effectLst/>
                <a:uLnTx/>
                <a:uFillTx/>
              </a:rPr>
              <a:t>”</a:t>
            </a:r>
          </a:p>
        </p:txBody>
      </p:sp>
    </p:spTree>
    <p:extLst>
      <p:ext uri="{BB962C8B-B14F-4D97-AF65-F5344CB8AC3E}">
        <p14:creationId xmlns:p14="http://schemas.microsoft.com/office/powerpoint/2010/main" val="25135444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5396" y="102628"/>
            <a:ext cx="2280033" cy="5102733"/>
          </a:xfrm>
          <a:prstGeom prst="rect">
            <a:avLst/>
          </a:prstGeom>
        </p:spPr>
      </p:pic>
      <p:sp>
        <p:nvSpPr>
          <p:cNvPr id="5" name="TextBox 4"/>
          <p:cNvSpPr txBox="1"/>
          <p:nvPr/>
        </p:nvSpPr>
        <p:spPr>
          <a:xfrm>
            <a:off x="258011" y="303339"/>
            <a:ext cx="3479800" cy="707886"/>
          </a:xfrm>
          <a:prstGeom prst="rect">
            <a:avLst/>
          </a:prstGeom>
          <a:noFill/>
        </p:spPr>
        <p:txBody>
          <a:bodyPr wrap="square" rtlCol="0">
            <a:spAutoFit/>
          </a:bodyPr>
          <a:lstStyle/>
          <a:p>
            <a:r>
              <a:rPr lang="en-US" sz="4000" dirty="0">
                <a:latin typeface="Raleway" charset="0"/>
                <a:ea typeface="Raleway" charset="0"/>
                <a:cs typeface="Raleway" charset="0"/>
              </a:rPr>
              <a:t>Case Study: Rosy</a:t>
            </a:r>
          </a:p>
        </p:txBody>
      </p:sp>
      <p:grpSp>
        <p:nvGrpSpPr>
          <p:cNvPr id="10" name="Group 9"/>
          <p:cNvGrpSpPr/>
          <p:nvPr/>
        </p:nvGrpSpPr>
        <p:grpSpPr>
          <a:xfrm>
            <a:off x="5476643" y="2337649"/>
            <a:ext cx="4105124" cy="1983448"/>
            <a:chOff x="4596795" y="3029721"/>
            <a:chExt cx="2355711" cy="1813242"/>
          </a:xfrm>
        </p:grpSpPr>
        <p:grpSp>
          <p:nvGrpSpPr>
            <p:cNvPr id="11" name="Group 10"/>
            <p:cNvGrpSpPr/>
            <p:nvPr/>
          </p:nvGrpSpPr>
          <p:grpSpPr>
            <a:xfrm>
              <a:off x="4596795" y="3029721"/>
              <a:ext cx="2355711" cy="1776211"/>
              <a:chOff x="4686792" y="3029619"/>
              <a:chExt cx="2355711" cy="1455647"/>
            </a:xfrm>
          </p:grpSpPr>
          <p:sp>
            <p:nvSpPr>
              <p:cNvPr id="14" name="Rounded Rectangle 9"/>
              <p:cNvSpPr/>
              <p:nvPr/>
            </p:nvSpPr>
            <p:spPr>
              <a:xfrm>
                <a:off x="4824719" y="3047033"/>
                <a:ext cx="2093423" cy="1438233"/>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15" name="Rectangle 14"/>
              <p:cNvSpPr/>
              <p:nvPr/>
            </p:nvSpPr>
            <p:spPr>
              <a:xfrm>
                <a:off x="4824719" y="3029619"/>
                <a:ext cx="2093423" cy="221108"/>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16" name="Rectangle 15"/>
              <p:cNvSpPr/>
              <p:nvPr/>
            </p:nvSpPr>
            <p:spPr>
              <a:xfrm>
                <a:off x="4686792" y="3029619"/>
                <a:ext cx="2355711" cy="252231"/>
              </a:xfrm>
              <a:prstGeom prst="rect">
                <a:avLst/>
              </a:prstGeom>
            </p:spPr>
            <p:txBody>
              <a:bodyPr wrap="squar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Budgeting tools</a:t>
                </a:r>
              </a:p>
            </p:txBody>
          </p:sp>
        </p:grpSp>
        <p:sp>
          <p:nvSpPr>
            <p:cNvPr id="12" name="Rectangle 11"/>
            <p:cNvSpPr/>
            <p:nvPr/>
          </p:nvSpPr>
          <p:spPr>
            <a:xfrm>
              <a:off x="4734722" y="3318920"/>
              <a:ext cx="2064668" cy="1524043"/>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Rosy used the app throughout the study so she was able to see not only what she was spending but on what</a:t>
              </a:r>
            </a:p>
            <a:p>
              <a:pPr marL="171450" lvl="2" indent="-171450" algn="just" defTabSz="984033">
                <a:buFont typeface="Wingdings" panose="05000000000000000000" pitchFamily="2" charset="2"/>
                <a:buChar char="§"/>
              </a:pPr>
              <a:r>
                <a:rPr lang="en-US" sz="1000" kern="0" dirty="0">
                  <a:solidFill>
                    <a:srgbClr val="A7A9AC">
                      <a:lumMod val="50000"/>
                    </a:srgbClr>
                  </a:solidFill>
                </a:rPr>
                <a:t>The app helped her cut out bad spending habits and allowed her to save</a:t>
              </a:r>
            </a:p>
            <a:p>
              <a:pPr marL="171450" lvl="2" indent="-171450" algn="just" defTabSz="984033">
                <a:buFont typeface="Wingdings" panose="05000000000000000000" pitchFamily="2" charset="2"/>
                <a:buChar char="§"/>
              </a:pPr>
              <a:r>
                <a:rPr lang="en-US" sz="1000" kern="0" dirty="0">
                  <a:solidFill>
                    <a:srgbClr val="A7A9AC">
                      <a:lumMod val="50000"/>
                    </a:srgbClr>
                  </a:solidFill>
                </a:rPr>
                <a:t>She added an allowance into her monthly budget for unplanned events and expenses </a:t>
              </a:r>
            </a:p>
            <a:p>
              <a:pPr marL="171450" lvl="2" indent="-171450" algn="just" defTabSz="984033">
                <a:buFont typeface="Wingdings" panose="05000000000000000000" pitchFamily="2" charset="2"/>
                <a:buChar char="§"/>
              </a:pPr>
              <a:r>
                <a:rPr lang="en-US" sz="1000" kern="0" dirty="0">
                  <a:solidFill>
                    <a:srgbClr val="A7A9AC">
                      <a:lumMod val="50000"/>
                    </a:srgbClr>
                  </a:solidFill>
                </a:rPr>
                <a:t>Prefers to use an Excel spreadsheet but feels the app is better for when you are on the go</a:t>
              </a:r>
            </a:p>
            <a:p>
              <a:pPr marL="171450" lvl="2" indent="-171450" algn="just" defTabSz="984033">
                <a:buFont typeface="Wingdings" panose="05000000000000000000" pitchFamily="2" charset="2"/>
                <a:buChar char="§"/>
              </a:pPr>
              <a:r>
                <a:rPr lang="en-US" sz="1000" kern="0" dirty="0">
                  <a:solidFill>
                    <a:srgbClr val="A7A9AC">
                      <a:lumMod val="50000"/>
                    </a:srgbClr>
                  </a:solidFill>
                </a:rPr>
                <a:t>Thinks that it’s easy to let the habit slip of using the app but that the benefits outweigh the effort. </a:t>
              </a:r>
            </a:p>
          </p:txBody>
        </p:sp>
      </p:grpSp>
      <p:grpSp>
        <p:nvGrpSpPr>
          <p:cNvPr id="17" name="Group 16"/>
          <p:cNvGrpSpPr/>
          <p:nvPr/>
        </p:nvGrpSpPr>
        <p:grpSpPr>
          <a:xfrm>
            <a:off x="5095415" y="4453410"/>
            <a:ext cx="4276322" cy="1891165"/>
            <a:chOff x="7075267" y="4822371"/>
            <a:chExt cx="3413349" cy="1891165"/>
          </a:xfrm>
        </p:grpSpPr>
        <p:grpSp>
          <p:nvGrpSpPr>
            <p:cNvPr id="18" name="Group 17"/>
            <p:cNvGrpSpPr/>
            <p:nvPr/>
          </p:nvGrpSpPr>
          <p:grpSpPr>
            <a:xfrm>
              <a:off x="7075268" y="4822371"/>
              <a:ext cx="3403678" cy="1891165"/>
              <a:chOff x="9289009" y="5067136"/>
              <a:chExt cx="3098745" cy="1891165"/>
            </a:xfrm>
          </p:grpSpPr>
          <p:sp>
            <p:nvSpPr>
              <p:cNvPr id="21" name="Rectangle 20"/>
              <p:cNvSpPr/>
              <p:nvPr/>
            </p:nvSpPr>
            <p:spPr>
              <a:xfrm>
                <a:off x="9289009" y="5151599"/>
                <a:ext cx="3098745" cy="1806702"/>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2" name="Rectangle 21"/>
              <p:cNvSpPr/>
              <p:nvPr/>
            </p:nvSpPr>
            <p:spPr>
              <a:xfrm>
                <a:off x="9289009" y="5076826"/>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23" name="Rectangle 22"/>
              <p:cNvSpPr/>
              <p:nvPr/>
            </p:nvSpPr>
            <p:spPr>
              <a:xfrm>
                <a:off x="10004801" y="5067136"/>
                <a:ext cx="1667210"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Changes over the year</a:t>
                </a:r>
              </a:p>
            </p:txBody>
          </p:sp>
        </p:grpSp>
        <p:sp>
          <p:nvSpPr>
            <p:cNvPr id="19" name="Rectangle 18"/>
            <p:cNvSpPr/>
            <p:nvPr/>
          </p:nvSpPr>
          <p:spPr>
            <a:xfrm>
              <a:off x="7075268" y="5104835"/>
              <a:ext cx="3413348" cy="830997"/>
            </a:xfrm>
            <a:prstGeom prst="rect">
              <a:avLst/>
            </a:prstGeom>
          </p:spPr>
          <p:txBody>
            <a:bodyPr wrap="square">
              <a:spAutoFit/>
            </a:bodyPr>
            <a:lstStyle/>
            <a:p>
              <a:pPr algn="ctr" defTabSz="984033"/>
              <a:r>
                <a:rPr lang="en-GB" sz="1200" b="1" dirty="0">
                  <a:solidFill>
                    <a:srgbClr val="A7A9AC">
                      <a:lumMod val="50000"/>
                    </a:srgbClr>
                  </a:solidFill>
                  <a:ea typeface="Times New Roman" panose="02020603050405020304" pitchFamily="18" charset="0"/>
                </a:rPr>
                <a:t>“</a:t>
              </a:r>
              <a:r>
                <a:rPr lang="en-US" sz="1200" b="1" dirty="0">
                  <a:solidFill>
                    <a:srgbClr val="A7A9AC">
                      <a:lumMod val="50000"/>
                    </a:srgbClr>
                  </a:solidFill>
                  <a:ea typeface="Times New Roman" panose="02020603050405020304" pitchFamily="18" charset="0"/>
                </a:rPr>
                <a:t>I learned that I needed to curb impulse spending more rigorously and instead built in a contingency figure into my monthly budget to allow for unplanned events and expenses without going into the red. </a:t>
              </a:r>
              <a:r>
                <a:rPr lang="en-GB" sz="1200" b="1" dirty="0">
                  <a:solidFill>
                    <a:srgbClr val="A7A9AC">
                      <a:lumMod val="50000"/>
                    </a:srgbClr>
                  </a:solidFill>
                  <a:ea typeface="Times New Roman" panose="02020603050405020304" pitchFamily="18" charset="0"/>
                </a:rPr>
                <a:t>”</a:t>
              </a:r>
            </a:p>
          </p:txBody>
        </p:sp>
        <p:sp>
          <p:nvSpPr>
            <p:cNvPr id="20" name="Rectangle 19"/>
            <p:cNvSpPr/>
            <p:nvPr/>
          </p:nvSpPr>
          <p:spPr>
            <a:xfrm>
              <a:off x="7075267" y="5851762"/>
              <a:ext cx="3413348" cy="861774"/>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There haven’t been any significant life changes over the last year </a:t>
              </a:r>
            </a:p>
            <a:p>
              <a:pPr marL="171450" lvl="2" indent="-171450" algn="just" defTabSz="984033">
                <a:buFont typeface="Wingdings" panose="05000000000000000000" pitchFamily="2" charset="2"/>
                <a:buChar char="§"/>
              </a:pPr>
              <a:r>
                <a:rPr lang="en-US" sz="1000" kern="0" dirty="0">
                  <a:solidFill>
                    <a:srgbClr val="A7A9AC">
                      <a:lumMod val="50000"/>
                    </a:srgbClr>
                  </a:solidFill>
                </a:rPr>
                <a:t>But she is finding it more difficult to save compared to a year ago due to increased costs</a:t>
              </a:r>
            </a:p>
            <a:p>
              <a:pPr marL="171450" lvl="2" indent="-171450" algn="just" defTabSz="984033">
                <a:buFont typeface="Wingdings" panose="05000000000000000000" pitchFamily="2" charset="2"/>
                <a:buChar char="§"/>
              </a:pPr>
              <a:r>
                <a:rPr lang="en-US" sz="1000" kern="0" dirty="0">
                  <a:solidFill>
                    <a:srgbClr val="A7A9AC">
                      <a:lumMod val="50000"/>
                    </a:srgbClr>
                  </a:solidFill>
                </a:rPr>
                <a:t>She has tried to cut out unnecessary food shopping </a:t>
              </a:r>
            </a:p>
            <a:p>
              <a:pPr marL="171450" lvl="2" indent="-171450" algn="just" defTabSz="984033">
                <a:buFont typeface="Wingdings" panose="05000000000000000000" pitchFamily="2" charset="2"/>
                <a:buChar char="§"/>
              </a:pPr>
              <a:r>
                <a:rPr lang="en-US" sz="1000" kern="0" dirty="0">
                  <a:solidFill>
                    <a:srgbClr val="A7A9AC">
                      <a:lumMod val="50000"/>
                    </a:srgbClr>
                  </a:solidFill>
                </a:rPr>
                <a:t>She is managing to put away small amounts of savings </a:t>
              </a: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24" name="Group 23"/>
          <p:cNvGrpSpPr/>
          <p:nvPr/>
        </p:nvGrpSpPr>
        <p:grpSpPr>
          <a:xfrm>
            <a:off x="947960" y="4453236"/>
            <a:ext cx="3966934" cy="2125762"/>
            <a:chOff x="9289008" y="5067136"/>
            <a:chExt cx="3098746" cy="2125762"/>
          </a:xfrm>
        </p:grpSpPr>
        <p:sp>
          <p:nvSpPr>
            <p:cNvPr id="25" name="Rectangle 24"/>
            <p:cNvSpPr/>
            <p:nvPr/>
          </p:nvSpPr>
          <p:spPr>
            <a:xfrm>
              <a:off x="9289009" y="5151598"/>
              <a:ext cx="3098745" cy="1806702"/>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6" name="Rectangle 25"/>
            <p:cNvSpPr/>
            <p:nvPr/>
          </p:nvSpPr>
          <p:spPr>
            <a:xfrm>
              <a:off x="9289008" y="5076826"/>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27" name="Rectangle 26"/>
            <p:cNvSpPr/>
            <p:nvPr/>
          </p:nvSpPr>
          <p:spPr>
            <a:xfrm>
              <a:off x="10184031" y="5067136"/>
              <a:ext cx="1308706"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Impact vs Control</a:t>
              </a:r>
            </a:p>
          </p:txBody>
        </p:sp>
        <p:sp>
          <p:nvSpPr>
            <p:cNvPr id="28" name="Rectangle 27"/>
            <p:cNvSpPr/>
            <p:nvPr/>
          </p:nvSpPr>
          <p:spPr>
            <a:xfrm>
              <a:off x="9289009" y="5407794"/>
              <a:ext cx="3098745" cy="1785104"/>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Rosy does manage to save a little each month but feels that costs have been steadily rising which will impact on her being able to save and not be able to do the things she enjoys</a:t>
              </a:r>
            </a:p>
            <a:p>
              <a:pPr marL="171450" lvl="2" indent="-171450" algn="just" defTabSz="984033">
                <a:buFont typeface="Wingdings" panose="05000000000000000000" pitchFamily="2" charset="2"/>
                <a:buChar char="§"/>
              </a:pPr>
              <a:r>
                <a:rPr lang="en-US" sz="1000" kern="0" dirty="0">
                  <a:solidFill>
                    <a:srgbClr val="A7A9AC">
                      <a:lumMod val="50000"/>
                    </a:srgbClr>
                  </a:solidFill>
                </a:rPr>
                <a:t>She feels on the whole, in control of her finances but has some minor lapses into  overspending. </a:t>
              </a:r>
            </a:p>
            <a:p>
              <a:pPr marL="171450" lvl="2" indent="-171450" algn="just" defTabSz="984033">
                <a:buFont typeface="Wingdings" panose="05000000000000000000" pitchFamily="2" charset="2"/>
                <a:buChar char="§"/>
              </a:pPr>
              <a:r>
                <a:rPr lang="en-US" sz="1000" kern="0" dirty="0">
                  <a:solidFill>
                    <a:srgbClr val="A7A9AC">
                      <a:lumMod val="50000"/>
                    </a:srgbClr>
                  </a:solidFill>
                </a:rPr>
                <a:t>She feels uncertain about financial security in the future and worries this will impact on her ability to enjoy the things she wants to do</a:t>
              </a:r>
            </a:p>
            <a:p>
              <a:pPr marL="171450" lvl="2" indent="-171450" algn="just" defTabSz="984033">
                <a:buFont typeface="Wingdings" panose="05000000000000000000" pitchFamily="2" charset="2"/>
                <a:buChar char="§"/>
              </a:pPr>
              <a:r>
                <a:rPr lang="en-US" sz="1000" kern="0" dirty="0">
                  <a:solidFill>
                    <a:srgbClr val="A7A9AC">
                      <a:lumMod val="50000"/>
                    </a:srgbClr>
                  </a:solidFill>
                </a:rPr>
                <a:t>The tools have allowed her to track her spending in specific groups (bills, car, entertainment) which has helped her set budgets for each.</a:t>
              </a:r>
            </a:p>
            <a:p>
              <a:pPr marL="171450" lvl="2" indent="-171450" algn="just" defTabSz="984033">
                <a:buFont typeface="Wingdings" panose="05000000000000000000" pitchFamily="2" charset="2"/>
                <a:buChar char="§"/>
              </a:pPr>
              <a:endParaRPr lang="en-US" sz="1000" kern="0" dirty="0">
                <a:solidFill>
                  <a:srgbClr val="A7A9AC">
                    <a:lumMod val="50000"/>
                  </a:srgbClr>
                </a:solidFill>
              </a:endParaRPr>
            </a:p>
            <a:p>
              <a:pPr marL="171450" lvl="2" indent="-171450" algn="just" defTabSz="984033">
                <a:buFont typeface="Wingdings" panose="05000000000000000000" pitchFamily="2" charset="2"/>
                <a:buChar char="§"/>
              </a:pP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29" name="Group 28"/>
          <p:cNvGrpSpPr/>
          <p:nvPr/>
        </p:nvGrpSpPr>
        <p:grpSpPr>
          <a:xfrm>
            <a:off x="914933" y="2337649"/>
            <a:ext cx="4668395" cy="2259905"/>
            <a:chOff x="1577519" y="2878139"/>
            <a:chExt cx="3036697" cy="2070269"/>
          </a:xfrm>
        </p:grpSpPr>
        <p:sp>
          <p:nvSpPr>
            <p:cNvPr id="30" name="Rectangle 29"/>
            <p:cNvSpPr/>
            <p:nvPr/>
          </p:nvSpPr>
          <p:spPr>
            <a:xfrm>
              <a:off x="1579864" y="2878140"/>
              <a:ext cx="3031768" cy="1759905"/>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31" name="Rectangle 30"/>
            <p:cNvSpPr/>
            <p:nvPr/>
          </p:nvSpPr>
          <p:spPr>
            <a:xfrm>
              <a:off x="1577519" y="2878139"/>
              <a:ext cx="3034005" cy="288200"/>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32" name="Rectangle 31"/>
            <p:cNvSpPr/>
            <p:nvPr/>
          </p:nvSpPr>
          <p:spPr>
            <a:xfrm>
              <a:off x="2352231" y="2884054"/>
              <a:ext cx="1476623"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Managing money</a:t>
              </a:r>
            </a:p>
          </p:txBody>
        </p:sp>
        <p:sp>
          <p:nvSpPr>
            <p:cNvPr id="33" name="Rectangle 32"/>
            <p:cNvSpPr/>
            <p:nvPr/>
          </p:nvSpPr>
          <p:spPr>
            <a:xfrm>
              <a:off x="1579864" y="3736023"/>
              <a:ext cx="3034352" cy="1212385"/>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Rosy makes a conscious effort to track her outgoings which has helped prevent overspending, allowing her to save a little each month </a:t>
              </a:r>
            </a:p>
            <a:p>
              <a:pPr marL="171450" lvl="2" indent="-171450" algn="just" defTabSz="984033">
                <a:buFont typeface="Wingdings" panose="05000000000000000000" pitchFamily="2" charset="2"/>
                <a:buChar char="§"/>
              </a:pPr>
              <a:r>
                <a:rPr lang="en-US" sz="1000" kern="0" dirty="0">
                  <a:solidFill>
                    <a:srgbClr val="A7A9AC">
                      <a:lumMod val="50000"/>
                    </a:srgbClr>
                  </a:solidFill>
                </a:rPr>
                <a:t>She has been spending too much on the food shop, buying too much and therefore over budgeting</a:t>
              </a:r>
            </a:p>
            <a:p>
              <a:pPr marL="171450" lvl="2" indent="-171450" algn="just" defTabSz="984033">
                <a:buFont typeface="Wingdings" panose="05000000000000000000" pitchFamily="2" charset="2"/>
                <a:buChar char="§"/>
              </a:pPr>
              <a:r>
                <a:rPr lang="en-US" sz="1000" kern="0" dirty="0">
                  <a:solidFill>
                    <a:srgbClr val="A7A9AC">
                      <a:lumMod val="50000"/>
                    </a:srgbClr>
                  </a:solidFill>
                </a:rPr>
                <a:t>The money she’s been able to save now goes into a regular savings account that has a good introductory offer of 5% interest. </a:t>
              </a:r>
              <a:endParaRPr kumimoji="0" lang="en-GB" sz="1000" b="0" i="1" u="none" strike="noStrike" kern="0" cap="none" spc="0" normalizeH="0" baseline="0" noProof="0" dirty="0">
                <a:ln>
                  <a:noFill/>
                </a:ln>
                <a:solidFill>
                  <a:srgbClr val="A7A9AC">
                    <a:lumMod val="50000"/>
                  </a:srgbClr>
                </a:solidFill>
                <a:effectLst/>
                <a:uLnTx/>
                <a:uFillTx/>
              </a:endParaRP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1" u="none" strike="noStrike" kern="0" cap="none" spc="0" normalizeH="0" baseline="0" noProof="0" dirty="0">
                <a:ln>
                  <a:noFill/>
                </a:ln>
                <a:solidFill>
                  <a:srgbClr val="A7A9AC">
                    <a:lumMod val="50000"/>
                  </a:srgbClr>
                </a:solidFill>
                <a:effectLst/>
                <a:uLnTx/>
                <a:uFillTx/>
              </a:endParaRP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34" name="Group 33"/>
          <p:cNvGrpSpPr/>
          <p:nvPr/>
        </p:nvGrpSpPr>
        <p:grpSpPr>
          <a:xfrm>
            <a:off x="9534985" y="3034039"/>
            <a:ext cx="2657015" cy="2774106"/>
            <a:chOff x="7168740" y="497915"/>
            <a:chExt cx="1497875" cy="625882"/>
          </a:xfrm>
        </p:grpSpPr>
        <p:sp>
          <p:nvSpPr>
            <p:cNvPr id="35" name="Rounded Rectangle 34"/>
            <p:cNvSpPr/>
            <p:nvPr/>
          </p:nvSpPr>
          <p:spPr>
            <a:xfrm>
              <a:off x="7168740" y="497915"/>
              <a:ext cx="1497875" cy="625882"/>
            </a:xfrm>
            <a:prstGeom prst="roundRect">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6D6F71"/>
                </a:solidFill>
                <a:effectLst/>
                <a:uLnTx/>
                <a:uFillTx/>
                <a:latin typeface="Calibri"/>
                <a:ea typeface="+mn-ea"/>
                <a:cs typeface="+mn-cs"/>
              </a:endParaRPr>
            </a:p>
          </p:txBody>
        </p:sp>
        <p:sp>
          <p:nvSpPr>
            <p:cNvPr id="36" name="TextBox 35"/>
            <p:cNvSpPr txBox="1"/>
            <p:nvPr/>
          </p:nvSpPr>
          <p:spPr>
            <a:xfrm>
              <a:off x="7168740" y="542577"/>
              <a:ext cx="1447777" cy="555514"/>
            </a:xfrm>
            <a:prstGeom prst="rect">
              <a:avLst/>
            </a:prstGeom>
            <a:ln>
              <a:noFill/>
            </a:ln>
          </p:spPr>
          <p:txBody>
            <a:bodyPr wrap="square" rtlCol="0" anchor="ctr" anchorCtr="0">
              <a:spAutoFit/>
            </a:bodyPr>
            <a:lstStyle/>
            <a:p>
              <a:pPr lvl="0" algn="ctr" defTabSz="984033">
                <a:defRPr/>
              </a:pPr>
              <a:r>
                <a:rPr lang="en-US" sz="1400" b="1" kern="0" dirty="0">
                  <a:solidFill>
                    <a:srgbClr val="FFFFFF">
                      <a:lumMod val="95000"/>
                    </a:srgbClr>
                  </a:solidFill>
                  <a:effectLst>
                    <a:outerShdw blurRad="38100" dist="38100" dir="2700000" algn="tl">
                      <a:srgbClr val="000000">
                        <a:alpha val="43137"/>
                      </a:srgbClr>
                    </a:outerShdw>
                  </a:effectLst>
                </a:rPr>
                <a:t>“I think that the budgeting tool I used last year is a useful method of monitoring expenditure when on the go. It helps to identify where my money goes and where there are areas for potential </a:t>
              </a:r>
              <a:r>
                <a:rPr lang="en-US" sz="1400" b="1" kern="0" dirty="0" err="1">
                  <a:solidFill>
                    <a:srgbClr val="FFFFFF">
                      <a:lumMod val="95000"/>
                    </a:srgbClr>
                  </a:solidFill>
                  <a:effectLst>
                    <a:outerShdw blurRad="38100" dist="38100" dir="2700000" algn="tl">
                      <a:srgbClr val="000000">
                        <a:alpha val="43137"/>
                      </a:srgbClr>
                    </a:outerShdw>
                  </a:effectLst>
                </a:rPr>
                <a:t>rationalisation</a:t>
              </a:r>
              <a:r>
                <a:rPr lang="en-US" sz="1400" b="1" kern="0" dirty="0">
                  <a:solidFill>
                    <a:srgbClr val="FFFFFF">
                      <a:lumMod val="95000"/>
                    </a:srgbClr>
                  </a:solidFill>
                  <a:effectLst>
                    <a:outerShdw blurRad="38100" dist="38100" dir="2700000" algn="tl">
                      <a:srgbClr val="000000">
                        <a:alpha val="43137"/>
                      </a:srgbClr>
                    </a:outerShdw>
                  </a:effectLst>
                </a:rPr>
                <a:t> to </a:t>
              </a:r>
              <a:r>
                <a:rPr lang="en-US" sz="1400" b="1" kern="0" dirty="0" err="1">
                  <a:solidFill>
                    <a:srgbClr val="FFFFFF">
                      <a:lumMod val="95000"/>
                    </a:srgbClr>
                  </a:solidFill>
                  <a:effectLst>
                    <a:outerShdw blurRad="38100" dist="38100" dir="2700000" algn="tl">
                      <a:srgbClr val="000000">
                        <a:alpha val="43137"/>
                      </a:srgbClr>
                    </a:outerShdw>
                  </a:effectLst>
                </a:rPr>
                <a:t>optimise</a:t>
              </a:r>
              <a:r>
                <a:rPr lang="en-US" sz="1400" b="1" kern="0" dirty="0">
                  <a:solidFill>
                    <a:srgbClr val="FFFFFF">
                      <a:lumMod val="95000"/>
                    </a:srgbClr>
                  </a:solidFill>
                  <a:effectLst>
                    <a:outerShdw blurRad="38100" dist="38100" dir="2700000" algn="tl">
                      <a:srgbClr val="000000">
                        <a:alpha val="43137"/>
                      </a:srgbClr>
                    </a:outerShdw>
                  </a:effectLst>
                </a:rPr>
                <a:t> savings and ensure freedom from financial stress and incurring debt.” </a:t>
              </a:r>
              <a:endParaRPr kumimoji="0" lang="en-GB" sz="1400" b="1" i="0" u="none" strike="noStrike" kern="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endParaRPr>
            </a:p>
          </p:txBody>
        </p:sp>
      </p:grpSp>
      <p:sp>
        <p:nvSpPr>
          <p:cNvPr id="37" name="Rectangular Callout 36"/>
          <p:cNvSpPr/>
          <p:nvPr/>
        </p:nvSpPr>
        <p:spPr>
          <a:xfrm>
            <a:off x="3593432" y="542573"/>
            <a:ext cx="5778303" cy="1558756"/>
          </a:xfrm>
          <a:prstGeom prst="wedgeRectCallout">
            <a:avLst>
              <a:gd name="adj1" fmla="val 61567"/>
              <a:gd name="adj2" fmla="val 6101"/>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Calibri"/>
                <a:ea typeface="+mn-ea"/>
                <a:cs typeface="+mn-cs"/>
              </a:rPr>
              <a:t>“I’m Rosy.</a:t>
            </a:r>
            <a:r>
              <a:rPr kumimoji="0" lang="en-GB" sz="1400" b="1" i="0" u="none" strike="noStrike" kern="0" cap="none" spc="0" normalizeH="0" noProof="0" dirty="0">
                <a:ln>
                  <a:noFill/>
                </a:ln>
                <a:solidFill>
                  <a:srgbClr val="FFFFFF"/>
                </a:solidFill>
                <a:effectLst/>
                <a:uLnTx/>
                <a:uFillTx/>
                <a:latin typeface="Calibri"/>
                <a:ea typeface="+mn-ea"/>
                <a:cs typeface="+mn-cs"/>
              </a:rPr>
              <a:t> I’ve been retired for about two years. I have two grandchildren who I like to be able to spoil. Since I’ve retired I’m enjoying the freedom to travel.</a:t>
            </a:r>
            <a:r>
              <a:rPr kumimoji="0" lang="en-GB" sz="1400" b="1" i="0" u="none" strike="noStrike" kern="0" cap="none" spc="0" normalizeH="0" baseline="0" noProof="0" dirty="0">
                <a:ln>
                  <a:noFill/>
                </a:ln>
                <a:solidFill>
                  <a:srgbClr val="FFFFFF"/>
                </a:solidFill>
                <a:effectLst/>
                <a:uLnTx/>
                <a:uFillTx/>
                <a:latin typeface="Calibri"/>
                <a:ea typeface="+mn-ea"/>
                <a:cs typeface="+mn-cs"/>
              </a:rPr>
              <a:t>” </a:t>
            </a:r>
          </a:p>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000" b="1" i="0" u="none" strike="noStrike" kern="0" cap="none" spc="0" normalizeH="0" baseline="0" noProof="0" dirty="0">
              <a:ln>
                <a:noFill/>
              </a:ln>
              <a:solidFill>
                <a:srgbClr val="FFFFFF"/>
              </a:solidFill>
              <a:effectLst/>
              <a:uLnTx/>
              <a:uFillTx/>
              <a:latin typeface="Calibri"/>
              <a:ea typeface="+mn-ea"/>
              <a:cs typeface="+mn-cs"/>
            </a:endParaRPr>
          </a:p>
          <a:p>
            <a:pPr marL="0" marR="0" lvl="0" indent="0" algn="ctr" defTabSz="984033"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a:ea typeface="+mn-ea"/>
                <a:cs typeface="+mn-cs"/>
              </a:rPr>
              <a:t>“Over</a:t>
            </a:r>
            <a:r>
              <a:rPr kumimoji="0" lang="en-US" sz="1400" b="1" i="0" u="none" strike="noStrike" kern="0" cap="none" spc="0" normalizeH="0" noProof="0" dirty="0">
                <a:ln>
                  <a:noFill/>
                </a:ln>
                <a:solidFill>
                  <a:srgbClr val="FFFFFF"/>
                </a:solidFill>
                <a:effectLst/>
                <a:uLnTx/>
                <a:uFillTx/>
                <a:latin typeface="Calibri"/>
                <a:ea typeface="+mn-ea"/>
                <a:cs typeface="+mn-cs"/>
              </a:rPr>
              <a:t> the last year I have used budgeting tools to curve overspending, especially at the supermarket, which allows me to save a little each  month.</a:t>
            </a:r>
            <a:r>
              <a:rPr kumimoji="0" lang="en-US" sz="1400" b="1" i="0" u="none" strike="noStrike" kern="0" cap="none" spc="0" normalizeH="0" baseline="0" noProof="0" dirty="0">
                <a:ln>
                  <a:noFill/>
                </a:ln>
                <a:solidFill>
                  <a:srgbClr val="FFFFFF"/>
                </a:solidFill>
                <a:effectLst/>
                <a:uLnTx/>
                <a:uFillTx/>
                <a:latin typeface="Calibri"/>
                <a:ea typeface="+mn-ea"/>
                <a:cs typeface="+mn-cs"/>
              </a:rPr>
              <a:t>”  </a:t>
            </a:r>
            <a:endParaRPr kumimoji="0" lang="en-GB" sz="1400" b="1" i="0" u="none" strike="noStrike" kern="0" cap="none" spc="0" normalizeH="0" baseline="0" noProof="0" dirty="0">
              <a:ln>
                <a:noFill/>
              </a:ln>
              <a:solidFill>
                <a:srgbClr val="FFFFFF"/>
              </a:solidFill>
              <a:effectLst/>
              <a:uLnTx/>
              <a:uFillTx/>
              <a:latin typeface="Calibri"/>
              <a:ea typeface="+mn-ea"/>
              <a:cs typeface="+mn-cs"/>
            </a:endParaRPr>
          </a:p>
        </p:txBody>
      </p:sp>
      <p:sp>
        <p:nvSpPr>
          <p:cNvPr id="38" name="Rectangle 37"/>
          <p:cNvSpPr/>
          <p:nvPr/>
        </p:nvSpPr>
        <p:spPr>
          <a:xfrm>
            <a:off x="825500" y="2663009"/>
            <a:ext cx="4817100" cy="646331"/>
          </a:xfrm>
          <a:prstGeom prst="rect">
            <a:avLst/>
          </a:prstGeom>
        </p:spPr>
        <p:txBody>
          <a:bodyPr wrap="square">
            <a:spAutoFit/>
          </a:bodyPr>
          <a:lstStyle/>
          <a:p>
            <a:pPr marL="0" lvl="2" algn="ctr" defTabSz="984033"/>
            <a:r>
              <a:rPr kumimoji="0" lang="en-GB" sz="1200" b="1" i="0" u="none" strike="noStrike" kern="0" cap="none" spc="0" normalizeH="0" baseline="0" noProof="0" dirty="0">
                <a:ln>
                  <a:noFill/>
                </a:ln>
                <a:solidFill>
                  <a:srgbClr val="A7A9AC">
                    <a:lumMod val="50000"/>
                  </a:srgbClr>
                </a:solidFill>
                <a:effectLst/>
                <a:uLnTx/>
                <a:uFillTx/>
              </a:rPr>
              <a:t>“</a:t>
            </a:r>
            <a:r>
              <a:rPr lang="en-US" sz="1200" b="1" kern="0" dirty="0">
                <a:solidFill>
                  <a:srgbClr val="A7A9AC">
                    <a:lumMod val="50000"/>
                  </a:srgbClr>
                </a:solidFill>
              </a:rPr>
              <a:t>I feel that saving falls into three categories, long-term investment (or for a larger project), short-term savings for small projects and a savings pot for emergency expenses. </a:t>
            </a:r>
            <a:r>
              <a:rPr kumimoji="0" lang="en-GB" sz="1200" b="1" i="0" u="none" strike="noStrike" kern="0" cap="none" spc="0" normalizeH="0" baseline="0" noProof="0" dirty="0">
                <a:ln>
                  <a:noFill/>
                </a:ln>
                <a:solidFill>
                  <a:srgbClr val="A7A9AC">
                    <a:lumMod val="50000"/>
                  </a:srgbClr>
                </a:solidFill>
                <a:effectLst/>
                <a:uLnTx/>
                <a:uFillTx/>
              </a:rPr>
              <a:t>”</a:t>
            </a:r>
          </a:p>
        </p:txBody>
      </p:sp>
    </p:spTree>
    <p:extLst>
      <p:ext uri="{BB962C8B-B14F-4D97-AF65-F5344CB8AC3E}">
        <p14:creationId xmlns:p14="http://schemas.microsoft.com/office/powerpoint/2010/main" val="3230448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23591" y="388919"/>
            <a:ext cx="2047495" cy="4582311"/>
          </a:xfrm>
          <a:prstGeom prst="rect">
            <a:avLst/>
          </a:prstGeom>
        </p:spPr>
      </p:pic>
      <p:sp>
        <p:nvSpPr>
          <p:cNvPr id="5" name="TextBox 4"/>
          <p:cNvSpPr txBox="1"/>
          <p:nvPr/>
        </p:nvSpPr>
        <p:spPr>
          <a:xfrm>
            <a:off x="113632" y="355115"/>
            <a:ext cx="3479800" cy="707886"/>
          </a:xfrm>
          <a:prstGeom prst="rect">
            <a:avLst/>
          </a:prstGeom>
          <a:noFill/>
        </p:spPr>
        <p:txBody>
          <a:bodyPr wrap="square" rtlCol="0">
            <a:spAutoFit/>
          </a:bodyPr>
          <a:lstStyle/>
          <a:p>
            <a:r>
              <a:rPr lang="en-US" sz="4000" dirty="0">
                <a:latin typeface="Raleway" charset="0"/>
                <a:ea typeface="Raleway" charset="0"/>
                <a:cs typeface="Raleway" charset="0"/>
              </a:rPr>
              <a:t>Case Study: Michael</a:t>
            </a:r>
          </a:p>
        </p:txBody>
      </p:sp>
      <p:grpSp>
        <p:nvGrpSpPr>
          <p:cNvPr id="10" name="Group 9"/>
          <p:cNvGrpSpPr/>
          <p:nvPr/>
        </p:nvGrpSpPr>
        <p:grpSpPr>
          <a:xfrm>
            <a:off x="5476643" y="2337649"/>
            <a:ext cx="4105124" cy="1962238"/>
            <a:chOff x="4596795" y="3029721"/>
            <a:chExt cx="2355711" cy="1793852"/>
          </a:xfrm>
        </p:grpSpPr>
        <p:grpSp>
          <p:nvGrpSpPr>
            <p:cNvPr id="11" name="Group 10"/>
            <p:cNvGrpSpPr/>
            <p:nvPr/>
          </p:nvGrpSpPr>
          <p:grpSpPr>
            <a:xfrm>
              <a:off x="4596795" y="3029721"/>
              <a:ext cx="2355711" cy="1776211"/>
              <a:chOff x="4686792" y="3029619"/>
              <a:chExt cx="2355711" cy="1455647"/>
            </a:xfrm>
          </p:grpSpPr>
          <p:sp>
            <p:nvSpPr>
              <p:cNvPr id="14" name="Rounded Rectangle 9"/>
              <p:cNvSpPr/>
              <p:nvPr/>
            </p:nvSpPr>
            <p:spPr>
              <a:xfrm>
                <a:off x="4824719" y="3047033"/>
                <a:ext cx="2093423" cy="1438233"/>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15" name="Rectangle 14"/>
              <p:cNvSpPr/>
              <p:nvPr/>
            </p:nvSpPr>
            <p:spPr>
              <a:xfrm>
                <a:off x="4824719" y="3029619"/>
                <a:ext cx="2093423" cy="221108"/>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FFFFFF"/>
                  </a:solidFill>
                  <a:effectLst/>
                  <a:uLnTx/>
                  <a:uFillTx/>
                  <a:latin typeface="Calibri"/>
                  <a:ea typeface="+mn-ea"/>
                  <a:cs typeface="+mn-cs"/>
                </a:endParaRPr>
              </a:p>
            </p:txBody>
          </p:sp>
          <p:sp>
            <p:nvSpPr>
              <p:cNvPr id="16" name="Rectangle 15"/>
              <p:cNvSpPr/>
              <p:nvPr/>
            </p:nvSpPr>
            <p:spPr>
              <a:xfrm>
                <a:off x="4686792" y="3029619"/>
                <a:ext cx="2355711" cy="252231"/>
              </a:xfrm>
              <a:prstGeom prst="rect">
                <a:avLst/>
              </a:prstGeom>
            </p:spPr>
            <p:txBody>
              <a:bodyPr wrap="squar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Budgeting tools</a:t>
                </a:r>
              </a:p>
            </p:txBody>
          </p:sp>
        </p:grpSp>
        <p:sp>
          <p:nvSpPr>
            <p:cNvPr id="12" name="Rectangle 11"/>
            <p:cNvSpPr/>
            <p:nvPr/>
          </p:nvSpPr>
          <p:spPr>
            <a:xfrm>
              <a:off x="4726269" y="3613703"/>
              <a:ext cx="2064668" cy="1209870"/>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Michael used the app which </a:t>
              </a:r>
              <a:r>
                <a:rPr lang="en-US" sz="1000" kern="0" dirty="0" err="1">
                  <a:solidFill>
                    <a:srgbClr val="A7A9AC">
                      <a:lumMod val="50000"/>
                    </a:srgbClr>
                  </a:solidFill>
                </a:rPr>
                <a:t>synchronised</a:t>
              </a:r>
              <a:r>
                <a:rPr lang="en-US" sz="1000" kern="0" dirty="0">
                  <a:solidFill>
                    <a:srgbClr val="A7A9AC">
                      <a:lumMod val="50000"/>
                    </a:srgbClr>
                  </a:solidFill>
                </a:rPr>
                <a:t> his accounts and found that it was really helpful and made him feel more in control of his money. </a:t>
              </a:r>
            </a:p>
            <a:p>
              <a:pPr marL="171450" lvl="2" indent="-171450" algn="just" defTabSz="984033">
                <a:buFont typeface="Wingdings" panose="05000000000000000000" pitchFamily="2" charset="2"/>
                <a:buChar char="§"/>
              </a:pPr>
              <a:r>
                <a:rPr lang="en-US" sz="1000" kern="0" dirty="0">
                  <a:solidFill>
                    <a:srgbClr val="A7A9AC">
                      <a:lumMod val="50000"/>
                    </a:srgbClr>
                  </a:solidFill>
                </a:rPr>
                <a:t>Using the app allowed him to see that there was more money for everyday spending </a:t>
              </a:r>
            </a:p>
            <a:p>
              <a:pPr marL="171450" lvl="2" indent="-171450" algn="just" defTabSz="984033">
                <a:buFont typeface="Wingdings" panose="05000000000000000000" pitchFamily="2" charset="2"/>
                <a:buChar char="§"/>
              </a:pPr>
              <a:r>
                <a:rPr lang="en-US" sz="1000" kern="0" dirty="0">
                  <a:solidFill>
                    <a:srgbClr val="A7A9AC">
                      <a:lumMod val="50000"/>
                    </a:srgbClr>
                  </a:solidFill>
                </a:rPr>
                <a:t>The app helped him make all his payments on time, so it helped Michael get the most from all his different savings accounts.</a:t>
              </a:r>
            </a:p>
          </p:txBody>
        </p:sp>
      </p:grpSp>
      <p:grpSp>
        <p:nvGrpSpPr>
          <p:cNvPr id="17" name="Group 16"/>
          <p:cNvGrpSpPr/>
          <p:nvPr/>
        </p:nvGrpSpPr>
        <p:grpSpPr>
          <a:xfrm>
            <a:off x="5130800" y="4453410"/>
            <a:ext cx="4228821" cy="1891165"/>
            <a:chOff x="7029936" y="4822371"/>
            <a:chExt cx="3449010" cy="1891165"/>
          </a:xfrm>
        </p:grpSpPr>
        <p:grpSp>
          <p:nvGrpSpPr>
            <p:cNvPr id="18" name="Group 17"/>
            <p:cNvGrpSpPr/>
            <p:nvPr/>
          </p:nvGrpSpPr>
          <p:grpSpPr>
            <a:xfrm>
              <a:off x="7075268" y="4822371"/>
              <a:ext cx="3403678" cy="1891165"/>
              <a:chOff x="9289009" y="5067136"/>
              <a:chExt cx="3098745" cy="1891165"/>
            </a:xfrm>
          </p:grpSpPr>
          <p:sp>
            <p:nvSpPr>
              <p:cNvPr id="21" name="Rectangle 20"/>
              <p:cNvSpPr/>
              <p:nvPr/>
            </p:nvSpPr>
            <p:spPr>
              <a:xfrm>
                <a:off x="9289009" y="5151599"/>
                <a:ext cx="3098745" cy="1806702"/>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2" name="Rectangle 21"/>
              <p:cNvSpPr/>
              <p:nvPr/>
            </p:nvSpPr>
            <p:spPr>
              <a:xfrm>
                <a:off x="9289009" y="5076826"/>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FFFFFF"/>
                  </a:solidFill>
                  <a:effectLst/>
                  <a:uLnTx/>
                  <a:uFillTx/>
                  <a:latin typeface="Calibri"/>
                  <a:ea typeface="+mn-ea"/>
                  <a:cs typeface="+mn-cs"/>
                </a:endParaRPr>
              </a:p>
            </p:txBody>
          </p:sp>
          <p:sp>
            <p:nvSpPr>
              <p:cNvPr id="23" name="Rectangle 22"/>
              <p:cNvSpPr/>
              <p:nvPr/>
            </p:nvSpPr>
            <p:spPr>
              <a:xfrm>
                <a:off x="10004801" y="5067136"/>
                <a:ext cx="1667210"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Changes over the year</a:t>
                </a:r>
              </a:p>
            </p:txBody>
          </p:sp>
        </p:grpSp>
        <p:sp>
          <p:nvSpPr>
            <p:cNvPr id="20" name="Rectangle 19"/>
            <p:cNvSpPr/>
            <p:nvPr/>
          </p:nvSpPr>
          <p:spPr>
            <a:xfrm>
              <a:off x="7029936" y="5595696"/>
              <a:ext cx="3413348" cy="1015663"/>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Interest rates have decreased and therefore Michael is finding it more difficult to save money, he is thinking about investing the money into property instead </a:t>
              </a:r>
            </a:p>
            <a:p>
              <a:pPr marL="171450" lvl="2" indent="-171450" algn="just" defTabSz="984033">
                <a:buFont typeface="Wingdings" panose="05000000000000000000" pitchFamily="2" charset="2"/>
                <a:buChar char="§"/>
              </a:pPr>
              <a:r>
                <a:rPr lang="en-US" sz="1000" kern="0" dirty="0">
                  <a:solidFill>
                    <a:srgbClr val="A7A9AC">
                      <a:lumMod val="50000"/>
                    </a:srgbClr>
                  </a:solidFill>
                </a:rPr>
                <a:t>Feels that using the app helped </a:t>
              </a:r>
              <a:r>
                <a:rPr lang="en-US" sz="1000" kern="0" dirty="0" err="1">
                  <a:solidFill>
                    <a:srgbClr val="A7A9AC">
                      <a:lumMod val="50000"/>
                    </a:srgbClr>
                  </a:solidFill>
                </a:rPr>
                <a:t>maximise</a:t>
              </a:r>
              <a:r>
                <a:rPr lang="en-US" sz="1000" kern="0" dirty="0">
                  <a:solidFill>
                    <a:srgbClr val="A7A9AC">
                      <a:lumMod val="50000"/>
                    </a:srgbClr>
                  </a:solidFill>
                </a:rPr>
                <a:t> savings and has had a lasting impact that showed him how to budget and </a:t>
              </a:r>
              <a:r>
                <a:rPr lang="en-US" sz="1000" kern="0" dirty="0" err="1">
                  <a:solidFill>
                    <a:srgbClr val="A7A9AC">
                      <a:lumMod val="50000"/>
                    </a:srgbClr>
                  </a:solidFill>
                </a:rPr>
                <a:t>organise</a:t>
              </a:r>
              <a:r>
                <a:rPr lang="en-US" sz="1000" kern="0" dirty="0">
                  <a:solidFill>
                    <a:srgbClr val="A7A9AC">
                      <a:lumMod val="50000"/>
                    </a:srgbClr>
                  </a:solidFill>
                </a:rPr>
                <a:t> his and his family’s finances more efficiently. </a:t>
              </a:r>
            </a:p>
          </p:txBody>
        </p:sp>
      </p:grpSp>
      <p:grpSp>
        <p:nvGrpSpPr>
          <p:cNvPr id="24" name="Group 23"/>
          <p:cNvGrpSpPr/>
          <p:nvPr/>
        </p:nvGrpSpPr>
        <p:grpSpPr>
          <a:xfrm>
            <a:off x="895051" y="4453236"/>
            <a:ext cx="4019842" cy="2187067"/>
            <a:chOff x="9247679" y="5067136"/>
            <a:chExt cx="3140075" cy="2187067"/>
          </a:xfrm>
        </p:grpSpPr>
        <p:sp>
          <p:nvSpPr>
            <p:cNvPr id="25" name="Rectangle 24"/>
            <p:cNvSpPr/>
            <p:nvPr/>
          </p:nvSpPr>
          <p:spPr>
            <a:xfrm>
              <a:off x="9289009" y="5151598"/>
              <a:ext cx="3098745" cy="1806702"/>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6" name="Rectangle 25"/>
            <p:cNvSpPr/>
            <p:nvPr/>
          </p:nvSpPr>
          <p:spPr>
            <a:xfrm>
              <a:off x="9289008" y="5076826"/>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FFFFFF"/>
                </a:solidFill>
                <a:effectLst/>
                <a:uLnTx/>
                <a:uFillTx/>
                <a:latin typeface="Calibri"/>
                <a:ea typeface="+mn-ea"/>
                <a:cs typeface="+mn-cs"/>
              </a:endParaRPr>
            </a:p>
          </p:txBody>
        </p:sp>
        <p:sp>
          <p:nvSpPr>
            <p:cNvPr id="27" name="Rectangle 26"/>
            <p:cNvSpPr/>
            <p:nvPr/>
          </p:nvSpPr>
          <p:spPr>
            <a:xfrm>
              <a:off x="10184031" y="5067136"/>
              <a:ext cx="1308706"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Impact vs Control</a:t>
              </a:r>
            </a:p>
          </p:txBody>
        </p:sp>
        <p:sp>
          <p:nvSpPr>
            <p:cNvPr id="28" name="Rectangle 27"/>
            <p:cNvSpPr/>
            <p:nvPr/>
          </p:nvSpPr>
          <p:spPr>
            <a:xfrm>
              <a:off x="9247679" y="5930764"/>
              <a:ext cx="3098745" cy="1323439"/>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Michael is fairly confident managing money and has a variety of accounts </a:t>
              </a:r>
            </a:p>
            <a:p>
              <a:pPr marL="171450" lvl="2" indent="-171450" algn="just" defTabSz="984033">
                <a:buFont typeface="Wingdings" panose="05000000000000000000" pitchFamily="2" charset="2"/>
                <a:buChar char="§"/>
              </a:pPr>
              <a:r>
                <a:rPr lang="en-US" sz="1000" kern="0" dirty="0">
                  <a:solidFill>
                    <a:srgbClr val="A7A9AC">
                      <a:lumMod val="50000"/>
                    </a:srgbClr>
                  </a:solidFill>
                </a:rPr>
                <a:t>He has been managing these accounts for a few years now and does so for the family </a:t>
              </a:r>
            </a:p>
            <a:p>
              <a:pPr marL="171450" lvl="2" indent="-171450" algn="just" defTabSz="984033">
                <a:buFont typeface="Wingdings" panose="05000000000000000000" pitchFamily="2" charset="2"/>
                <a:buChar char="§"/>
              </a:pPr>
              <a:r>
                <a:rPr lang="en-US" sz="1000" kern="0" dirty="0">
                  <a:solidFill>
                    <a:srgbClr val="A7A9AC">
                      <a:lumMod val="50000"/>
                    </a:srgbClr>
                  </a:solidFill>
                </a:rPr>
                <a:t>Although he is confident he feels that the interest’s rates are low and impact saving.</a:t>
              </a:r>
            </a:p>
            <a:p>
              <a:pPr marL="171450" lvl="2" indent="-171450" algn="just" defTabSz="984033">
                <a:buFont typeface="Wingdings" panose="05000000000000000000" pitchFamily="2" charset="2"/>
                <a:buChar char="§"/>
              </a:pPr>
              <a:endParaRPr lang="en-US" sz="1000" kern="0" dirty="0">
                <a:solidFill>
                  <a:srgbClr val="A7A9AC">
                    <a:lumMod val="50000"/>
                  </a:srgbClr>
                </a:solidFill>
              </a:endParaRPr>
            </a:p>
            <a:p>
              <a:pPr marL="171450" lvl="2" indent="-171450" algn="just" defTabSz="984033">
                <a:buFont typeface="Wingdings" panose="05000000000000000000" pitchFamily="2" charset="2"/>
                <a:buChar char="§"/>
              </a:pP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29" name="Group 28"/>
          <p:cNvGrpSpPr/>
          <p:nvPr/>
        </p:nvGrpSpPr>
        <p:grpSpPr>
          <a:xfrm>
            <a:off x="1333500" y="2337650"/>
            <a:ext cx="4245856" cy="2006363"/>
            <a:chOff x="1577172" y="2878139"/>
            <a:chExt cx="3034460" cy="1838002"/>
          </a:xfrm>
        </p:grpSpPr>
        <p:sp>
          <p:nvSpPr>
            <p:cNvPr id="30" name="Rectangle 29"/>
            <p:cNvSpPr/>
            <p:nvPr/>
          </p:nvSpPr>
          <p:spPr>
            <a:xfrm>
              <a:off x="1579864" y="2878140"/>
              <a:ext cx="3031768" cy="1759905"/>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31" name="Rectangle 30"/>
            <p:cNvSpPr/>
            <p:nvPr/>
          </p:nvSpPr>
          <p:spPr>
            <a:xfrm>
              <a:off x="1577519" y="2878139"/>
              <a:ext cx="3034005" cy="288200"/>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FFFFFF"/>
                </a:solidFill>
                <a:effectLst/>
                <a:uLnTx/>
                <a:uFillTx/>
                <a:latin typeface="Calibri"/>
                <a:ea typeface="+mn-ea"/>
                <a:cs typeface="+mn-cs"/>
              </a:endParaRPr>
            </a:p>
          </p:txBody>
        </p:sp>
        <p:sp>
          <p:nvSpPr>
            <p:cNvPr id="32" name="Rectangle 31"/>
            <p:cNvSpPr/>
            <p:nvPr/>
          </p:nvSpPr>
          <p:spPr>
            <a:xfrm>
              <a:off x="2352231" y="2884054"/>
              <a:ext cx="1476623"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Managing money</a:t>
              </a:r>
            </a:p>
          </p:txBody>
        </p:sp>
        <p:sp>
          <p:nvSpPr>
            <p:cNvPr id="33" name="Rectangle 32"/>
            <p:cNvSpPr/>
            <p:nvPr/>
          </p:nvSpPr>
          <p:spPr>
            <a:xfrm>
              <a:off x="1577172" y="3644731"/>
              <a:ext cx="3034352" cy="1071410"/>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Michael uses internet banking to check all the accounts regularly </a:t>
              </a:r>
            </a:p>
            <a:p>
              <a:pPr marL="171450" lvl="2" indent="-171450" algn="just" defTabSz="984033">
                <a:buFont typeface="Wingdings" panose="05000000000000000000" pitchFamily="2" charset="2"/>
                <a:buChar char="§"/>
              </a:pPr>
              <a:r>
                <a:rPr lang="en-US" sz="1000" kern="0" dirty="0">
                  <a:solidFill>
                    <a:srgbClr val="A7A9AC">
                      <a:lumMod val="50000"/>
                    </a:srgbClr>
                  </a:solidFill>
                </a:rPr>
                <a:t>On the whole, Michael is fairly tight with money, had set budgets for the family and uses various savings accounts to </a:t>
              </a:r>
              <a:r>
                <a:rPr lang="en-US" sz="1000" kern="0" dirty="0" err="1">
                  <a:solidFill>
                    <a:srgbClr val="A7A9AC">
                      <a:lumMod val="50000"/>
                    </a:srgbClr>
                  </a:solidFill>
                </a:rPr>
                <a:t>maximise</a:t>
              </a:r>
              <a:r>
                <a:rPr lang="en-US" sz="1000" kern="0" dirty="0">
                  <a:solidFill>
                    <a:srgbClr val="A7A9AC">
                      <a:lumMod val="50000"/>
                    </a:srgbClr>
                  </a:solidFill>
                </a:rPr>
                <a:t> savings </a:t>
              </a:r>
            </a:p>
            <a:p>
              <a:pPr marL="171450" lvl="2" indent="-171450" algn="just" defTabSz="984033">
                <a:buFont typeface="Wingdings" panose="05000000000000000000" pitchFamily="2" charset="2"/>
                <a:buChar char="§"/>
              </a:pPr>
              <a:r>
                <a:rPr lang="en-US" sz="1000" kern="0" dirty="0">
                  <a:solidFill>
                    <a:srgbClr val="A7A9AC">
                      <a:lumMod val="50000"/>
                    </a:srgbClr>
                  </a:solidFill>
                </a:rPr>
                <a:t>With the tool Michael </a:t>
              </a:r>
              <a:r>
                <a:rPr lang="en-GB" sz="1000" kern="0" dirty="0">
                  <a:solidFill>
                    <a:srgbClr val="A7A9AC">
                      <a:lumMod val="50000"/>
                    </a:srgbClr>
                  </a:solidFill>
                </a:rPr>
                <a:t>realised</a:t>
              </a:r>
              <a:r>
                <a:rPr lang="en-US" sz="1000" kern="0" dirty="0">
                  <a:solidFill>
                    <a:srgbClr val="A7A9AC">
                      <a:lumMod val="50000"/>
                    </a:srgbClr>
                  </a:solidFill>
                </a:rPr>
                <a:t> they could actually increase their day-to-day budget and also save an extra £100 a month. </a:t>
              </a: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1" u="none" strike="noStrike" kern="0" cap="none" spc="0" normalizeH="0" baseline="0" noProof="0" dirty="0">
                <a:ln>
                  <a:noFill/>
                </a:ln>
                <a:solidFill>
                  <a:srgbClr val="A7A9AC">
                    <a:lumMod val="50000"/>
                  </a:srgbClr>
                </a:solidFill>
                <a:effectLst/>
                <a:uLnTx/>
                <a:uFillTx/>
              </a:endParaRP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34" name="Group 33"/>
          <p:cNvGrpSpPr/>
          <p:nvPr/>
        </p:nvGrpSpPr>
        <p:grpSpPr>
          <a:xfrm>
            <a:off x="9538360" y="3348187"/>
            <a:ext cx="2344093" cy="1859642"/>
            <a:chOff x="7140479" y="497915"/>
            <a:chExt cx="1526136" cy="639110"/>
          </a:xfrm>
        </p:grpSpPr>
        <p:sp>
          <p:nvSpPr>
            <p:cNvPr id="35" name="Rounded Rectangle 34"/>
            <p:cNvSpPr/>
            <p:nvPr/>
          </p:nvSpPr>
          <p:spPr>
            <a:xfrm>
              <a:off x="7168740" y="497915"/>
              <a:ext cx="1497875" cy="625882"/>
            </a:xfrm>
            <a:prstGeom prst="roundRect">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6D6F71"/>
                </a:solidFill>
                <a:effectLst/>
                <a:uLnTx/>
                <a:uFillTx/>
                <a:latin typeface="Calibri"/>
                <a:ea typeface="+mn-ea"/>
                <a:cs typeface="+mn-cs"/>
              </a:endParaRPr>
            </a:p>
          </p:txBody>
        </p:sp>
        <p:sp>
          <p:nvSpPr>
            <p:cNvPr id="36" name="TextBox 35"/>
            <p:cNvSpPr txBox="1"/>
            <p:nvPr/>
          </p:nvSpPr>
          <p:spPr>
            <a:xfrm>
              <a:off x="7140479" y="512954"/>
              <a:ext cx="1526136" cy="624071"/>
            </a:xfrm>
            <a:prstGeom prst="rect">
              <a:avLst/>
            </a:prstGeom>
            <a:ln>
              <a:noFill/>
            </a:ln>
          </p:spPr>
          <p:txBody>
            <a:bodyPr wrap="square" rtlCol="0" anchor="ctr" anchorCtr="0">
              <a:spAutoFit/>
            </a:bodyPr>
            <a:lstStyle/>
            <a:p>
              <a:pPr lvl="0" algn="ctr" defTabSz="984033">
                <a:defRPr/>
              </a:pPr>
              <a:r>
                <a:rPr lang="en-US" sz="1400" b="1" kern="0" dirty="0">
                  <a:solidFill>
                    <a:srgbClr val="FFFFFF">
                      <a:lumMod val="95000"/>
                    </a:srgbClr>
                  </a:solidFill>
                  <a:effectLst>
                    <a:outerShdw blurRad="38100" dist="38100" dir="2700000" algn="tl">
                      <a:srgbClr val="000000">
                        <a:alpha val="43137"/>
                      </a:srgbClr>
                    </a:outerShdw>
                  </a:effectLst>
                </a:rPr>
                <a:t>“Yes, I think the budgeting app has had a lasting impact. Prior to having it we did not put enough thought into budgeting and how we can </a:t>
              </a:r>
              <a:r>
                <a:rPr lang="en-GB" sz="1400" b="1" kern="0" dirty="0">
                  <a:solidFill>
                    <a:srgbClr val="FFFFFF">
                      <a:lumMod val="95000"/>
                    </a:srgbClr>
                  </a:solidFill>
                  <a:effectLst>
                    <a:outerShdw blurRad="38100" dist="38100" dir="2700000" algn="tl">
                      <a:srgbClr val="000000">
                        <a:alpha val="43137"/>
                      </a:srgbClr>
                    </a:outerShdw>
                  </a:effectLst>
                </a:rPr>
                <a:t>maximise</a:t>
              </a:r>
              <a:r>
                <a:rPr lang="en-US" sz="1400" b="1" kern="0" dirty="0">
                  <a:solidFill>
                    <a:srgbClr val="FFFFFF">
                      <a:lumMod val="95000"/>
                    </a:srgbClr>
                  </a:solidFill>
                  <a:effectLst>
                    <a:outerShdw blurRad="38100" dist="38100" dir="2700000" algn="tl">
                      <a:srgbClr val="000000">
                        <a:alpha val="43137"/>
                      </a:srgbClr>
                    </a:outerShdw>
                  </a:effectLst>
                </a:rPr>
                <a:t> the efficiency of our finances which we now do.”</a:t>
              </a:r>
              <a:endParaRPr kumimoji="0" lang="en-GB" sz="1400" b="1" i="0" u="none" strike="noStrike" kern="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endParaRPr>
            </a:p>
          </p:txBody>
        </p:sp>
      </p:grpSp>
      <p:sp>
        <p:nvSpPr>
          <p:cNvPr id="37" name="Rectangular Callout 36"/>
          <p:cNvSpPr/>
          <p:nvPr/>
        </p:nvSpPr>
        <p:spPr>
          <a:xfrm>
            <a:off x="3593432" y="542573"/>
            <a:ext cx="5778303" cy="1558756"/>
          </a:xfrm>
          <a:prstGeom prst="wedgeRectCallout">
            <a:avLst>
              <a:gd name="adj1" fmla="val 61567"/>
              <a:gd name="adj2" fmla="val 6101"/>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Calibri"/>
                <a:ea typeface="+mn-ea"/>
                <a:cs typeface="+mn-cs"/>
              </a:rPr>
              <a:t>“I’m Michael, I</a:t>
            </a:r>
            <a:r>
              <a:rPr kumimoji="0" lang="en-GB" sz="1400" b="1" i="0" u="none" strike="noStrike" kern="0" cap="none" spc="0" normalizeH="0" noProof="0" dirty="0">
                <a:ln>
                  <a:noFill/>
                </a:ln>
                <a:solidFill>
                  <a:srgbClr val="FFFFFF"/>
                </a:solidFill>
                <a:effectLst/>
                <a:uLnTx/>
                <a:uFillTx/>
                <a:latin typeface="Calibri"/>
                <a:ea typeface="+mn-ea"/>
                <a:cs typeface="+mn-cs"/>
              </a:rPr>
              <a:t> live in Rotherham with my wife and three children and work as an IT manager.</a:t>
            </a:r>
            <a:r>
              <a:rPr kumimoji="0" lang="en-GB" sz="1400" b="1" i="0" u="none" strike="noStrike" kern="0" cap="none" spc="0" normalizeH="0" baseline="0" noProof="0" dirty="0">
                <a:ln>
                  <a:noFill/>
                </a:ln>
                <a:solidFill>
                  <a:srgbClr val="FFFFFF"/>
                </a:solidFill>
                <a:effectLst/>
                <a:uLnTx/>
                <a:uFillTx/>
                <a:latin typeface="Calibri"/>
                <a:ea typeface="+mn-ea"/>
                <a:cs typeface="+mn-cs"/>
              </a:rPr>
              <a:t>” </a:t>
            </a:r>
          </a:p>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000" b="1" i="0" u="none" strike="noStrike" kern="0" cap="none" spc="0" normalizeH="0" baseline="0" noProof="0" dirty="0">
              <a:ln>
                <a:noFill/>
              </a:ln>
              <a:solidFill>
                <a:srgbClr val="FFFFFF"/>
              </a:solidFill>
              <a:effectLst/>
              <a:uLnTx/>
              <a:uFillTx/>
              <a:latin typeface="Calibri"/>
              <a:ea typeface="+mn-ea"/>
              <a:cs typeface="+mn-cs"/>
            </a:endParaRPr>
          </a:p>
          <a:p>
            <a:pPr marL="0" marR="0" lvl="0" indent="0" algn="ctr" defTabSz="984033"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a:ea typeface="+mn-ea"/>
                <a:cs typeface="+mn-cs"/>
              </a:rPr>
              <a:t>“I</a:t>
            </a:r>
            <a:r>
              <a:rPr kumimoji="0" lang="en-US" sz="1400" b="1" i="0" u="none" strike="noStrike" kern="0" cap="none" spc="0" normalizeH="0" noProof="0" dirty="0">
                <a:ln>
                  <a:noFill/>
                </a:ln>
                <a:solidFill>
                  <a:srgbClr val="FFFFFF"/>
                </a:solidFill>
                <a:effectLst/>
                <a:uLnTx/>
                <a:uFillTx/>
                <a:latin typeface="Calibri"/>
                <a:ea typeface="+mn-ea"/>
                <a:cs typeface="+mn-cs"/>
              </a:rPr>
              <a:t> use a variety of fixed accounts and ISAs and I feel fairly comfortable managing money as I’ve been doing it for some years now.</a:t>
            </a:r>
            <a:r>
              <a:rPr kumimoji="0" lang="en-US" sz="1400" b="1" i="0" u="none" strike="noStrike" kern="0" cap="none" spc="0" normalizeH="0" baseline="0" noProof="0" dirty="0">
                <a:ln>
                  <a:noFill/>
                </a:ln>
                <a:solidFill>
                  <a:srgbClr val="FFFFFF"/>
                </a:solidFill>
                <a:effectLst/>
                <a:uLnTx/>
                <a:uFillTx/>
                <a:latin typeface="Calibri"/>
                <a:ea typeface="+mn-ea"/>
                <a:cs typeface="+mn-cs"/>
              </a:rPr>
              <a:t>”  </a:t>
            </a:r>
            <a:endParaRPr kumimoji="0" lang="en-GB" sz="1400" b="1" i="0" u="none" strike="noStrike" kern="0" cap="none" spc="0" normalizeH="0" baseline="0" noProof="0" dirty="0">
              <a:ln>
                <a:noFill/>
              </a:ln>
              <a:solidFill>
                <a:srgbClr val="FFFFFF"/>
              </a:solidFill>
              <a:effectLst/>
              <a:uLnTx/>
              <a:uFillTx/>
              <a:latin typeface="Calibri"/>
              <a:ea typeface="+mn-ea"/>
              <a:cs typeface="+mn-cs"/>
            </a:endParaRPr>
          </a:p>
        </p:txBody>
      </p:sp>
      <p:sp>
        <p:nvSpPr>
          <p:cNvPr id="38" name="Rectangle 37"/>
          <p:cNvSpPr/>
          <p:nvPr/>
        </p:nvSpPr>
        <p:spPr>
          <a:xfrm>
            <a:off x="1337266" y="2663009"/>
            <a:ext cx="4305333" cy="461665"/>
          </a:xfrm>
          <a:prstGeom prst="rect">
            <a:avLst/>
          </a:prstGeom>
        </p:spPr>
        <p:txBody>
          <a:bodyPr wrap="square">
            <a:spAutoFit/>
          </a:bodyPr>
          <a:lstStyle/>
          <a:p>
            <a:pPr marL="0" lvl="2" algn="ctr" defTabSz="984033"/>
            <a:r>
              <a:rPr kumimoji="0" lang="en-GB" sz="1200" b="1" i="0" u="none" strike="noStrike" kern="0" cap="none" spc="0" normalizeH="0" baseline="0" noProof="0" dirty="0">
                <a:ln>
                  <a:noFill/>
                </a:ln>
                <a:solidFill>
                  <a:srgbClr val="A7A9AC">
                    <a:lumMod val="50000"/>
                  </a:srgbClr>
                </a:solidFill>
                <a:effectLst/>
                <a:uLnTx/>
                <a:uFillTx/>
              </a:rPr>
              <a:t>“</a:t>
            </a:r>
            <a:r>
              <a:rPr lang="en-US" sz="1200" b="1" kern="0" dirty="0">
                <a:solidFill>
                  <a:srgbClr val="A7A9AC">
                    <a:lumMod val="50000"/>
                  </a:srgbClr>
                </a:solidFill>
              </a:rPr>
              <a:t>I feel very comfortable managing and budgeting my finances as I have been doing it for some years.</a:t>
            </a:r>
            <a:r>
              <a:rPr kumimoji="0" lang="en-GB" sz="1200" b="1" i="0" u="none" strike="noStrike" kern="0" cap="none" spc="0" normalizeH="0" baseline="0" noProof="0" dirty="0">
                <a:ln>
                  <a:noFill/>
                </a:ln>
                <a:solidFill>
                  <a:srgbClr val="A7A9AC">
                    <a:lumMod val="50000"/>
                  </a:srgbClr>
                </a:solidFill>
                <a:effectLst/>
                <a:uLnTx/>
                <a:uFillTx/>
              </a:rPr>
              <a:t>”</a:t>
            </a:r>
          </a:p>
        </p:txBody>
      </p:sp>
      <p:sp>
        <p:nvSpPr>
          <p:cNvPr id="44" name="Rectangle 43"/>
          <p:cNvSpPr/>
          <p:nvPr/>
        </p:nvSpPr>
        <p:spPr>
          <a:xfrm>
            <a:off x="5702268" y="2650783"/>
            <a:ext cx="3612676" cy="461665"/>
          </a:xfrm>
          <a:prstGeom prst="rect">
            <a:avLst/>
          </a:prstGeom>
        </p:spPr>
        <p:txBody>
          <a:bodyPr wrap="square">
            <a:spAutoFit/>
          </a:bodyPr>
          <a:lstStyle/>
          <a:p>
            <a:pPr marL="0" lvl="2" algn="ctr" defTabSz="984033"/>
            <a:r>
              <a:rPr lang="en-US" sz="1200" b="1" kern="0" dirty="0">
                <a:solidFill>
                  <a:srgbClr val="A7A9AC">
                    <a:lumMod val="50000"/>
                  </a:srgbClr>
                </a:solidFill>
              </a:rPr>
              <a:t>“The app made me feel more in control instantly of my money.”</a:t>
            </a:r>
            <a:endParaRPr kumimoji="0" lang="en-GB" sz="1200" b="1" i="0" u="none" strike="noStrike" kern="0" cap="none" spc="0" normalizeH="0" baseline="0" noProof="0" dirty="0">
              <a:ln>
                <a:noFill/>
              </a:ln>
              <a:solidFill>
                <a:srgbClr val="A7A9AC">
                  <a:lumMod val="50000"/>
                </a:srgbClr>
              </a:solidFill>
              <a:effectLst/>
              <a:uLnTx/>
              <a:uFillTx/>
            </a:endParaRPr>
          </a:p>
        </p:txBody>
      </p:sp>
      <p:sp>
        <p:nvSpPr>
          <p:cNvPr id="45" name="Rectangle 44"/>
          <p:cNvSpPr/>
          <p:nvPr/>
        </p:nvSpPr>
        <p:spPr>
          <a:xfrm>
            <a:off x="871407" y="4749522"/>
            <a:ext cx="4043486" cy="646331"/>
          </a:xfrm>
          <a:prstGeom prst="rect">
            <a:avLst/>
          </a:prstGeom>
        </p:spPr>
        <p:txBody>
          <a:bodyPr wrap="square">
            <a:spAutoFit/>
          </a:bodyPr>
          <a:lstStyle/>
          <a:p>
            <a:pPr marL="0" lvl="2" algn="ctr" defTabSz="984033"/>
            <a:r>
              <a:rPr lang="en-US" sz="1200" b="1" kern="0" dirty="0">
                <a:solidFill>
                  <a:srgbClr val="A7A9AC">
                    <a:lumMod val="50000"/>
                  </a:srgbClr>
                </a:solidFill>
              </a:rPr>
              <a:t>“I used to forget to make certain payments or forget to fill up an account but the tool helped me </a:t>
            </a:r>
            <a:r>
              <a:rPr lang="en-US" sz="1200" b="1" kern="0" dirty="0" err="1">
                <a:solidFill>
                  <a:srgbClr val="A7A9AC">
                    <a:lumMod val="50000"/>
                  </a:srgbClr>
                </a:solidFill>
              </a:rPr>
              <a:t>organise</a:t>
            </a:r>
            <a:r>
              <a:rPr lang="en-US" sz="1200" b="1" kern="0" dirty="0">
                <a:solidFill>
                  <a:srgbClr val="A7A9AC">
                    <a:lumMod val="50000"/>
                  </a:srgbClr>
                </a:solidFill>
              </a:rPr>
              <a:t> which is crucial when many people have multiple online accounts.”</a:t>
            </a:r>
            <a:endParaRPr kumimoji="0" lang="en-GB" sz="1200" b="1" i="0" u="none" strike="noStrike" kern="0" cap="none" spc="0" normalizeH="0" baseline="0" noProof="0" dirty="0">
              <a:ln>
                <a:noFill/>
              </a:ln>
              <a:solidFill>
                <a:srgbClr val="A7A9AC">
                  <a:lumMod val="50000"/>
                </a:srgbClr>
              </a:solidFill>
              <a:effectLst/>
              <a:uLnTx/>
              <a:uFillTx/>
            </a:endParaRPr>
          </a:p>
        </p:txBody>
      </p:sp>
      <p:sp>
        <p:nvSpPr>
          <p:cNvPr id="46" name="Rectangle 45"/>
          <p:cNvSpPr/>
          <p:nvPr/>
        </p:nvSpPr>
        <p:spPr>
          <a:xfrm>
            <a:off x="5186381" y="4774187"/>
            <a:ext cx="4195937" cy="461665"/>
          </a:xfrm>
          <a:prstGeom prst="rect">
            <a:avLst/>
          </a:prstGeom>
        </p:spPr>
        <p:txBody>
          <a:bodyPr wrap="square">
            <a:spAutoFit/>
          </a:bodyPr>
          <a:lstStyle/>
          <a:p>
            <a:pPr marL="0" lvl="2" algn="ctr" defTabSz="984033"/>
            <a:r>
              <a:rPr kumimoji="0" lang="en-GB" sz="1200" b="1" i="0" u="none" strike="noStrike" kern="0" cap="none" spc="0" normalizeH="0" baseline="0" noProof="0" dirty="0">
                <a:ln>
                  <a:noFill/>
                </a:ln>
                <a:solidFill>
                  <a:srgbClr val="A7A9AC">
                    <a:lumMod val="50000"/>
                  </a:srgbClr>
                </a:solidFill>
                <a:effectLst/>
                <a:uLnTx/>
                <a:uFillTx/>
              </a:rPr>
              <a:t>“</a:t>
            </a:r>
            <a:r>
              <a:rPr lang="en-US" sz="1200" b="1" kern="0" dirty="0">
                <a:solidFill>
                  <a:srgbClr val="A7A9AC">
                    <a:lumMod val="50000"/>
                  </a:srgbClr>
                </a:solidFill>
              </a:rPr>
              <a:t>We make sure our money goes further when paying or saving.</a:t>
            </a:r>
            <a:r>
              <a:rPr kumimoji="0" lang="en-GB" sz="1200" b="1" i="0" u="none" strike="noStrike" kern="0" cap="none" spc="0" normalizeH="0" baseline="0" noProof="0" dirty="0">
                <a:ln>
                  <a:noFill/>
                </a:ln>
                <a:solidFill>
                  <a:srgbClr val="A7A9AC">
                    <a:lumMod val="50000"/>
                  </a:srgbClr>
                </a:solidFill>
                <a:effectLst/>
                <a:uLnTx/>
                <a:uFillTx/>
              </a:rPr>
              <a:t>”</a:t>
            </a:r>
          </a:p>
        </p:txBody>
      </p:sp>
    </p:spTree>
    <p:extLst>
      <p:ext uri="{BB962C8B-B14F-4D97-AF65-F5344CB8AC3E}">
        <p14:creationId xmlns:p14="http://schemas.microsoft.com/office/powerpoint/2010/main" val="3515830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4328" y="355115"/>
            <a:ext cx="2168125" cy="4852281"/>
          </a:xfrm>
          <a:prstGeom prst="rect">
            <a:avLst/>
          </a:prstGeom>
        </p:spPr>
      </p:pic>
      <p:sp>
        <p:nvSpPr>
          <p:cNvPr id="5" name="TextBox 4"/>
          <p:cNvSpPr txBox="1"/>
          <p:nvPr/>
        </p:nvSpPr>
        <p:spPr>
          <a:xfrm>
            <a:off x="113632" y="355115"/>
            <a:ext cx="3479800" cy="1323439"/>
          </a:xfrm>
          <a:prstGeom prst="rect">
            <a:avLst/>
          </a:prstGeom>
          <a:noFill/>
        </p:spPr>
        <p:txBody>
          <a:bodyPr wrap="square" rtlCol="0">
            <a:spAutoFit/>
          </a:bodyPr>
          <a:lstStyle/>
          <a:p>
            <a:r>
              <a:rPr lang="en-US" sz="4000" dirty="0">
                <a:latin typeface="Raleway" charset="0"/>
                <a:ea typeface="Raleway" charset="0"/>
                <a:cs typeface="Raleway" charset="0"/>
              </a:rPr>
              <a:t>Case Study: Hugh</a:t>
            </a:r>
          </a:p>
        </p:txBody>
      </p:sp>
      <p:grpSp>
        <p:nvGrpSpPr>
          <p:cNvPr id="10" name="Group 9"/>
          <p:cNvGrpSpPr/>
          <p:nvPr/>
        </p:nvGrpSpPr>
        <p:grpSpPr>
          <a:xfrm>
            <a:off x="5476643" y="2337646"/>
            <a:ext cx="4105124" cy="1942940"/>
            <a:chOff x="4596795" y="3029721"/>
            <a:chExt cx="2355711" cy="1776211"/>
          </a:xfrm>
        </p:grpSpPr>
        <p:grpSp>
          <p:nvGrpSpPr>
            <p:cNvPr id="11" name="Group 10"/>
            <p:cNvGrpSpPr/>
            <p:nvPr/>
          </p:nvGrpSpPr>
          <p:grpSpPr>
            <a:xfrm>
              <a:off x="4596795" y="3029721"/>
              <a:ext cx="2355711" cy="1776211"/>
              <a:chOff x="4686792" y="3029619"/>
              <a:chExt cx="2355711" cy="1455647"/>
            </a:xfrm>
          </p:grpSpPr>
          <p:sp>
            <p:nvSpPr>
              <p:cNvPr id="14" name="Rounded Rectangle 9"/>
              <p:cNvSpPr/>
              <p:nvPr/>
            </p:nvSpPr>
            <p:spPr>
              <a:xfrm>
                <a:off x="4824719" y="3047033"/>
                <a:ext cx="2093423" cy="1438233"/>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15" name="Rectangle 14"/>
              <p:cNvSpPr/>
              <p:nvPr/>
            </p:nvSpPr>
            <p:spPr>
              <a:xfrm>
                <a:off x="4824719" y="3029619"/>
                <a:ext cx="2093423" cy="221108"/>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dirty="0">
                  <a:ln>
                    <a:noFill/>
                  </a:ln>
                  <a:solidFill>
                    <a:srgbClr val="FFFFFF"/>
                  </a:solidFill>
                  <a:effectLst/>
                  <a:uLnTx/>
                  <a:uFillTx/>
                  <a:latin typeface="Calibri"/>
                  <a:ea typeface="+mn-ea"/>
                  <a:cs typeface="+mn-cs"/>
                </a:endParaRPr>
              </a:p>
            </p:txBody>
          </p:sp>
          <p:sp>
            <p:nvSpPr>
              <p:cNvPr id="16" name="Rectangle 15"/>
              <p:cNvSpPr/>
              <p:nvPr/>
            </p:nvSpPr>
            <p:spPr>
              <a:xfrm>
                <a:off x="4686792" y="3029619"/>
                <a:ext cx="2355711" cy="252231"/>
              </a:xfrm>
              <a:prstGeom prst="rect">
                <a:avLst/>
              </a:prstGeom>
            </p:spPr>
            <p:txBody>
              <a:bodyPr wrap="squar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Budgeting tools</a:t>
                </a:r>
              </a:p>
            </p:txBody>
          </p:sp>
        </p:grpSp>
        <p:sp>
          <p:nvSpPr>
            <p:cNvPr id="12" name="Rectangle 11"/>
            <p:cNvSpPr/>
            <p:nvPr/>
          </p:nvSpPr>
          <p:spPr>
            <a:xfrm>
              <a:off x="4726269" y="3698367"/>
              <a:ext cx="2064668" cy="1069189"/>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Hugh used the Spending Tracker app in the trial and found it easy to use</a:t>
              </a:r>
            </a:p>
            <a:p>
              <a:pPr marL="171450" lvl="2" indent="-171450" algn="just" defTabSz="984033">
                <a:buFont typeface="Wingdings" panose="05000000000000000000" pitchFamily="2" charset="2"/>
                <a:buChar char="§"/>
              </a:pPr>
              <a:r>
                <a:rPr lang="en-US" sz="1000" kern="0" dirty="0">
                  <a:solidFill>
                    <a:srgbClr val="A7A9AC">
                      <a:lumMod val="50000"/>
                    </a:srgbClr>
                  </a:solidFill>
                </a:rPr>
                <a:t>He found that participating in the study helped him manage his finances better and it helped him think about the expenses he was grouping together and helped him refine this process </a:t>
              </a:r>
            </a:p>
            <a:p>
              <a:pPr marL="171450" lvl="2" indent="-171450" algn="just" defTabSz="984033">
                <a:buFont typeface="Wingdings" panose="05000000000000000000" pitchFamily="2" charset="2"/>
                <a:buChar char="§"/>
              </a:pPr>
              <a:r>
                <a:rPr lang="en-US" sz="1000" kern="0" dirty="0">
                  <a:solidFill>
                    <a:srgbClr val="A7A9AC">
                      <a:lumMod val="50000"/>
                    </a:srgbClr>
                  </a:solidFill>
                </a:rPr>
                <a:t>He has since gone back to using the spreadsheet but the app really helped him think about how he grouped his finances. </a:t>
              </a:r>
            </a:p>
          </p:txBody>
        </p:sp>
      </p:grpSp>
      <p:grpSp>
        <p:nvGrpSpPr>
          <p:cNvPr id="17" name="Group 16"/>
          <p:cNvGrpSpPr/>
          <p:nvPr/>
        </p:nvGrpSpPr>
        <p:grpSpPr>
          <a:xfrm>
            <a:off x="5130800" y="4453410"/>
            <a:ext cx="4228821" cy="1903288"/>
            <a:chOff x="7029936" y="4822371"/>
            <a:chExt cx="3449010" cy="1903288"/>
          </a:xfrm>
        </p:grpSpPr>
        <p:grpSp>
          <p:nvGrpSpPr>
            <p:cNvPr id="18" name="Group 17"/>
            <p:cNvGrpSpPr/>
            <p:nvPr/>
          </p:nvGrpSpPr>
          <p:grpSpPr>
            <a:xfrm>
              <a:off x="7075268" y="4822371"/>
              <a:ext cx="3403678" cy="1891165"/>
              <a:chOff x="9289009" y="5067136"/>
              <a:chExt cx="3098745" cy="1891165"/>
            </a:xfrm>
          </p:grpSpPr>
          <p:sp>
            <p:nvSpPr>
              <p:cNvPr id="21" name="Rectangle 20"/>
              <p:cNvSpPr/>
              <p:nvPr/>
            </p:nvSpPr>
            <p:spPr>
              <a:xfrm>
                <a:off x="9289009" y="5151599"/>
                <a:ext cx="3098745" cy="1806702"/>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2" name="Rectangle 21"/>
              <p:cNvSpPr/>
              <p:nvPr/>
            </p:nvSpPr>
            <p:spPr>
              <a:xfrm>
                <a:off x="9289009" y="5076826"/>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FFFFFF"/>
                  </a:solidFill>
                  <a:effectLst/>
                  <a:uLnTx/>
                  <a:uFillTx/>
                  <a:latin typeface="Calibri"/>
                  <a:ea typeface="+mn-ea"/>
                  <a:cs typeface="+mn-cs"/>
                </a:endParaRPr>
              </a:p>
            </p:txBody>
          </p:sp>
          <p:sp>
            <p:nvSpPr>
              <p:cNvPr id="23" name="Rectangle 22"/>
              <p:cNvSpPr/>
              <p:nvPr/>
            </p:nvSpPr>
            <p:spPr>
              <a:xfrm>
                <a:off x="10004801" y="5067136"/>
                <a:ext cx="1667210"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Changes over the year</a:t>
                </a:r>
              </a:p>
            </p:txBody>
          </p:sp>
        </p:grpSp>
        <p:sp>
          <p:nvSpPr>
            <p:cNvPr id="20" name="Rectangle 19"/>
            <p:cNvSpPr/>
            <p:nvPr/>
          </p:nvSpPr>
          <p:spPr>
            <a:xfrm>
              <a:off x="7029936" y="5709996"/>
              <a:ext cx="3413348" cy="1015663"/>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The last 12 months have been fairly financially stable for Hugh and his wife</a:t>
              </a:r>
            </a:p>
            <a:p>
              <a:pPr marL="171450" lvl="2" indent="-171450" algn="just" defTabSz="984033">
                <a:buFont typeface="Wingdings" panose="05000000000000000000" pitchFamily="2" charset="2"/>
                <a:buChar char="§"/>
              </a:pPr>
              <a:r>
                <a:rPr lang="en-US" sz="1000" kern="0" dirty="0">
                  <a:solidFill>
                    <a:srgbClr val="A7A9AC">
                      <a:lumMod val="50000"/>
                    </a:srgbClr>
                  </a:solidFill>
                </a:rPr>
                <a:t>Budgeting used to be retrospective for Hugh, due to the availability of statements, but now it can be approached quicker as he can access all the statements online so he can forecast his spending rather than having to look at the previous year to predict this year’s spending. </a:t>
              </a:r>
            </a:p>
          </p:txBody>
        </p:sp>
      </p:grpSp>
      <p:grpSp>
        <p:nvGrpSpPr>
          <p:cNvPr id="24" name="Group 23"/>
          <p:cNvGrpSpPr/>
          <p:nvPr/>
        </p:nvGrpSpPr>
        <p:grpSpPr>
          <a:xfrm>
            <a:off x="898672" y="4453236"/>
            <a:ext cx="4016222" cy="2106055"/>
            <a:chOff x="9250507" y="5067136"/>
            <a:chExt cx="3137247" cy="2106055"/>
          </a:xfrm>
        </p:grpSpPr>
        <p:sp>
          <p:nvSpPr>
            <p:cNvPr id="25" name="Rectangle 24"/>
            <p:cNvSpPr/>
            <p:nvPr/>
          </p:nvSpPr>
          <p:spPr>
            <a:xfrm>
              <a:off x="9289009" y="5151598"/>
              <a:ext cx="3098745" cy="1806702"/>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26" name="Rectangle 25"/>
            <p:cNvSpPr/>
            <p:nvPr/>
          </p:nvSpPr>
          <p:spPr>
            <a:xfrm>
              <a:off x="9289008" y="5076826"/>
              <a:ext cx="3098745" cy="262881"/>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FFFFFF"/>
                </a:solidFill>
                <a:effectLst/>
                <a:uLnTx/>
                <a:uFillTx/>
                <a:latin typeface="Calibri"/>
                <a:ea typeface="+mn-ea"/>
                <a:cs typeface="+mn-cs"/>
              </a:endParaRPr>
            </a:p>
          </p:txBody>
        </p:sp>
        <p:sp>
          <p:nvSpPr>
            <p:cNvPr id="27" name="Rectangle 26"/>
            <p:cNvSpPr/>
            <p:nvPr/>
          </p:nvSpPr>
          <p:spPr>
            <a:xfrm>
              <a:off x="10184031" y="5067136"/>
              <a:ext cx="1308706"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Impact vs Control</a:t>
              </a:r>
            </a:p>
          </p:txBody>
        </p:sp>
        <p:sp>
          <p:nvSpPr>
            <p:cNvPr id="28" name="Rectangle 27"/>
            <p:cNvSpPr/>
            <p:nvPr/>
          </p:nvSpPr>
          <p:spPr>
            <a:xfrm>
              <a:off x="9250507" y="5849752"/>
              <a:ext cx="3098745" cy="1323439"/>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Feels fairly in control of his finances, manages the household finances and uses his own spreadsheet which he is constantly tweaking to fit their needs. </a:t>
              </a:r>
            </a:p>
            <a:p>
              <a:pPr marL="171450" lvl="2" indent="-171450" algn="just" defTabSz="984033">
                <a:buFont typeface="Wingdings" panose="05000000000000000000" pitchFamily="2" charset="2"/>
                <a:buChar char="§"/>
              </a:pPr>
              <a:r>
                <a:rPr lang="en-US" sz="1000" kern="0" dirty="0">
                  <a:solidFill>
                    <a:srgbClr val="A7A9AC">
                      <a:lumMod val="50000"/>
                    </a:srgbClr>
                  </a:solidFill>
                </a:rPr>
                <a:t>The change to using online statements for credit cards and bank accounts makes Hugh feel less in control. He also feels they are less accessible and make his spending less </a:t>
              </a:r>
              <a:r>
                <a:rPr lang="en-US" sz="1000" kern="0" dirty="0" err="1">
                  <a:solidFill>
                    <a:srgbClr val="A7A9AC">
                      <a:lumMod val="50000"/>
                    </a:srgbClr>
                  </a:solidFill>
                </a:rPr>
                <a:t>trackable</a:t>
              </a:r>
              <a:r>
                <a:rPr lang="en-US" sz="1000" kern="0" dirty="0">
                  <a:solidFill>
                    <a:srgbClr val="A7A9AC">
                      <a:lumMod val="50000"/>
                    </a:srgbClr>
                  </a:solidFill>
                </a:rPr>
                <a:t> .</a:t>
              </a:r>
            </a:p>
            <a:p>
              <a:pPr marL="171450" lvl="2" indent="-171450" algn="just" defTabSz="984033">
                <a:buFont typeface="Wingdings" panose="05000000000000000000" pitchFamily="2" charset="2"/>
                <a:buChar char="§"/>
              </a:pPr>
              <a:endParaRPr lang="en-US" sz="1000" kern="0" dirty="0">
                <a:solidFill>
                  <a:srgbClr val="A7A9AC">
                    <a:lumMod val="50000"/>
                  </a:srgbClr>
                </a:solidFill>
              </a:endParaRPr>
            </a:p>
            <a:p>
              <a:pPr marL="171450" lvl="2" indent="-171450" algn="just" defTabSz="984033">
                <a:buFont typeface="Wingdings" panose="05000000000000000000" pitchFamily="2" charset="2"/>
                <a:buChar char="§"/>
              </a:pP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29" name="Group 28"/>
          <p:cNvGrpSpPr/>
          <p:nvPr/>
        </p:nvGrpSpPr>
        <p:grpSpPr>
          <a:xfrm>
            <a:off x="895051" y="2337650"/>
            <a:ext cx="4687921" cy="2270014"/>
            <a:chOff x="1577519" y="2878139"/>
            <a:chExt cx="3036697" cy="2079529"/>
          </a:xfrm>
        </p:grpSpPr>
        <p:sp>
          <p:nvSpPr>
            <p:cNvPr id="30" name="Rectangle 29"/>
            <p:cNvSpPr/>
            <p:nvPr/>
          </p:nvSpPr>
          <p:spPr>
            <a:xfrm>
              <a:off x="1579864" y="2878140"/>
              <a:ext cx="3031768" cy="1759905"/>
            </a:xfrm>
            <a:prstGeom prst="rect">
              <a:avLst/>
            </a:prstGeom>
            <a:solidFill>
              <a:srgbClr val="FFFFFF"/>
            </a:solidFill>
            <a:ln w="9525" cap="flat" cmpd="sng" algn="ctr">
              <a:solidFill>
                <a:srgbClr val="885788"/>
              </a:solidFill>
              <a:prstDash val="solid"/>
            </a:ln>
            <a:effectLst/>
          </p:spPr>
          <p:txBody>
            <a:bodyPr rtlCol="0" anchor="t"/>
            <a:lstStyle/>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8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a:p>
              <a:pPr marL="0" marR="0" lvl="2" indent="0" algn="ctr" defTabSz="984033" eaLnBrk="1" fontAlgn="auto" latinLnBrk="0" hangingPunct="1">
                <a:lnSpc>
                  <a:spcPct val="100000"/>
                </a:lnSpc>
                <a:spcBef>
                  <a:spcPts val="0"/>
                </a:spcBef>
                <a:spcAft>
                  <a:spcPts val="0"/>
                </a:spcAft>
                <a:buClrTx/>
                <a:buSzTx/>
                <a:buFontTx/>
                <a:buNone/>
                <a:tabLst/>
                <a:defRPr/>
              </a:pPr>
              <a:endParaRPr kumimoji="0" lang="en-GB" sz="600" b="0" i="0" u="none" strike="noStrike" kern="0" cap="none" spc="0" normalizeH="0" baseline="0" noProof="0" dirty="0">
                <a:ln>
                  <a:noFill/>
                </a:ln>
                <a:solidFill>
                  <a:srgbClr val="000000"/>
                </a:solidFill>
                <a:effectLst/>
                <a:uLnTx/>
                <a:uFillTx/>
                <a:latin typeface="Raleway" panose="020B0503030101060003" pitchFamily="34" charset="0"/>
                <a:ea typeface="+mn-ea"/>
                <a:cs typeface="+mn-cs"/>
              </a:endParaRPr>
            </a:p>
          </p:txBody>
        </p:sp>
        <p:sp>
          <p:nvSpPr>
            <p:cNvPr id="31" name="Rectangle 30"/>
            <p:cNvSpPr/>
            <p:nvPr/>
          </p:nvSpPr>
          <p:spPr>
            <a:xfrm>
              <a:off x="1577519" y="2878139"/>
              <a:ext cx="3034005" cy="288200"/>
            </a:xfrm>
            <a:prstGeom prst="rect">
              <a:avLst/>
            </a:prstGeom>
            <a:solidFill>
              <a:srgbClr val="885788">
                <a:lumMod val="20000"/>
                <a:lumOff val="80000"/>
              </a:srgbClr>
            </a:solidFill>
            <a:ln w="9525"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FFFFFF"/>
                </a:solidFill>
                <a:effectLst/>
                <a:uLnTx/>
                <a:uFillTx/>
                <a:latin typeface="Calibri"/>
                <a:ea typeface="+mn-ea"/>
                <a:cs typeface="+mn-cs"/>
              </a:endParaRPr>
            </a:p>
          </p:txBody>
        </p:sp>
        <p:sp>
          <p:nvSpPr>
            <p:cNvPr id="32" name="Rectangle 31"/>
            <p:cNvSpPr/>
            <p:nvPr/>
          </p:nvSpPr>
          <p:spPr>
            <a:xfrm>
              <a:off x="2352231" y="2884054"/>
              <a:ext cx="1476623" cy="307777"/>
            </a:xfrm>
            <a:prstGeom prst="rect">
              <a:avLst/>
            </a:prstGeom>
          </p:spPr>
          <p:txBody>
            <a:bodyPr wrap="none">
              <a:spAutoFit/>
            </a:bodyP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000000"/>
                  </a:solidFill>
                  <a:effectLst/>
                  <a:uLnTx/>
                  <a:uFillTx/>
                </a:rPr>
                <a:t>Managing money</a:t>
              </a:r>
            </a:p>
          </p:txBody>
        </p:sp>
        <p:sp>
          <p:nvSpPr>
            <p:cNvPr id="33" name="Rectangle 32"/>
            <p:cNvSpPr/>
            <p:nvPr/>
          </p:nvSpPr>
          <p:spPr>
            <a:xfrm>
              <a:off x="1579864" y="3463333"/>
              <a:ext cx="3034352" cy="1494335"/>
            </a:xfrm>
            <a:prstGeom prst="rect">
              <a:avLst/>
            </a:prstGeom>
          </p:spPr>
          <p:txBody>
            <a:bodyPr wrap="square">
              <a:spAutoFit/>
            </a:bodyPr>
            <a:lstStyle/>
            <a:p>
              <a:pPr marL="171450" lvl="2" indent="-171450" algn="just" defTabSz="984033">
                <a:buFont typeface="Wingdings" panose="05000000000000000000" pitchFamily="2" charset="2"/>
                <a:buChar char="§"/>
              </a:pPr>
              <a:r>
                <a:rPr lang="en-US" sz="1000" kern="0" dirty="0">
                  <a:solidFill>
                    <a:srgbClr val="A7A9AC">
                      <a:lumMod val="50000"/>
                    </a:srgbClr>
                  </a:solidFill>
                </a:rPr>
                <a:t>For Hugh, saving is about putting aside money that you don’t need immediately for  day-to-day living</a:t>
              </a:r>
            </a:p>
            <a:p>
              <a:pPr marL="171450" lvl="2" indent="-171450" algn="just" defTabSz="984033">
                <a:buFont typeface="Wingdings" panose="05000000000000000000" pitchFamily="2" charset="2"/>
                <a:buChar char="§"/>
              </a:pPr>
              <a:r>
                <a:rPr lang="en-US" sz="1000" kern="0" dirty="0">
                  <a:solidFill>
                    <a:srgbClr val="A7A9AC">
                      <a:lumMod val="50000"/>
                    </a:srgbClr>
                  </a:solidFill>
                </a:rPr>
                <a:t>Hugh is usually able to save a bit of money at the end of each month, this hasn’t changed over the last year </a:t>
              </a:r>
            </a:p>
            <a:p>
              <a:pPr marL="171450" lvl="2" indent="-171450" algn="just" defTabSz="984033">
                <a:buFont typeface="Wingdings" panose="05000000000000000000" pitchFamily="2" charset="2"/>
                <a:buChar char="§"/>
              </a:pPr>
              <a:r>
                <a:rPr lang="en-US" sz="1000" kern="0" dirty="0">
                  <a:solidFill>
                    <a:srgbClr val="A7A9AC">
                      <a:lumMod val="50000"/>
                    </a:srgbClr>
                  </a:solidFill>
                </a:rPr>
                <a:t>Hugh feels that he is living within his means so for him budgeting and monitoring is to make sure his household’s spending doesn’t go “awry”</a:t>
              </a:r>
            </a:p>
            <a:p>
              <a:pPr marL="171450" lvl="2" indent="-171450" algn="just" defTabSz="984033">
                <a:buFont typeface="Wingdings" panose="05000000000000000000" pitchFamily="2" charset="2"/>
                <a:buChar char="§"/>
              </a:pPr>
              <a:r>
                <a:rPr lang="en-US" sz="1000" kern="0" dirty="0">
                  <a:solidFill>
                    <a:srgbClr val="A7A9AC">
                      <a:lumMod val="50000"/>
                    </a:srgbClr>
                  </a:solidFill>
                </a:rPr>
                <a:t>Monitoring the finances also means when he does need to “tighten the belt” to save for a big holiday for example, he knows how best to save. </a:t>
              </a: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1" u="none" strike="noStrike" kern="0" cap="none" spc="0" normalizeH="0" baseline="0" noProof="0" dirty="0">
                <a:ln>
                  <a:noFill/>
                </a:ln>
                <a:solidFill>
                  <a:srgbClr val="A7A9AC">
                    <a:lumMod val="50000"/>
                  </a:srgbClr>
                </a:solidFill>
                <a:effectLst/>
                <a:uLnTx/>
                <a:uFillTx/>
              </a:endParaRPr>
            </a:p>
            <a:p>
              <a:pPr marL="171450" marR="0" lvl="2" indent="-171450" algn="just" defTabSz="984033"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GB" sz="1000" b="0" i="0" u="none" strike="noStrike" kern="0" cap="none" spc="0" normalizeH="0" baseline="0" noProof="0" dirty="0">
                <a:ln>
                  <a:noFill/>
                </a:ln>
                <a:solidFill>
                  <a:srgbClr val="A7A9AC">
                    <a:lumMod val="50000"/>
                  </a:srgbClr>
                </a:solidFill>
                <a:effectLst/>
                <a:uLnTx/>
                <a:uFillTx/>
              </a:endParaRPr>
            </a:p>
          </p:txBody>
        </p:sp>
      </p:grpSp>
      <p:grpSp>
        <p:nvGrpSpPr>
          <p:cNvPr id="34" name="Group 33"/>
          <p:cNvGrpSpPr/>
          <p:nvPr/>
        </p:nvGrpSpPr>
        <p:grpSpPr>
          <a:xfrm>
            <a:off x="9538360" y="3348187"/>
            <a:ext cx="2344093" cy="1821152"/>
            <a:chOff x="7140479" y="497915"/>
            <a:chExt cx="1526136" cy="625882"/>
          </a:xfrm>
        </p:grpSpPr>
        <p:sp>
          <p:nvSpPr>
            <p:cNvPr id="35" name="Rounded Rectangle 34"/>
            <p:cNvSpPr/>
            <p:nvPr/>
          </p:nvSpPr>
          <p:spPr>
            <a:xfrm>
              <a:off x="7168740" y="497915"/>
              <a:ext cx="1497875" cy="625882"/>
            </a:xfrm>
            <a:prstGeom prst="roundRect">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900" b="0" i="0" u="none" strike="noStrike" kern="0" cap="none" spc="0" normalizeH="0" baseline="0" noProof="0">
                <a:ln>
                  <a:noFill/>
                </a:ln>
                <a:solidFill>
                  <a:srgbClr val="6D6F71"/>
                </a:solidFill>
                <a:effectLst/>
                <a:uLnTx/>
                <a:uFillTx/>
                <a:latin typeface="Calibri"/>
                <a:ea typeface="+mn-ea"/>
                <a:cs typeface="+mn-cs"/>
              </a:endParaRPr>
            </a:p>
          </p:txBody>
        </p:sp>
        <p:sp>
          <p:nvSpPr>
            <p:cNvPr id="36" name="TextBox 35"/>
            <p:cNvSpPr txBox="1"/>
            <p:nvPr/>
          </p:nvSpPr>
          <p:spPr>
            <a:xfrm>
              <a:off x="7140479" y="499726"/>
              <a:ext cx="1526136" cy="624071"/>
            </a:xfrm>
            <a:prstGeom prst="rect">
              <a:avLst/>
            </a:prstGeom>
            <a:ln>
              <a:noFill/>
            </a:ln>
          </p:spPr>
          <p:txBody>
            <a:bodyPr wrap="square" rtlCol="0" anchor="ctr" anchorCtr="0">
              <a:spAutoFit/>
            </a:bodyPr>
            <a:lstStyle/>
            <a:p>
              <a:pPr lvl="0" algn="ctr" defTabSz="984033">
                <a:defRPr/>
              </a:pPr>
              <a:r>
                <a:rPr lang="en-US" sz="1400" b="1" kern="0" dirty="0">
                  <a:solidFill>
                    <a:srgbClr val="FFFFFF">
                      <a:lumMod val="95000"/>
                    </a:srgbClr>
                  </a:solidFill>
                  <a:effectLst>
                    <a:outerShdw blurRad="38100" dist="38100" dir="2700000" algn="tl">
                      <a:srgbClr val="000000">
                        <a:alpha val="43137"/>
                      </a:srgbClr>
                    </a:outerShdw>
                  </a:effectLst>
                </a:rPr>
                <a:t>“Yes, I think the budgeting trial has had a lasting impact on me.  As a result of using the tool I have changed the way I manage my finances and now I have a much more accurate and timely way of monitoring expenditure.”</a:t>
              </a:r>
              <a:endParaRPr kumimoji="0" lang="en-GB" sz="1400" b="1" i="0" u="none" strike="noStrike" kern="0" cap="none" spc="0" normalizeH="0" baseline="0" noProof="0" dirty="0">
                <a:ln>
                  <a:noFill/>
                </a:ln>
                <a:solidFill>
                  <a:srgbClr val="FFFFFF">
                    <a:lumMod val="95000"/>
                  </a:srgbClr>
                </a:solidFill>
                <a:effectLst>
                  <a:outerShdw blurRad="38100" dist="38100" dir="2700000" algn="tl">
                    <a:srgbClr val="000000">
                      <a:alpha val="43137"/>
                    </a:srgbClr>
                  </a:outerShdw>
                </a:effectLst>
                <a:uLnTx/>
                <a:uFillTx/>
              </a:endParaRPr>
            </a:p>
          </p:txBody>
        </p:sp>
      </p:grpSp>
      <p:sp>
        <p:nvSpPr>
          <p:cNvPr id="37" name="Rectangular Callout 36"/>
          <p:cNvSpPr/>
          <p:nvPr/>
        </p:nvSpPr>
        <p:spPr>
          <a:xfrm>
            <a:off x="3593432" y="542573"/>
            <a:ext cx="5778303" cy="1558756"/>
          </a:xfrm>
          <a:prstGeom prst="wedgeRectCallout">
            <a:avLst>
              <a:gd name="adj1" fmla="val 61567"/>
              <a:gd name="adj2" fmla="val 6101"/>
            </a:avLst>
          </a:prstGeom>
          <a:solidFill>
            <a:srgbClr val="885788">
              <a:lumMod val="60000"/>
              <a:lumOff val="40000"/>
            </a:srgbClr>
          </a:solidFill>
          <a:ln w="25400" cap="flat" cmpd="sng" algn="ctr">
            <a:solidFill>
              <a:srgbClr val="885788"/>
            </a:solidFill>
            <a:prstDash val="solid"/>
          </a:ln>
          <a:effectLst/>
        </p:spPr>
        <p:txBody>
          <a:bodyPr rtlCol="0" anchor="ctr"/>
          <a:lstStyle/>
          <a:p>
            <a:pPr marL="0" marR="0" lvl="0" indent="0" algn="ctr" defTabSz="984033"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a:ln>
                  <a:noFill/>
                </a:ln>
                <a:solidFill>
                  <a:srgbClr val="FFFFFF"/>
                </a:solidFill>
                <a:effectLst/>
                <a:uLnTx/>
                <a:uFillTx/>
                <a:latin typeface="Calibri"/>
                <a:ea typeface="+mn-ea"/>
                <a:cs typeface="+mn-cs"/>
              </a:rPr>
              <a:t>“I’m  Hugh,</a:t>
            </a:r>
            <a:r>
              <a:rPr kumimoji="0" lang="en-GB" sz="1400" b="1" i="0" u="none" strike="noStrike" kern="0" cap="none" spc="0" normalizeH="0" noProof="0" dirty="0">
                <a:ln>
                  <a:noFill/>
                </a:ln>
                <a:solidFill>
                  <a:srgbClr val="FFFFFF"/>
                </a:solidFill>
                <a:effectLst/>
                <a:uLnTx/>
                <a:uFillTx/>
                <a:latin typeface="Calibri"/>
                <a:ea typeface="+mn-ea"/>
                <a:cs typeface="+mn-cs"/>
              </a:rPr>
              <a:t> </a:t>
            </a:r>
            <a:r>
              <a:rPr kumimoji="0" lang="en-GB" sz="1400" b="1" i="0" u="none" strike="noStrike" kern="0" cap="none" spc="0" normalizeH="0" baseline="0" noProof="0" dirty="0">
                <a:ln>
                  <a:noFill/>
                </a:ln>
                <a:solidFill>
                  <a:srgbClr val="FFFFFF"/>
                </a:solidFill>
                <a:effectLst/>
                <a:uLnTx/>
                <a:uFillTx/>
                <a:latin typeface="Calibri"/>
                <a:ea typeface="+mn-ea"/>
                <a:cs typeface="+mn-cs"/>
              </a:rPr>
              <a:t>I</a:t>
            </a:r>
            <a:r>
              <a:rPr lang="en-GB" sz="1400" b="1" kern="0" dirty="0">
                <a:solidFill>
                  <a:srgbClr val="FFFFFF"/>
                </a:solidFill>
                <a:latin typeface="Calibri"/>
              </a:rPr>
              <a:t>’m 63 and I retired from full-time work 3 years ago due to ill health. I used to work in management consultancy and I live with my wife in Wiltshire.</a:t>
            </a:r>
            <a:r>
              <a:rPr kumimoji="0" lang="en-GB" sz="1400" b="1" i="0" u="none" strike="noStrike" kern="0" cap="none" spc="0" normalizeH="0" baseline="0" noProof="0" dirty="0">
                <a:ln>
                  <a:noFill/>
                </a:ln>
                <a:solidFill>
                  <a:srgbClr val="FFFFFF"/>
                </a:solidFill>
                <a:effectLst/>
                <a:uLnTx/>
                <a:uFillTx/>
                <a:latin typeface="Calibri"/>
                <a:ea typeface="+mn-ea"/>
                <a:cs typeface="+mn-cs"/>
              </a:rPr>
              <a:t>” </a:t>
            </a:r>
          </a:p>
          <a:p>
            <a:pPr marL="0" marR="0" lvl="0" indent="0" algn="ctr" defTabSz="984033" eaLnBrk="1" fontAlgn="auto" latinLnBrk="0" hangingPunct="1">
              <a:lnSpc>
                <a:spcPct val="100000"/>
              </a:lnSpc>
              <a:spcBef>
                <a:spcPts val="0"/>
              </a:spcBef>
              <a:spcAft>
                <a:spcPts val="0"/>
              </a:spcAft>
              <a:buClrTx/>
              <a:buSzTx/>
              <a:buFontTx/>
              <a:buNone/>
              <a:tabLst/>
              <a:defRPr/>
            </a:pPr>
            <a:endParaRPr kumimoji="0" lang="en-GB" sz="1000" b="1" i="0" u="none" strike="noStrike" kern="0" cap="none" spc="0" normalizeH="0" baseline="0" noProof="0" dirty="0">
              <a:ln>
                <a:noFill/>
              </a:ln>
              <a:solidFill>
                <a:srgbClr val="FFFFFF"/>
              </a:solidFill>
              <a:effectLst/>
              <a:uLnTx/>
              <a:uFillTx/>
              <a:latin typeface="Calibri"/>
              <a:ea typeface="+mn-ea"/>
              <a:cs typeface="+mn-cs"/>
            </a:endParaRPr>
          </a:p>
          <a:p>
            <a:pPr marL="0" marR="0" lvl="0" indent="0" algn="ctr" defTabSz="984033"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FFFFFF"/>
                </a:solidFill>
                <a:effectLst/>
                <a:uLnTx/>
                <a:uFillTx/>
                <a:latin typeface="Calibri"/>
                <a:ea typeface="+mn-ea"/>
                <a:cs typeface="+mn-cs"/>
              </a:rPr>
              <a:t>“I mainly use a </a:t>
            </a:r>
            <a:r>
              <a:rPr kumimoji="0" lang="en-GB" sz="1400" b="1" i="0" u="none" strike="noStrike" kern="0" cap="none" spc="0" normalizeH="0" baseline="0" dirty="0">
                <a:ln>
                  <a:noFill/>
                </a:ln>
                <a:solidFill>
                  <a:srgbClr val="FFFFFF"/>
                </a:solidFill>
                <a:effectLst/>
                <a:uLnTx/>
                <a:uFillTx/>
                <a:latin typeface="Calibri"/>
                <a:ea typeface="+mn-ea"/>
                <a:cs typeface="+mn-cs"/>
              </a:rPr>
              <a:t>personalised</a:t>
            </a:r>
            <a:r>
              <a:rPr kumimoji="0" lang="en-US" sz="1400" b="1" i="0" u="none" strike="noStrike" kern="0" cap="none" spc="0" normalizeH="0" baseline="0" noProof="0" dirty="0">
                <a:ln>
                  <a:noFill/>
                </a:ln>
                <a:solidFill>
                  <a:srgbClr val="FFFFFF"/>
                </a:solidFill>
                <a:effectLst/>
                <a:uLnTx/>
                <a:uFillTx/>
                <a:latin typeface="Calibri"/>
                <a:ea typeface="+mn-ea"/>
                <a:cs typeface="+mn-cs"/>
              </a:rPr>
              <a:t> spreadsheet for managing</a:t>
            </a:r>
            <a:r>
              <a:rPr kumimoji="0" lang="en-US" sz="1400" b="1" i="0" u="none" strike="noStrike" kern="0" cap="none" spc="0" normalizeH="0" noProof="0" dirty="0">
                <a:ln>
                  <a:noFill/>
                </a:ln>
                <a:solidFill>
                  <a:srgbClr val="FFFFFF"/>
                </a:solidFill>
                <a:effectLst/>
                <a:uLnTx/>
                <a:uFillTx/>
                <a:latin typeface="Calibri"/>
                <a:ea typeface="+mn-ea"/>
                <a:cs typeface="+mn-cs"/>
              </a:rPr>
              <a:t> and budgeting money for the household.</a:t>
            </a:r>
            <a:r>
              <a:rPr lang="en-US" sz="1400" b="1" kern="0" dirty="0">
                <a:solidFill>
                  <a:srgbClr val="FFFFFF"/>
                </a:solidFill>
                <a:latin typeface="Calibri"/>
              </a:rPr>
              <a:t>”</a:t>
            </a:r>
            <a:r>
              <a:rPr kumimoji="0" lang="en-US" sz="1400" b="1" i="0" u="none" strike="noStrike" kern="0" cap="none" spc="0" normalizeH="0" baseline="0" noProof="0" dirty="0">
                <a:ln>
                  <a:noFill/>
                </a:ln>
                <a:solidFill>
                  <a:srgbClr val="FFFFFF"/>
                </a:solidFill>
                <a:effectLst/>
                <a:uLnTx/>
                <a:uFillTx/>
                <a:latin typeface="Calibri"/>
                <a:ea typeface="+mn-ea"/>
                <a:cs typeface="+mn-cs"/>
              </a:rPr>
              <a:t>  </a:t>
            </a:r>
            <a:endParaRPr kumimoji="0" lang="en-GB" sz="1400" b="1" i="0" u="none" strike="noStrike" kern="0" cap="none" spc="0" normalizeH="0" baseline="0" noProof="0" dirty="0">
              <a:ln>
                <a:noFill/>
              </a:ln>
              <a:solidFill>
                <a:srgbClr val="FFFFFF"/>
              </a:solidFill>
              <a:effectLst/>
              <a:uLnTx/>
              <a:uFillTx/>
              <a:latin typeface="Calibri"/>
              <a:ea typeface="+mn-ea"/>
              <a:cs typeface="+mn-cs"/>
            </a:endParaRPr>
          </a:p>
        </p:txBody>
      </p:sp>
      <p:sp>
        <p:nvSpPr>
          <p:cNvPr id="38" name="Rectangle 37"/>
          <p:cNvSpPr/>
          <p:nvPr/>
        </p:nvSpPr>
        <p:spPr>
          <a:xfrm>
            <a:off x="871408" y="2650783"/>
            <a:ext cx="4771192" cy="461665"/>
          </a:xfrm>
          <a:prstGeom prst="rect">
            <a:avLst/>
          </a:prstGeom>
        </p:spPr>
        <p:txBody>
          <a:bodyPr wrap="square">
            <a:spAutoFit/>
          </a:bodyPr>
          <a:lstStyle/>
          <a:p>
            <a:pPr marL="0" lvl="2" algn="ctr" defTabSz="984033"/>
            <a:r>
              <a:rPr kumimoji="0" lang="en-GB" sz="1200" b="1" i="0" u="none" strike="noStrike" kern="0" cap="none" spc="0" normalizeH="0" baseline="0" noProof="0" dirty="0">
                <a:ln>
                  <a:noFill/>
                </a:ln>
                <a:solidFill>
                  <a:srgbClr val="A7A9AC">
                    <a:lumMod val="50000"/>
                  </a:srgbClr>
                </a:solidFill>
                <a:effectLst/>
                <a:uLnTx/>
                <a:uFillTx/>
              </a:rPr>
              <a:t>“</a:t>
            </a:r>
            <a:r>
              <a:rPr lang="en-US" sz="1200" b="1" kern="0" dirty="0">
                <a:solidFill>
                  <a:srgbClr val="A7A9AC">
                    <a:lumMod val="50000"/>
                  </a:srgbClr>
                </a:solidFill>
              </a:rPr>
              <a:t>The key thing is that the money is separated from the account used for day to day spending.</a:t>
            </a:r>
            <a:r>
              <a:rPr kumimoji="0" lang="en-GB" sz="1200" b="1" i="0" u="none" strike="noStrike" kern="0" cap="none" spc="0" normalizeH="0" baseline="0" noProof="0" dirty="0">
                <a:ln>
                  <a:noFill/>
                </a:ln>
                <a:solidFill>
                  <a:srgbClr val="A7A9AC">
                    <a:lumMod val="50000"/>
                  </a:srgbClr>
                </a:solidFill>
                <a:effectLst/>
                <a:uLnTx/>
                <a:uFillTx/>
              </a:rPr>
              <a:t>”</a:t>
            </a:r>
          </a:p>
        </p:txBody>
      </p:sp>
      <p:sp>
        <p:nvSpPr>
          <p:cNvPr id="44" name="Rectangle 43"/>
          <p:cNvSpPr/>
          <p:nvPr/>
        </p:nvSpPr>
        <p:spPr>
          <a:xfrm>
            <a:off x="5702268" y="2632775"/>
            <a:ext cx="3612676" cy="461665"/>
          </a:xfrm>
          <a:prstGeom prst="rect">
            <a:avLst/>
          </a:prstGeom>
        </p:spPr>
        <p:txBody>
          <a:bodyPr wrap="square">
            <a:spAutoFit/>
          </a:bodyPr>
          <a:lstStyle/>
          <a:p>
            <a:pPr marL="0" lvl="2" algn="ctr" defTabSz="984033"/>
            <a:r>
              <a:rPr lang="en-US" sz="1200" b="1" kern="0" dirty="0">
                <a:solidFill>
                  <a:srgbClr val="A7A9AC">
                    <a:lumMod val="50000"/>
                  </a:srgbClr>
                </a:solidFill>
              </a:rPr>
              <a:t>“Participating in the trial certainly helped me refine the way that I manage my finances.”</a:t>
            </a:r>
            <a:endParaRPr kumimoji="0" lang="en-GB" sz="1200" b="1" i="0" u="none" strike="noStrike" kern="0" cap="none" spc="0" normalizeH="0" baseline="0" noProof="0" dirty="0">
              <a:ln>
                <a:noFill/>
              </a:ln>
              <a:solidFill>
                <a:srgbClr val="A7A9AC">
                  <a:lumMod val="50000"/>
                </a:srgbClr>
              </a:solidFill>
              <a:effectLst/>
              <a:uLnTx/>
              <a:uFillTx/>
            </a:endParaRPr>
          </a:p>
        </p:txBody>
      </p:sp>
      <p:sp>
        <p:nvSpPr>
          <p:cNvPr id="45" name="Rectangle 44"/>
          <p:cNvSpPr/>
          <p:nvPr/>
        </p:nvSpPr>
        <p:spPr>
          <a:xfrm>
            <a:off x="871407" y="4749522"/>
            <a:ext cx="4043486" cy="461665"/>
          </a:xfrm>
          <a:prstGeom prst="rect">
            <a:avLst/>
          </a:prstGeom>
        </p:spPr>
        <p:txBody>
          <a:bodyPr wrap="square">
            <a:spAutoFit/>
          </a:bodyPr>
          <a:lstStyle/>
          <a:p>
            <a:pPr marL="0" lvl="2" algn="ctr" defTabSz="984033"/>
            <a:r>
              <a:rPr lang="en-US" sz="1200" b="1" kern="0" dirty="0">
                <a:solidFill>
                  <a:srgbClr val="A7A9AC">
                    <a:lumMod val="50000"/>
                  </a:srgbClr>
                </a:solidFill>
              </a:rPr>
              <a:t>“With online statements I just feel that I do not have my finger on the pulse of my finances.”</a:t>
            </a:r>
            <a:endParaRPr kumimoji="0" lang="en-GB" sz="1200" b="1" i="0" u="none" strike="noStrike" kern="0" cap="none" spc="0" normalizeH="0" baseline="0" noProof="0" dirty="0">
              <a:ln>
                <a:noFill/>
              </a:ln>
              <a:solidFill>
                <a:srgbClr val="A7A9AC">
                  <a:lumMod val="50000"/>
                </a:srgbClr>
              </a:solidFill>
              <a:effectLst/>
              <a:uLnTx/>
              <a:uFillTx/>
            </a:endParaRPr>
          </a:p>
        </p:txBody>
      </p:sp>
      <p:sp>
        <p:nvSpPr>
          <p:cNvPr id="46" name="Rectangle 45"/>
          <p:cNvSpPr/>
          <p:nvPr/>
        </p:nvSpPr>
        <p:spPr>
          <a:xfrm>
            <a:off x="5130801" y="4741306"/>
            <a:ext cx="4251518" cy="646331"/>
          </a:xfrm>
          <a:prstGeom prst="rect">
            <a:avLst/>
          </a:prstGeom>
        </p:spPr>
        <p:txBody>
          <a:bodyPr wrap="square">
            <a:spAutoFit/>
          </a:bodyPr>
          <a:lstStyle/>
          <a:p>
            <a:pPr marL="0" lvl="2" algn="ctr" defTabSz="984033"/>
            <a:r>
              <a:rPr kumimoji="0" lang="en-GB" sz="1200" b="1" i="0" u="none" strike="noStrike" kern="0" cap="none" spc="0" normalizeH="0" baseline="0" noProof="0" dirty="0">
                <a:ln>
                  <a:noFill/>
                </a:ln>
                <a:solidFill>
                  <a:srgbClr val="A7A9AC">
                    <a:lumMod val="50000"/>
                  </a:srgbClr>
                </a:solidFill>
                <a:effectLst/>
                <a:uLnTx/>
                <a:uFillTx/>
              </a:rPr>
              <a:t>“</a:t>
            </a:r>
            <a:r>
              <a:rPr lang="en-US" sz="1200" b="1" kern="0" dirty="0">
                <a:solidFill>
                  <a:srgbClr val="A7A9AC">
                    <a:lumMod val="50000"/>
                  </a:srgbClr>
                </a:solidFill>
              </a:rPr>
              <a:t>I have adopted some of the ideas that it introduced me to; specifically this has meant that I am keeping a far closer watch on cash spending.”</a:t>
            </a:r>
            <a:endParaRPr kumimoji="0" lang="en-GB" sz="1200" b="1" i="0" u="none" strike="noStrike" kern="0" cap="none" spc="0" normalizeH="0" baseline="0" noProof="0" dirty="0">
              <a:ln>
                <a:noFill/>
              </a:ln>
              <a:solidFill>
                <a:srgbClr val="A7A9AC">
                  <a:lumMod val="50000"/>
                </a:srgbClr>
              </a:solidFill>
              <a:effectLst/>
              <a:uLnTx/>
              <a:uFillTx/>
            </a:endParaRPr>
          </a:p>
        </p:txBody>
      </p:sp>
    </p:spTree>
    <p:extLst>
      <p:ext uri="{BB962C8B-B14F-4D97-AF65-F5344CB8AC3E}">
        <p14:creationId xmlns:p14="http://schemas.microsoft.com/office/powerpoint/2010/main" val="2680651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03299" y="2260600"/>
            <a:ext cx="4109613" cy="707886"/>
          </a:xfrm>
          <a:prstGeom prst="rect">
            <a:avLst/>
          </a:prstGeom>
          <a:noFill/>
        </p:spPr>
        <p:txBody>
          <a:bodyPr wrap="square" rtlCol="0">
            <a:spAutoFit/>
          </a:bodyPr>
          <a:lstStyle/>
          <a:p>
            <a:r>
              <a:rPr lang="en-US" sz="4000" dirty="0">
                <a:solidFill>
                  <a:schemeClr val="bg1"/>
                </a:solidFill>
                <a:latin typeface="Raleway" charset="0"/>
                <a:ea typeface="Raleway" charset="0"/>
                <a:cs typeface="Raleway" charset="0"/>
              </a:rPr>
              <a:t>Conclusions</a:t>
            </a:r>
          </a:p>
        </p:txBody>
      </p:sp>
      <p:sp>
        <p:nvSpPr>
          <p:cNvPr id="5" name="TextBox 4"/>
          <p:cNvSpPr txBox="1"/>
          <p:nvPr/>
        </p:nvSpPr>
        <p:spPr>
          <a:xfrm>
            <a:off x="1028700" y="3235186"/>
            <a:ext cx="3581400" cy="461665"/>
          </a:xfrm>
          <a:prstGeom prst="rect">
            <a:avLst/>
          </a:prstGeom>
          <a:noFill/>
        </p:spPr>
        <p:txBody>
          <a:bodyPr wrap="square" rtlCol="0">
            <a:spAutoFit/>
          </a:bodyPr>
          <a:lstStyle/>
          <a:p>
            <a:r>
              <a:rPr lang="en-US" sz="2400" dirty="0">
                <a:solidFill>
                  <a:schemeClr val="bg1"/>
                </a:solidFill>
                <a:latin typeface="Raleway" charset="0"/>
                <a:ea typeface="Raleway" charset="0"/>
                <a:cs typeface="Raleway" charset="0"/>
              </a:rPr>
              <a:t>Further Information</a:t>
            </a:r>
          </a:p>
        </p:txBody>
      </p:sp>
    </p:spTree>
    <p:extLst>
      <p:ext uri="{BB962C8B-B14F-4D97-AF65-F5344CB8AC3E}">
        <p14:creationId xmlns:p14="http://schemas.microsoft.com/office/powerpoint/2010/main" val="36981391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1003300" y="661124"/>
            <a:ext cx="6257036" cy="504101"/>
          </a:xfrm>
        </p:spPr>
        <p:txBody>
          <a:bodyPr/>
          <a:lstStyle/>
          <a:p>
            <a:r>
              <a:rPr lang="en-GB" sz="2400" dirty="0" err="1"/>
              <a:t>YouGov’s</a:t>
            </a:r>
            <a:r>
              <a:rPr lang="en-GB" sz="2400" dirty="0"/>
              <a:t> concluding thoughts</a:t>
            </a:r>
          </a:p>
        </p:txBody>
      </p:sp>
      <p:sp>
        <p:nvSpPr>
          <p:cNvPr id="2" name="Content Placeholder 1"/>
          <p:cNvSpPr>
            <a:spLocks noGrp="1"/>
          </p:cNvSpPr>
          <p:nvPr>
            <p:ph idx="14"/>
          </p:nvPr>
        </p:nvSpPr>
        <p:spPr>
          <a:xfrm>
            <a:off x="795528" y="1289304"/>
            <a:ext cx="10936224" cy="4361688"/>
          </a:xfrm>
        </p:spPr>
        <p:txBody>
          <a:bodyPr>
            <a:noAutofit/>
          </a:bodyPr>
          <a:lstStyle/>
          <a:p>
            <a:pPr marL="342900" indent="-342900">
              <a:buClr>
                <a:schemeClr val="accent1"/>
              </a:buClr>
              <a:buFont typeface="Arial" panose="020B0604020202020204" pitchFamily="34" charset="0"/>
              <a:buChar char="•"/>
            </a:pPr>
            <a:r>
              <a:rPr lang="en-GB" sz="1300" dirty="0"/>
              <a:t>Whilst participants mostly did not continue to use the planning tool they were given during the trial, there is evidence that in some cases the trial did help to shift behaviour.</a:t>
            </a:r>
          </a:p>
          <a:p>
            <a:pPr marL="342900" indent="-342900">
              <a:buClr>
                <a:schemeClr val="accent1"/>
              </a:buClr>
              <a:buFont typeface="Arial" panose="020B0604020202020204" pitchFamily="34" charset="0"/>
              <a:buChar char="•"/>
            </a:pPr>
            <a:r>
              <a:rPr lang="en-GB" sz="1300" dirty="0"/>
              <a:t>Over 1/3 stated that the trial had a positive impact on the ability to manage finances, particularly those who did not have a system in place before the trial.  Almost half felt that it made them feel more in control - this remains consistent with the post questionnaire showing that the changes could be lasting.</a:t>
            </a:r>
          </a:p>
          <a:p>
            <a:pPr marL="342900" indent="-342900">
              <a:buClr>
                <a:schemeClr val="accent1"/>
              </a:buClr>
              <a:buFont typeface="Arial" panose="020B0604020202020204" pitchFamily="34" charset="0"/>
              <a:buChar char="•"/>
            </a:pPr>
            <a:r>
              <a:rPr lang="en-GB" sz="1300" dirty="0"/>
              <a:t>It is sometimes difficult for people to attribute how much of the changes they make to managing, planning and organising their finances was down to the tool, and how much came about due to other factors (macro and micro). It seems like it is easier for people to see a direct link between using a budgeting tool and feeling more ‘in control’ of their financial situation – as this is a more direct and tangible link. </a:t>
            </a:r>
          </a:p>
          <a:p>
            <a:pPr marL="342900" indent="-342900">
              <a:buClr>
                <a:schemeClr val="accent1"/>
              </a:buClr>
              <a:buFont typeface="Arial" panose="020B0604020202020204" pitchFamily="34" charset="0"/>
              <a:buChar char="•"/>
            </a:pPr>
            <a:r>
              <a:rPr lang="en-GB" sz="1300" dirty="0"/>
              <a:t>Those who didn’t see the impact of the tool were often those with higher financial capability, who already had their own means of planning and managing their finances. Those who did see changes were likely to have made changes to their lifestyle which they have maintained since the trial.   </a:t>
            </a:r>
          </a:p>
          <a:p>
            <a:pPr marL="342900" indent="-342900">
              <a:buClr>
                <a:schemeClr val="accent1"/>
              </a:buClr>
              <a:buFont typeface="Arial" panose="020B0604020202020204" pitchFamily="34" charset="0"/>
              <a:buChar char="•"/>
            </a:pPr>
            <a:r>
              <a:rPr lang="en-GB" sz="1300" dirty="0"/>
              <a:t>Very few people had gone on to use another app in place of the ones we tried in the trial, and most had reverted to using a paper-based approach or an Excel document.</a:t>
            </a:r>
          </a:p>
          <a:p>
            <a:pPr marL="342900" indent="-342900">
              <a:buClr>
                <a:schemeClr val="accent1"/>
              </a:buClr>
              <a:buFont typeface="Arial" panose="020B0604020202020204" pitchFamily="34" charset="0"/>
              <a:buChar char="•"/>
            </a:pPr>
            <a:r>
              <a:rPr lang="en-GB" sz="1300" dirty="0"/>
              <a:t>Whilst participants had taken learnings from the principles of budgeting tools, this trial shows that tools need to be simple and easy to manage over time to sustain engagement.</a:t>
            </a:r>
          </a:p>
          <a:p>
            <a:pPr marL="342900" indent="-342900">
              <a:buClr>
                <a:schemeClr val="accent1"/>
              </a:buClr>
              <a:buFont typeface="Arial" panose="020B0604020202020204" pitchFamily="34" charset="0"/>
              <a:buChar char="•"/>
            </a:pPr>
            <a:r>
              <a:rPr lang="en-GB" sz="1300" dirty="0"/>
              <a:t>This research also suggests that tools that require on-going and regular input and observation may not be sustainable, longer term. Perhaps it is better to have something that can be used at less frequent intervals, when needed and when a change of circumstances arise.</a:t>
            </a:r>
          </a:p>
        </p:txBody>
      </p:sp>
    </p:spTree>
    <p:extLst>
      <p:ext uri="{BB962C8B-B14F-4D97-AF65-F5344CB8AC3E}">
        <p14:creationId xmlns:p14="http://schemas.microsoft.com/office/powerpoint/2010/main" val="42904724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p:cNvSpPr>
            <a:spLocks noGrp="1"/>
          </p:cNvSpPr>
          <p:nvPr>
            <p:ph type="title"/>
          </p:nvPr>
        </p:nvSpPr>
        <p:spPr>
          <a:xfrm>
            <a:off x="1003300" y="661124"/>
            <a:ext cx="6257036" cy="504101"/>
          </a:xfrm>
        </p:spPr>
        <p:txBody>
          <a:bodyPr/>
          <a:lstStyle/>
          <a:p>
            <a:r>
              <a:rPr lang="en-GB" sz="2400" dirty="0"/>
              <a:t>Royal London’s concluding thoughts</a:t>
            </a:r>
          </a:p>
        </p:txBody>
      </p:sp>
      <p:sp>
        <p:nvSpPr>
          <p:cNvPr id="2" name="Content Placeholder 1"/>
          <p:cNvSpPr>
            <a:spLocks noGrp="1"/>
          </p:cNvSpPr>
          <p:nvPr>
            <p:ph idx="14"/>
          </p:nvPr>
        </p:nvSpPr>
        <p:spPr>
          <a:xfrm>
            <a:off x="795528" y="1289304"/>
            <a:ext cx="10936224" cy="4361688"/>
          </a:xfrm>
        </p:spPr>
        <p:txBody>
          <a:bodyPr>
            <a:noAutofit/>
          </a:bodyPr>
          <a:lstStyle/>
          <a:p>
            <a:pPr marL="285750" indent="-285750">
              <a:buFont typeface="Arial" panose="020B0604020202020204" pitchFamily="34" charset="0"/>
              <a:buChar char="•"/>
            </a:pPr>
            <a:r>
              <a:rPr lang="en-US" sz="1300" dirty="0"/>
              <a:t>Eighteen of the 37 participants felt the trial had a lasting impact on them. One told us it helped them curb their overspending, especially at the supermarket, allowing them  to save a little each month. Another said they now thought more about budgeting and how to </a:t>
            </a:r>
            <a:r>
              <a:rPr lang="en-GB" sz="1300" dirty="0"/>
              <a:t>maximise</a:t>
            </a:r>
            <a:r>
              <a:rPr lang="en-US" sz="1300" dirty="0"/>
              <a:t> the efficiency of their finances. While another said they now monitored their expenditure much more accurately. Thirteen participants were not sure if it had any impact on them and six said it had no lasting impact. So the results are mixed.</a:t>
            </a:r>
          </a:p>
          <a:p>
            <a:pPr marL="285750" indent="-285750">
              <a:buFont typeface="Arial" panose="020B0604020202020204" pitchFamily="34" charset="0"/>
              <a:buChar char="•"/>
            </a:pPr>
            <a:r>
              <a:rPr lang="en-GB" sz="1300" dirty="0"/>
              <a:t>Fourteen of the 37 participants said </a:t>
            </a:r>
            <a:r>
              <a:rPr lang="en-US" sz="1300" dirty="0"/>
              <a:t>the trial had an impact on how they </a:t>
            </a:r>
            <a:r>
              <a:rPr lang="en-GB" sz="1300" dirty="0"/>
              <a:t>plan, organise and manage their money. But the same amount of people said it hadn’t had </a:t>
            </a:r>
            <a:r>
              <a:rPr lang="en-US" sz="1300" dirty="0"/>
              <a:t>an impact on them despite them having stuck with the tool we gave them for three months. So while some people changed their </a:t>
            </a:r>
            <a:r>
              <a:rPr lang="en-US" sz="1300" dirty="0" err="1"/>
              <a:t>behaviour</a:t>
            </a:r>
            <a:r>
              <a:rPr lang="en-US" sz="1300" dirty="0"/>
              <a:t> as a result of taking part, others did not.</a:t>
            </a:r>
          </a:p>
          <a:p>
            <a:pPr marL="285750" indent="-285750">
              <a:buFont typeface="Arial" panose="020B0604020202020204" pitchFamily="34" charset="0"/>
              <a:buChar char="•"/>
            </a:pPr>
            <a:r>
              <a:rPr lang="en-US" sz="1300" dirty="0"/>
              <a:t>Sixteen of the 37 participants thought taking part in the trial made a difference to how in control</a:t>
            </a:r>
            <a:r>
              <a:rPr lang="en-US" sz="1300" b="1" dirty="0"/>
              <a:t> </a:t>
            </a:r>
            <a:r>
              <a:rPr lang="en-US" sz="1300" dirty="0"/>
              <a:t>they feel about their financial situation. While almost the same number (17) disagreed with this. It’s worth noting that many of the latter had already felt in control of their financial situation and been using a trusted budgeting method before the trial began so we would not expect a change in them.</a:t>
            </a:r>
          </a:p>
          <a:p>
            <a:pPr marL="285750" indent="-285750">
              <a:buFont typeface="Arial" panose="020B0604020202020204" pitchFamily="34" charset="0"/>
              <a:buChar char="•"/>
            </a:pPr>
            <a:r>
              <a:rPr lang="en-GB" sz="1300" dirty="0"/>
              <a:t>While it’s encouraging to see some long-term examples of participants changing their behaviour and feeling more in control of their finances as a result of using the tools, it’s important to remember that most people stopped using the tools we gave them when the three-month trial period came to an end. However, some of these people reverted back to their previous budgeting method so the lack of interest in using the budgeting tools we gave them does not mean these people were not interested in budgeting.</a:t>
            </a:r>
          </a:p>
          <a:p>
            <a:pPr marL="285750" indent="-285750">
              <a:buFont typeface="Arial" panose="020B0604020202020204" pitchFamily="34" charset="0"/>
              <a:buChar char="•"/>
            </a:pPr>
            <a:r>
              <a:rPr lang="en-US" sz="1300" dirty="0"/>
              <a:t>The people who took part in the final phase of our research were the most enthusiastic/conscientious of our original participants – these people used the tools we gave them for the full three months of the original trial and agreed to take part in this </a:t>
            </a:r>
            <a:r>
              <a:rPr lang="en-US" sz="1300"/>
              <a:t>follow-up research</a:t>
            </a:r>
            <a:r>
              <a:rPr lang="en-US" sz="1300" dirty="0"/>
              <a:t>. So they were not representative of our original sample or the UK population in general. </a:t>
            </a:r>
            <a:r>
              <a:rPr lang="en-GB" sz="1300" dirty="0"/>
              <a:t>Given the lack of engagement in the original trial, we have concluded that very few people would use a budgeting tool, be it an app or pen and paper, over a long period unless they were already doing so. However, in the short term there is clear evidence that the trial helped some people (albeit relatively few) to take control of their spending and make savings. Also, just because people did not stick with the budgeting tool we gave them does not mean that they </a:t>
            </a:r>
            <a:r>
              <a:rPr lang="en-US" sz="1300" dirty="0"/>
              <a:t>won’t be budgeting in some other way.</a:t>
            </a:r>
          </a:p>
          <a:p>
            <a:endParaRPr lang="en-GB" sz="1450" dirty="0"/>
          </a:p>
          <a:p>
            <a:pPr marL="285750" indent="-285750">
              <a:buFont typeface="Arial" panose="020B0604020202020204" pitchFamily="34" charset="0"/>
              <a:buChar char="•"/>
            </a:pPr>
            <a:endParaRPr lang="en-GB" sz="1450" dirty="0"/>
          </a:p>
          <a:p>
            <a:endParaRPr lang="en-GB" sz="1600" dirty="0"/>
          </a:p>
        </p:txBody>
      </p:sp>
    </p:spTree>
    <p:extLst>
      <p:ext uri="{BB962C8B-B14F-4D97-AF65-F5344CB8AC3E}">
        <p14:creationId xmlns:p14="http://schemas.microsoft.com/office/powerpoint/2010/main" val="2589664352"/>
      </p:ext>
    </p:extLst>
  </p:cSld>
  <p:clrMapOvr>
    <a:masterClrMapping/>
  </p:clrMapOvr>
</p:sld>
</file>

<file path=ppt/theme/theme1.xml><?xml version="1.0" encoding="utf-8"?>
<a:theme xmlns:a="http://schemas.openxmlformats.org/drawingml/2006/main" name="YouGov_with_charts">
  <a:themeElements>
    <a:clrScheme name="Custom 1">
      <a:dk1>
        <a:srgbClr val="4D4C4D"/>
      </a:dk1>
      <a:lt1>
        <a:srgbClr val="FFFFFF"/>
      </a:lt1>
      <a:dk2>
        <a:srgbClr val="DA2B2C"/>
      </a:dk2>
      <a:lt2>
        <a:srgbClr val="B3B5B3"/>
      </a:lt2>
      <a:accent1>
        <a:srgbClr val="EC4079"/>
      </a:accent1>
      <a:accent2>
        <a:srgbClr val="9575CD"/>
      </a:accent2>
      <a:accent3>
        <a:srgbClr val="00BFA5"/>
      </a:accent3>
      <a:accent4>
        <a:srgbClr val="FFB74D"/>
      </a:accent4>
      <a:accent5>
        <a:srgbClr val="8797EB"/>
      </a:accent5>
      <a:accent6>
        <a:srgbClr val="B2E279"/>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ptx" id="{74E856D1-1827-4AA1-B0B8-F6C8B0C219F1}" vid="{DAF1D0C2-C3CC-4430-A048-1AEEAE4B8E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897A1599AC53384B97EB931C24CC4AB4" ma:contentTypeVersion="1" ma:contentTypeDescription="Create a new document." ma:contentTypeScope="" ma:versionID="7f81f14131355428de9199caf6baa81a">
  <xsd:schema xmlns:xsd="http://www.w3.org/2001/XMLSchema" xmlns:xs="http://www.w3.org/2001/XMLSchema" xmlns:p="http://schemas.microsoft.com/office/2006/metadata/properties" xmlns:ns2="20cfda1a-b763-42a0-84d2-64fd086343ce" targetNamespace="http://schemas.microsoft.com/office/2006/metadata/properties" ma:root="true" ma:fieldsID="f860875c16d967cc8835fcfbed9c4936" ns2:_="">
    <xsd:import namespace="20cfda1a-b763-42a0-84d2-64fd086343c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cfda1a-b763-42a0-84d2-64fd086343c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D21D4F9-EF76-4A3C-B9E0-85A74A9E3B46}">
  <ds:schemaRefs>
    <ds:schemaRef ds:uri="http://schemas.microsoft.com/sharepoint/events"/>
  </ds:schemaRefs>
</ds:datastoreItem>
</file>

<file path=customXml/itemProps2.xml><?xml version="1.0" encoding="utf-8"?>
<ds:datastoreItem xmlns:ds="http://schemas.openxmlformats.org/officeDocument/2006/customXml" ds:itemID="{D813FA47-2EC8-4E92-9664-E32057D0D4E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0cfda1a-b763-42a0-84d2-64fd086343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6C57EEC-1AC2-439B-AAFE-A3763EED91A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blank</Template>
  <TotalTime>960</TotalTime>
  <Words>6205</Words>
  <Application>Microsoft Office PowerPoint</Application>
  <PresentationFormat>Widescreen</PresentationFormat>
  <Paragraphs>315</Paragraphs>
  <Slides>24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Arial</vt:lpstr>
      <vt:lpstr>Calibri</vt:lpstr>
      <vt:lpstr>Raleway</vt:lpstr>
      <vt:lpstr>Times New Roman</vt:lpstr>
      <vt:lpstr>Wingdings</vt:lpstr>
      <vt:lpstr>YouGov_with_charts</vt:lpstr>
      <vt:lpstr>PowerPoint Presentation</vt:lpstr>
      <vt:lpstr>PowerPoint Presentation</vt:lpstr>
      <vt:lpstr>PowerPoint Presentation</vt:lpstr>
      <vt:lpstr>The research in 2016 gave positive indications that budgeting tools did help – particularly to shift attitudes and behaviour of the more vulnerable audience </vt:lpstr>
      <vt:lpstr>Revisiting the audience a year later – only a small number were still using the same budgeting tool as in 2016</vt:lpstr>
      <vt:lpstr>PowerPoint Presentation</vt:lpstr>
      <vt:lpstr>PowerPoint Presentation</vt:lpstr>
      <vt:lpstr>Yes</vt:lpstr>
      <vt:lpstr>PowerPoint Presentation</vt:lpstr>
      <vt:lpstr>Yes</vt:lpstr>
      <vt:lpstr>PowerPoint Presentation</vt:lpstr>
      <vt:lpstr>Still using the app </vt:lpstr>
      <vt:lpstr>PowerPoint Presentation</vt:lpstr>
      <vt:lpstr>PowerPoint Presentation</vt:lpstr>
      <vt:lpstr>PowerPoint Presentation</vt:lpstr>
      <vt:lpstr>Yes</vt:lpstr>
      <vt:lpstr>PowerPoint Presentation</vt:lpstr>
      <vt:lpstr>PowerPoint Presentation</vt:lpstr>
      <vt:lpstr>PowerPoint Presentation</vt:lpstr>
      <vt:lpstr>PowerPoint Presentation</vt:lpstr>
      <vt:lpstr>PowerPoint Presentation</vt:lpstr>
      <vt:lpstr>PowerPoint Presentation</vt:lpstr>
      <vt:lpstr>YouGov’s concluding thoughts</vt:lpstr>
      <vt:lpstr>Royal London’s concluding thoughts</vt:lpstr>
    </vt:vector>
  </TitlesOfParts>
  <Company>YouGov Plc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Qual YouGov</dc:creator>
  <cp:lastModifiedBy>Charlotte Pape</cp:lastModifiedBy>
  <cp:revision>67</cp:revision>
  <dcterms:created xsi:type="dcterms:W3CDTF">2017-11-16T14:05:18Z</dcterms:created>
  <dcterms:modified xsi:type="dcterms:W3CDTF">2018-04-23T16:07:15Z</dcterms:modified>
</cp:coreProperties>
</file>