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48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5812B-8CE6-4917-BB1F-0E87F49F3589}"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D75E7-F94D-44D9-86FC-D00FF8D2491D}" type="slidenum">
              <a:rPr lang="en-US" smtClean="0"/>
              <a:t>‹#›</a:t>
            </a:fld>
            <a:endParaRPr lang="en-US"/>
          </a:p>
        </p:txBody>
      </p:sp>
    </p:spTree>
    <p:extLst>
      <p:ext uri="{BB962C8B-B14F-4D97-AF65-F5344CB8AC3E}">
        <p14:creationId xmlns:p14="http://schemas.microsoft.com/office/powerpoint/2010/main" val="365251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Introduction</a:t>
            </a:r>
            <a:r>
              <a:rPr lang="en-US" baseline="0" dirty="0" smtClean="0"/>
              <a:t>– I primarily work with communities in the Northwest Territories -wide Community-based Water Quality Monitoring Program. I worked closely with Carolyn and Lindsay, and Teresa through the development and work with them on the continual improvements of Mackenzie DataStream. I also work with many great people who also work with communities and researchers, who are out in the field to collect water data, who analyze the data, who participate in the regulatory processes for water licenses and environmental assessments, and who work on water governance and implementing our territorial water strategy and transboundary agreements. </a:t>
            </a:r>
          </a:p>
          <a:p>
            <a:endParaRPr lang="en-US" baseline="0" dirty="0" smtClean="0"/>
          </a:p>
          <a:p>
            <a:r>
              <a:rPr lang="en-US" baseline="0" dirty="0" smtClean="0"/>
              <a:t>I am somewhat of a data geek – and I value the importance of data – and its importance for understanding our aquatic ecosystems, its importance for supporting decision making, and the importance of communicating the information to communities and the public. </a:t>
            </a:r>
          </a:p>
        </p:txBody>
      </p:sp>
      <p:sp>
        <p:nvSpPr>
          <p:cNvPr id="4" name="Slide Number Placeholder 3"/>
          <p:cNvSpPr>
            <a:spLocks noGrp="1"/>
          </p:cNvSpPr>
          <p:nvPr>
            <p:ph type="sldNum" sz="quarter" idx="10"/>
          </p:nvPr>
        </p:nvSpPr>
        <p:spPr/>
        <p:txBody>
          <a:bodyPr/>
          <a:lstStyle/>
          <a:p>
            <a:fld id="{11853A04-1F5A-437C-BD6A-606E413CC56F}" type="slidenum">
              <a:rPr lang="en-CA" smtClean="0"/>
              <a:t>2</a:t>
            </a:fld>
            <a:endParaRPr lang="en-CA"/>
          </a:p>
        </p:txBody>
      </p:sp>
    </p:spTree>
    <p:extLst>
      <p:ext uri="{BB962C8B-B14F-4D97-AF65-F5344CB8AC3E}">
        <p14:creationId xmlns:p14="http://schemas.microsoft.com/office/powerpoint/2010/main" val="228345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lgn="just" defTabSz="931774">
              <a:spcBef>
                <a:spcPct val="0"/>
              </a:spcBef>
              <a:spcAft>
                <a:spcPts val="578"/>
              </a:spcAft>
              <a:defRPr/>
            </a:pPr>
            <a:r>
              <a:rPr lang="en-US" dirty="0" smtClean="0"/>
              <a:t>I’d like to talk a bit about where I am from. I am from Yellowknife</a:t>
            </a:r>
            <a:r>
              <a:rPr lang="en-US" baseline="0" dirty="0" smtClean="0"/>
              <a:t>, and live within the </a:t>
            </a:r>
            <a:r>
              <a:rPr lang="en-US" dirty="0" smtClean="0"/>
              <a:t>Mackenzie River Basin.  As shown here,</a:t>
            </a:r>
            <a:r>
              <a:rPr lang="en-US" baseline="0" dirty="0" smtClean="0"/>
              <a:t> the Basin</a:t>
            </a:r>
            <a:r>
              <a:rPr lang="en-US" dirty="0" smtClean="0"/>
              <a:t> equals about 20% of Canada’s land mass, covering  almost 1.8 million square </a:t>
            </a:r>
            <a:r>
              <a:rPr lang="en-CA" noProof="0" dirty="0" smtClean="0"/>
              <a:t>kilometres</a:t>
            </a:r>
            <a:r>
              <a:rPr lang="en-US" dirty="0" smtClean="0"/>
              <a:t>. It contributes </a:t>
            </a:r>
            <a:r>
              <a:rPr lang="en-CA" dirty="0" smtClean="0"/>
              <a:t>60% of the freshwater flowing to the Arctic Ocean from Canada. </a:t>
            </a:r>
            <a:r>
              <a:rPr lang="en-US" dirty="0" smtClean="0"/>
              <a:t>It has been stated that the Mackenzie River Basin’s natural water-ice-climate system helps stabilize the Earth’s climate and therefore has significant global importance. This global importance emphasizes the need to make decisions that benefit healthy northern lifestyles and sound environmental stewardship, and also contribute to Canadian and global advantage.</a:t>
            </a:r>
          </a:p>
          <a:p>
            <a:pPr>
              <a:spcBef>
                <a:spcPct val="0"/>
              </a:spcBef>
            </a:pPr>
            <a:endParaRPr lang="en-CA" dirty="0" smtClean="0"/>
          </a:p>
          <a:p>
            <a:pPr>
              <a:spcBef>
                <a:spcPct val="0"/>
              </a:spcBef>
            </a:pPr>
            <a:r>
              <a:rPr lang="en-US" dirty="0" smtClean="0"/>
              <a:t>Unlike most river basins, the majority of development is in the upstream</a:t>
            </a:r>
            <a:r>
              <a:rPr lang="en-US" baseline="0" dirty="0" smtClean="0"/>
              <a:t> </a:t>
            </a:r>
            <a:r>
              <a:rPr lang="en-US" dirty="0" smtClean="0"/>
              <a:t>portion of the basin occupied by the three provinces while there is little development downstream in Northwest Territories and Yukon.</a:t>
            </a:r>
          </a:p>
          <a:p>
            <a:pPr>
              <a:spcBef>
                <a:spcPct val="0"/>
              </a:spcBef>
            </a:pPr>
            <a:endParaRPr lang="en-US" dirty="0" smtClean="0"/>
          </a:p>
          <a:p>
            <a:pPr>
              <a:spcBef>
                <a:spcPct val="0"/>
              </a:spcBef>
            </a:pPr>
            <a:r>
              <a:rPr lang="en-US" dirty="0" smtClean="0"/>
              <a:t>Sharply contrasting political, cultural and economic conditions, as well as</a:t>
            </a:r>
            <a:r>
              <a:rPr lang="en-US" baseline="0" dirty="0" smtClean="0"/>
              <a:t> </a:t>
            </a:r>
            <a:r>
              <a:rPr lang="en-US" dirty="0" smtClean="0"/>
              <a:t>water use patterns exist between the upstream and downstream portions of the</a:t>
            </a:r>
            <a:r>
              <a:rPr lang="en-US" baseline="0" dirty="0" smtClean="0"/>
              <a:t> </a:t>
            </a:r>
            <a:r>
              <a:rPr lang="en-US" dirty="0" smtClean="0"/>
              <a:t>basin. Looking within</a:t>
            </a:r>
            <a:r>
              <a:rPr lang="en-US" baseline="0" dirty="0" smtClean="0"/>
              <a:t> the Provincial / Territorial administrative jurisdictions, the NWT manages 45% of the land. Although the Basin covers a vast area and encompasses five political jurisdictions, the population is sparse. The majority of people (about 90%) reside in the Peace and Athabasca regions of British Columbia and Alberta. </a:t>
            </a:r>
            <a:endParaRPr lang="en-CA"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A92423-CC35-4E59-82C2-FAB9BD88C30E}" type="slidenum">
              <a:rPr lang="en-CA">
                <a:cs typeface="Arial" charset="0"/>
              </a:rPr>
              <a:pPr fontAlgn="base">
                <a:spcBef>
                  <a:spcPct val="0"/>
                </a:spcBef>
                <a:spcAft>
                  <a:spcPct val="0"/>
                </a:spcAft>
              </a:pPr>
              <a:t>3</a:t>
            </a:fld>
            <a:endParaRPr lang="en-CA">
              <a:cs typeface="Arial" charset="0"/>
            </a:endParaRPr>
          </a:p>
        </p:txBody>
      </p:sp>
    </p:spTree>
    <p:extLst>
      <p:ext uri="{BB962C8B-B14F-4D97-AF65-F5344CB8AC3E}">
        <p14:creationId xmlns:p14="http://schemas.microsoft.com/office/powerpoint/2010/main" val="293042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34929-2CBB-4923-81FC-51A0C845407F}" type="slidenum">
              <a:rPr lang="en-US" smtClean="0"/>
              <a:t>4</a:t>
            </a:fld>
            <a:endParaRPr lang="en-US"/>
          </a:p>
        </p:txBody>
      </p:sp>
    </p:spTree>
    <p:extLst>
      <p:ext uri="{BB962C8B-B14F-4D97-AF65-F5344CB8AC3E}">
        <p14:creationId xmlns:p14="http://schemas.microsoft.com/office/powerpoint/2010/main" val="408381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is sacred. For the People of the North, Water is Life. Water and the land are spiritually and culturally and ecologically important for NWT’s Indigenous people and their way of life. For centuries, people have lived on the land, learning to adapt to its harsh climate. The Mackenzie River itself is of great economic importance to the North and is a main transportation route. </a:t>
            </a:r>
          </a:p>
          <a:p>
            <a:r>
              <a:rPr lang="en-US" dirty="0" smtClean="0"/>
              <a:t>For less than a century, modern transportation and resource extraction and population growth have been changing the character of the Territory. </a:t>
            </a:r>
          </a:p>
          <a:p>
            <a:endParaRPr lang="en-US" dirty="0" smtClean="0"/>
          </a:p>
          <a:p>
            <a:r>
              <a:rPr lang="en-US" dirty="0" smtClean="0"/>
              <a:t>Although there are many influences on water quality and quantity, maintaining natural ecosystem health and diversity is critical and of prime interest to Northerners. </a:t>
            </a:r>
          </a:p>
          <a:p>
            <a:endParaRPr lang="en-US" dirty="0" smtClean="0"/>
          </a:p>
          <a:p>
            <a:r>
              <a:rPr lang="en-US" dirty="0" smtClean="0"/>
              <a:t>Aside</a:t>
            </a:r>
            <a:r>
              <a:rPr lang="en-US" baseline="0" dirty="0" smtClean="0"/>
              <a:t> from downstream development influencing the quantity and quality of water is </a:t>
            </a:r>
            <a:r>
              <a:rPr lang="en-US" dirty="0" smtClean="0"/>
              <a:t>Climate.</a:t>
            </a:r>
            <a:r>
              <a:rPr lang="en-US" baseline="0" dirty="0" smtClean="0"/>
              <a:t> </a:t>
            </a:r>
            <a:r>
              <a:rPr lang="en-US" dirty="0" smtClean="0"/>
              <a:t>Climate change affects NWT’s water through extreme weather events, increased variability in precipitation, increased wildfires, as well as thawing of permafrost. </a:t>
            </a:r>
          </a:p>
          <a:p>
            <a:endParaRPr lang="en-US" dirty="0" smtClean="0"/>
          </a:p>
          <a:p>
            <a:r>
              <a:rPr lang="en-US" dirty="0" smtClean="0"/>
              <a:t>Climate change experts are forecasting that the Mackenzie Valley will likely experience some of the greatest increases in temperature in the world over coming decades. </a:t>
            </a:r>
          </a:p>
          <a:p>
            <a:endParaRPr lang="en-US" dirty="0" smtClean="0"/>
          </a:p>
          <a:p>
            <a:endParaRPr lang="en-CA" dirty="0" smtClean="0"/>
          </a:p>
        </p:txBody>
      </p:sp>
      <p:sp>
        <p:nvSpPr>
          <p:cNvPr id="4" name="Slide Number Placeholder 3"/>
          <p:cNvSpPr>
            <a:spLocks noGrp="1"/>
          </p:cNvSpPr>
          <p:nvPr>
            <p:ph type="sldNum" sz="quarter" idx="10"/>
          </p:nvPr>
        </p:nvSpPr>
        <p:spPr/>
        <p:txBody>
          <a:bodyPr/>
          <a:lstStyle/>
          <a:p>
            <a:fld id="{FFD34929-2CBB-4923-81FC-51A0C845407F}" type="slidenum">
              <a:rPr lang="en-US" smtClean="0"/>
              <a:t>5</a:t>
            </a:fld>
            <a:endParaRPr lang="en-US"/>
          </a:p>
        </p:txBody>
      </p:sp>
    </p:spTree>
    <p:extLst>
      <p:ext uri="{BB962C8B-B14F-4D97-AF65-F5344CB8AC3E}">
        <p14:creationId xmlns:p14="http://schemas.microsoft.com/office/powerpoint/2010/main" val="132488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lnSpc>
                <a:spcPct val="150000"/>
              </a:lnSpc>
              <a:spcBef>
                <a:spcPct val="0"/>
              </a:spcBef>
              <a:spcAft>
                <a:spcPts val="578"/>
              </a:spcAft>
              <a:defRPr/>
            </a:pPr>
            <a:r>
              <a:rPr lang="en-US" sz="1100" dirty="0" smtClean="0"/>
              <a:t>As you may be aware, the Northwest Territories has a very unique political structure.  We don’t have political parties; we are governed through consensus - a system adapted from traditional  Indigenous systems of governing. </a:t>
            </a:r>
          </a:p>
          <a:p>
            <a:pPr algn="just" defTabSz="931774">
              <a:lnSpc>
                <a:spcPct val="150000"/>
              </a:lnSpc>
              <a:spcBef>
                <a:spcPct val="0"/>
              </a:spcBef>
              <a:spcAft>
                <a:spcPts val="578"/>
              </a:spcAft>
              <a:defRPr/>
            </a:pPr>
            <a:endParaRPr lang="en-US" sz="1100" dirty="0" smtClean="0"/>
          </a:p>
          <a:p>
            <a:pPr algn="just" defTabSz="931774">
              <a:lnSpc>
                <a:spcPct val="150000"/>
              </a:lnSpc>
              <a:spcBef>
                <a:spcPct val="0"/>
              </a:spcBef>
              <a:spcAft>
                <a:spcPts val="578"/>
              </a:spcAft>
              <a:defRPr/>
            </a:pPr>
            <a:r>
              <a:rPr lang="en-US" sz="1100" dirty="0" smtClean="0"/>
              <a:t>Land Claims, self government and co-management regimes have given Indigenous people a more active role in managing resources than in most Canadian jurisdictions. We work closely with  Indigenous governments and other partners, including the Federal government and neighboring jurisdictions, to effectively manage our valuable and important resources. </a:t>
            </a:r>
          </a:p>
          <a:p>
            <a:pPr algn="just" defTabSz="931774">
              <a:lnSpc>
                <a:spcPct val="150000"/>
              </a:lnSpc>
              <a:spcBef>
                <a:spcPct val="0"/>
              </a:spcBef>
              <a:spcAft>
                <a:spcPts val="578"/>
              </a:spcAft>
              <a:defRPr/>
            </a:pPr>
            <a:endParaRPr lang="en-US" sz="1100" dirty="0" smtClean="0"/>
          </a:p>
          <a:p>
            <a:pPr algn="just" defTabSz="931774">
              <a:lnSpc>
                <a:spcPct val="150000"/>
              </a:lnSpc>
              <a:spcBef>
                <a:spcPct val="0"/>
              </a:spcBef>
              <a:spcAft>
                <a:spcPts val="578"/>
              </a:spcAft>
              <a:defRPr/>
            </a:pPr>
            <a:r>
              <a:rPr lang="en-US" sz="1100" dirty="0" smtClean="0"/>
              <a:t>We</a:t>
            </a:r>
            <a:r>
              <a:rPr lang="en-US" sz="1100" baseline="0" dirty="0" smtClean="0"/>
              <a:t> recognize that we need to</a:t>
            </a:r>
            <a:r>
              <a:rPr lang="en-US" sz="1100" dirty="0" smtClean="0"/>
              <a:t> </a:t>
            </a:r>
            <a:r>
              <a:rPr lang="en-US" sz="1100" dirty="0"/>
              <a:t>work together to protect our aquatic ecosystems, traditional livelihoods and the life system of the north.</a:t>
            </a:r>
            <a:r>
              <a:rPr lang="en-US" sz="1100" dirty="0" smtClean="0"/>
              <a:t> The federal, territorial and Indigenous governments and organizations all have roles as legitimate and responsible managers of our water resources and in ensuring the value of water is maintained;</a:t>
            </a:r>
            <a:r>
              <a:rPr lang="en-US" sz="1100" baseline="0" dirty="0" smtClean="0"/>
              <a:t> all have contributed to the development of the Northern Voices, Northern waters, Water Stewardship Strategy and Action Plan. T</a:t>
            </a:r>
            <a:r>
              <a:rPr lang="en-US" sz="1100" dirty="0" smtClean="0"/>
              <a:t>he vision of the strategy is  that the waters of the Northwest Territories will remain clean, abundant and productive for all time. </a:t>
            </a:r>
          </a:p>
          <a:p>
            <a:pPr algn="just" defTabSz="931774">
              <a:lnSpc>
                <a:spcPct val="150000"/>
              </a:lnSpc>
              <a:spcBef>
                <a:spcPct val="0"/>
              </a:spcBef>
              <a:spcAft>
                <a:spcPts val="578"/>
              </a:spcAft>
              <a:defRPr/>
            </a:pPr>
            <a:endParaRPr lang="en-US" sz="1100" dirty="0" smtClean="0"/>
          </a:p>
          <a:p>
            <a:pPr marL="0" marR="0" indent="0" algn="l" defTabSz="914400" rtl="0" eaLnBrk="1" fontAlgn="auto" latinLnBrk="0" hangingPunct="1">
              <a:lnSpc>
                <a:spcPct val="150000"/>
              </a:lnSpc>
              <a:spcBef>
                <a:spcPts val="0"/>
              </a:spcBef>
              <a:spcAft>
                <a:spcPts val="0"/>
              </a:spcAft>
              <a:buClrTx/>
              <a:buSzTx/>
              <a:buFontTx/>
              <a:buNone/>
              <a:tabLst/>
              <a:defRPr/>
            </a:pPr>
            <a:r>
              <a:rPr lang="en-US" sz="1100" baseline="0" dirty="0" smtClean="0"/>
              <a:t>Mackenzie Data Stream was developed in partnership with the Gordon Foundation, as an online data management system to support individual, community, regulator and decision makers to access water quality information. Often research and monitoring information was collected, rarely communicated and not accessible for communities to use. When there is a lack of timely communication of information, it can and has lead to mistrust and there is a potential for undue alarm. </a:t>
            </a:r>
          </a:p>
          <a:p>
            <a:pPr marL="0" marR="0" indent="0" algn="l" defTabSz="914400" rtl="0" eaLnBrk="1" fontAlgn="auto" latinLnBrk="0" hangingPunct="1">
              <a:lnSpc>
                <a:spcPct val="15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5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50000"/>
              </a:lnSpc>
              <a:spcBef>
                <a:spcPts val="0"/>
              </a:spcBef>
              <a:spcAft>
                <a:spcPts val="0"/>
              </a:spcAft>
              <a:buClrTx/>
              <a:buSzTx/>
              <a:buFontTx/>
              <a:buNone/>
              <a:tabLst/>
              <a:defRPr/>
            </a:pP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FD34929-2CBB-4923-81FC-51A0C845407F}" type="slidenum">
              <a:rPr lang="en-US" smtClean="0"/>
              <a:t>6</a:t>
            </a:fld>
            <a:endParaRPr lang="en-US"/>
          </a:p>
        </p:txBody>
      </p:sp>
    </p:spTree>
    <p:extLst>
      <p:ext uri="{BB962C8B-B14F-4D97-AF65-F5344CB8AC3E}">
        <p14:creationId xmlns:p14="http://schemas.microsoft.com/office/powerpoint/2010/main" val="86863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aseline="0" dirty="0" smtClean="0"/>
              <a:t>The community monitors are critical – they provide local knowledge and building their capacity for water monitoring and stewardship so very important. These monitors are filling data gaps – At a number of the sites, we’re collecting data in places it hasn’t been collected before. We’re using equipment that hasn’t been used before which gives new information.</a:t>
            </a:r>
          </a:p>
          <a:p>
            <a:endParaRPr lang="en-US" sz="1100" baseline="0" dirty="0" smtClean="0"/>
          </a:p>
          <a:p>
            <a:pPr marL="0" indent="0">
              <a:buFontTx/>
              <a:buNone/>
            </a:pPr>
            <a:r>
              <a:rPr lang="en-CA" sz="1100" kern="1200" baseline="0" dirty="0" smtClean="0">
                <a:solidFill>
                  <a:schemeClr val="tx1"/>
                </a:solidFill>
                <a:effectLst/>
                <a:latin typeface="+mn-lt"/>
                <a:ea typeface="+mn-ea"/>
                <a:cs typeface="+mn-cs"/>
              </a:rPr>
              <a:t>We did a five 5-year review the data of the CBM program including an analytical focus on the community questions.</a:t>
            </a:r>
          </a:p>
          <a:p>
            <a:pPr marL="171450" indent="-171450">
              <a:buFontTx/>
              <a:buChar char="-"/>
            </a:pPr>
            <a:r>
              <a:rPr lang="en-US" sz="1100" b="0" i="0" u="none" strike="noStrike" kern="1200" baseline="0" dirty="0" smtClean="0">
                <a:solidFill>
                  <a:schemeClr val="tx1"/>
                </a:solidFill>
                <a:latin typeface="+mn-lt"/>
                <a:ea typeface="+mn-ea"/>
                <a:cs typeface="+mn-cs"/>
              </a:rPr>
              <a:t>preliminary results indicated that the CBM program generated reliable data that are comparable to those collected by trained government staff.</a:t>
            </a:r>
          </a:p>
          <a:p>
            <a:pPr marL="171450" indent="-171450">
              <a:buFontTx/>
              <a:buChar char="-"/>
            </a:pPr>
            <a:r>
              <a:rPr lang="en-US" sz="1100" b="0" i="0" u="none" strike="noStrike" kern="1200" baseline="0" dirty="0" smtClean="0">
                <a:solidFill>
                  <a:schemeClr val="tx1"/>
                </a:solidFill>
                <a:latin typeface="+mn-lt"/>
                <a:ea typeface="+mn-ea"/>
                <a:cs typeface="+mn-cs"/>
              </a:rPr>
              <a:t>The CBM program data analysis was able to answer a number of community questions, while others will require a longer data record or different sampling strategies.</a:t>
            </a:r>
          </a:p>
          <a:p>
            <a:endParaRPr lang="en-US" sz="1100" baseline="0" dirty="0" smtClean="0"/>
          </a:p>
          <a:p>
            <a:r>
              <a:rPr lang="en-US" sz="1100" baseline="0" dirty="0" smtClean="0"/>
              <a:t>Mackenzie DataStream has been effective in linking communities with other entities such as connecting researchers and to build research capacity. </a:t>
            </a:r>
          </a:p>
          <a:p>
            <a:endParaRPr lang="en-US" baseline="0" dirty="0" smtClean="0"/>
          </a:p>
        </p:txBody>
      </p:sp>
      <p:sp>
        <p:nvSpPr>
          <p:cNvPr id="4" name="Slide Number Placeholder 3"/>
          <p:cNvSpPr>
            <a:spLocks noGrp="1"/>
          </p:cNvSpPr>
          <p:nvPr>
            <p:ph type="sldNum" sz="quarter" idx="5"/>
          </p:nvPr>
        </p:nvSpPr>
        <p:spPr/>
        <p:txBody>
          <a:bodyPr/>
          <a:lstStyle/>
          <a:p>
            <a:pPr>
              <a:defRPr/>
            </a:pPr>
            <a:fld id="{D5DC05B2-49F4-4E84-A821-53EA7F48780C}" type="slidenum">
              <a:rPr lang="en-CA" smtClean="0"/>
              <a:pPr>
                <a:defRPr/>
              </a:pPr>
              <a:t>7</a:t>
            </a:fld>
            <a:endParaRPr lang="en-CA" dirty="0"/>
          </a:p>
        </p:txBody>
      </p:sp>
    </p:spTree>
    <p:extLst>
      <p:ext uri="{BB962C8B-B14F-4D97-AF65-F5344CB8AC3E}">
        <p14:creationId xmlns:p14="http://schemas.microsoft.com/office/powerpoint/2010/main" val="186735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recognized that the best</a:t>
            </a:r>
            <a:r>
              <a:rPr lang="en-US" b="0" baseline="0" dirty="0" smtClean="0"/>
              <a:t> approach to</a:t>
            </a:r>
            <a:r>
              <a:rPr lang="en-US" b="0" dirty="0" smtClean="0"/>
              <a:t> effective water stewardship and management requires transparent research and knowledge – both scientific and traditional knowledge.  </a:t>
            </a:r>
          </a:p>
          <a:p>
            <a:endParaRPr lang="en-US" dirty="0" smtClean="0"/>
          </a:p>
          <a:p>
            <a:r>
              <a:rPr lang="en-US" dirty="0" smtClean="0"/>
              <a:t>Mackenzie DataStream was the pilot project to lead the way</a:t>
            </a:r>
            <a:r>
              <a:rPr lang="en-US" baseline="0" dirty="0" smtClean="0"/>
              <a:t> for transparency and </a:t>
            </a:r>
            <a:r>
              <a:rPr lang="en-US" dirty="0" smtClean="0"/>
              <a:t>access to public water</a:t>
            </a:r>
            <a:r>
              <a:rPr lang="en-US" baseline="0" dirty="0" smtClean="0"/>
              <a:t> quality </a:t>
            </a:r>
            <a:r>
              <a:rPr lang="en-US" dirty="0" smtClean="0"/>
              <a:t>information. Northerners needed a place where we could come together and share, and learn about water quality in the Basin. </a:t>
            </a:r>
          </a:p>
          <a:p>
            <a:endParaRPr lang="en-US" dirty="0" smtClean="0"/>
          </a:p>
          <a:p>
            <a:r>
              <a:rPr lang="en-US" dirty="0" smtClean="0"/>
              <a:t>Mackenzie DataStream was developed to be a user friendly, ethically open access data portal to get this information out in a useable format. This is critical to being able to influence policy or decision making. And ultimately to have the information to make informed decisions at multiple levels – at the community level, at the regional government level, at the territorial government level, and at the interjurisdictional level through the Mackenzie River Basin Board and transboundary bilateral water agreements. </a:t>
            </a:r>
          </a:p>
          <a:p>
            <a:pPr algn="just">
              <a:spcBef>
                <a:spcPct val="0"/>
              </a:spcBef>
              <a:spcAft>
                <a:spcPts val="578"/>
              </a:spcAft>
            </a:pPr>
            <a:endParaRPr lang="en-US" dirty="0" smtClean="0"/>
          </a:p>
          <a:p>
            <a:pPr algn="just">
              <a:spcBef>
                <a:spcPct val="0"/>
              </a:spcBef>
              <a:spcAft>
                <a:spcPts val="578"/>
              </a:spcAft>
            </a:pPr>
            <a:r>
              <a:rPr lang="en-US" dirty="0" smtClean="0"/>
              <a:t>We do have the commitment and responsibility to provide data to communities first prior to the general public. </a:t>
            </a:r>
          </a:p>
          <a:p>
            <a:pPr algn="just">
              <a:spcBef>
                <a:spcPct val="0"/>
              </a:spcBef>
              <a:spcAft>
                <a:spcPts val="578"/>
              </a:spcAft>
            </a:pPr>
            <a:r>
              <a:rPr lang="en-US" dirty="0" smtClean="0"/>
              <a:t>Getting information back to the communities in ways that meet the diverse needs of the public and communities is important  and area requiring further exploration and continual revisio</a:t>
            </a:r>
            <a:r>
              <a:rPr lang="en-US" baseline="0" dirty="0" smtClean="0"/>
              <a:t>n and</a:t>
            </a:r>
            <a:r>
              <a:rPr lang="en-US" dirty="0" smtClean="0"/>
              <a:t> enhancement. Mackenzie Data Stream is</a:t>
            </a:r>
            <a:r>
              <a:rPr lang="en-US" baseline="0" dirty="0" smtClean="0"/>
              <a:t> a tool that </a:t>
            </a:r>
            <a:r>
              <a:rPr lang="en-US" dirty="0" smtClean="0"/>
              <a:t>allows community</a:t>
            </a:r>
            <a:r>
              <a:rPr lang="en-US" baseline="0" dirty="0" smtClean="0"/>
              <a:t> users</a:t>
            </a:r>
            <a:r>
              <a:rPr lang="en-US" dirty="0" smtClean="0"/>
              <a:t> to interpret the results in plain language ways, better enabling the community partner organizations to get the information out to their communities.</a:t>
            </a:r>
          </a:p>
          <a:p>
            <a:pPr algn="just">
              <a:spcBef>
                <a:spcPct val="0"/>
              </a:spcBef>
              <a:spcAft>
                <a:spcPts val="578"/>
              </a:spcAft>
            </a:pPr>
            <a:endParaRPr lang="en-US" dirty="0" smtClean="0"/>
          </a:p>
        </p:txBody>
      </p:sp>
      <p:sp>
        <p:nvSpPr>
          <p:cNvPr id="4" name="Slide Number Placeholder 3"/>
          <p:cNvSpPr>
            <a:spLocks noGrp="1"/>
          </p:cNvSpPr>
          <p:nvPr>
            <p:ph type="sldNum" sz="quarter" idx="10"/>
          </p:nvPr>
        </p:nvSpPr>
        <p:spPr/>
        <p:txBody>
          <a:bodyPr/>
          <a:lstStyle/>
          <a:p>
            <a:fld id="{FFD34929-2CBB-4923-81FC-51A0C845407F}" type="slidenum">
              <a:rPr lang="en-US" smtClean="0"/>
              <a:t>8</a:t>
            </a:fld>
            <a:endParaRPr lang="en-US"/>
          </a:p>
        </p:txBody>
      </p:sp>
    </p:spTree>
    <p:extLst>
      <p:ext uri="{BB962C8B-B14F-4D97-AF65-F5344CB8AC3E}">
        <p14:creationId xmlns:p14="http://schemas.microsoft.com/office/powerpoint/2010/main" val="410010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ethically</a:t>
            </a:r>
            <a:r>
              <a:rPr lang="en-US" baseline="0" dirty="0" smtClean="0"/>
              <a:t> open data has been accessed by communities, Indigenous governments, regulators, industry, not for profit organizations and academic researchers.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data on the site has help support program planning for guardianship monitoring, the data been used to develop triggers in water licence hearings, to develop status and trends reports with NGOs and First nations, it is being used in cumulative effects modelling and climate change modelling, and as a spatial component of industry's monitoring programs and annual reports to land and water boards.  It is seen as a much needed space to house data to address concerns regarding quality of water, and it is being accessed within the Territory, across the Basin, Canada and Internationally.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An example of </a:t>
            </a:r>
            <a:r>
              <a:rPr lang="en-US" baseline="0" dirty="0" smtClean="0"/>
              <a:t>the system supporting decision making can be highlighted are during a Oil and Gas Pipeline installation public hearing.  There were public concerns were based on the water intake line being downstream from the proposed activity. The community was concerned about the potential increase of turbidity from frack outs during construction, and action levels were being discussed. </a:t>
            </a:r>
          </a:p>
          <a:p>
            <a:endParaRPr lang="en-US" baseline="0" dirty="0" smtClean="0"/>
          </a:p>
          <a:p>
            <a:r>
              <a:rPr lang="en-US" baseline="0" dirty="0" smtClean="0"/>
              <a:t>Regulators needed to know what the baseline range, and the CBM data was the closest proximity to the proposed activity. </a:t>
            </a:r>
            <a:r>
              <a:rPr lang="en-US" dirty="0" smtClean="0"/>
              <a:t> The company was using data from Environment</a:t>
            </a:r>
            <a:r>
              <a:rPr lang="en-US" baseline="0" dirty="0" smtClean="0"/>
              <a:t> and Climate Change Canada’s long term monitoring network. This data was below the construction site on the </a:t>
            </a:r>
            <a:r>
              <a:rPr lang="en-US" dirty="0" smtClean="0"/>
              <a:t>Liard River confluence which had a very high Turbidity</a:t>
            </a:r>
            <a:r>
              <a:rPr lang="en-US" baseline="0" dirty="0" smtClean="0"/>
              <a:t> level. The company was proposing the action levels to be based on ECC information. </a:t>
            </a:r>
          </a:p>
          <a:p>
            <a:endParaRPr lang="en-US" baseline="0" dirty="0" smtClean="0"/>
          </a:p>
          <a:p>
            <a:r>
              <a:rPr lang="en-US" baseline="0" dirty="0" smtClean="0"/>
              <a:t>The regulators decided to take a look at the CBM data, which was about 1 kilometer downstream from the construction site and upstream of the EEC station. It was found that it was much lower than the ECC Liard River information, as the turbidity settles out in the Mackenzie. The regulators were able to model information provided by Mackenzie DataStream to develop a spatially appropriate trigger level. There are other specific examples that I can draw on, but I think even this one example illustrates the power of DataStream.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9</a:t>
            </a:fld>
            <a:endParaRPr lang="en-CA"/>
          </a:p>
        </p:txBody>
      </p:sp>
    </p:spTree>
    <p:extLst>
      <p:ext uri="{BB962C8B-B14F-4D97-AF65-F5344CB8AC3E}">
        <p14:creationId xmlns:p14="http://schemas.microsoft.com/office/powerpoint/2010/main" val="279676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AB5A2-3609-4303-B5DC-6BF69A4EDEA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63625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5A2-3609-4303-B5DC-6BF69A4EDEA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28965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5A2-3609-4303-B5DC-6BF69A4EDEA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269620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8541894-7B7C-6B4D-BD42-B3F3EA66773A}"/>
              </a:ext>
            </a:extLst>
          </p:cNvPr>
          <p:cNvSpPr/>
          <p:nvPr userDrawn="1"/>
        </p:nvSpPr>
        <p:spPr>
          <a:xfrm rot="16200000">
            <a:off x="-3008745" y="3005451"/>
            <a:ext cx="6858002" cy="847097"/>
          </a:xfrm>
          <a:prstGeom prst="rect">
            <a:avLst/>
          </a:prstGeom>
          <a:solidFill>
            <a:srgbClr val="18AF92">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834927" y="6124247"/>
            <a:ext cx="11357073" cy="790332"/>
            <a:chOff x="834927" y="6124247"/>
            <a:chExt cx="11357073" cy="79033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456" y="6124247"/>
              <a:ext cx="774571" cy="75482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0027" y="6225514"/>
              <a:ext cx="853193" cy="552286"/>
            </a:xfrm>
            <a:prstGeom prst="rect">
              <a:avLst/>
            </a:prstGeom>
          </p:spPr>
        </p:pic>
        <p:sp>
          <p:nvSpPr>
            <p:cNvPr id="2" name="TextBox 1"/>
            <p:cNvSpPr txBox="1"/>
            <p:nvPr userDrawn="1"/>
          </p:nvSpPr>
          <p:spPr>
            <a:xfrm>
              <a:off x="843805" y="6539866"/>
              <a:ext cx="11348195" cy="369332"/>
            </a:xfrm>
            <a:prstGeom prst="rect">
              <a:avLst/>
            </a:prstGeom>
            <a:noFill/>
          </p:spPr>
          <p:txBody>
            <a:bodyPr wrap="square" rtlCol="0">
              <a:spAutoFit/>
            </a:bodyPr>
            <a:lstStyle/>
            <a:p>
              <a:pPr algn="ctr"/>
              <a:r>
                <a:rPr lang="en-US" dirty="0" smtClean="0">
                  <a:solidFill>
                    <a:srgbClr val="1E6582"/>
                  </a:solidFill>
                  <a:latin typeface="Fira Sans" panose="020B0503050000020004" pitchFamily="34" charset="0"/>
                  <a:ea typeface="Fira Sans" panose="020B0503050000020004" pitchFamily="34" charset="0"/>
                </a:rPr>
                <a:t>www.AtlanticDataStream.ca</a:t>
              </a:r>
              <a:endParaRPr lang="en-US" dirty="0">
                <a:solidFill>
                  <a:srgbClr val="1E6582"/>
                </a:solidFill>
                <a:latin typeface="Fira Sans" panose="020B0503050000020004" pitchFamily="34" charset="0"/>
                <a:ea typeface="Fira Sans" panose="020B0503050000020004" pitchFamily="34" charset="0"/>
              </a:endParaRPr>
            </a:p>
          </p:txBody>
        </p:sp>
        <p:sp>
          <p:nvSpPr>
            <p:cNvPr id="8" name="TextBox 7"/>
            <p:cNvSpPr txBox="1"/>
            <p:nvPr userDrawn="1"/>
          </p:nvSpPr>
          <p:spPr>
            <a:xfrm>
              <a:off x="834927" y="6545247"/>
              <a:ext cx="2104124" cy="369332"/>
            </a:xfrm>
            <a:prstGeom prst="rect">
              <a:avLst/>
            </a:prstGeom>
            <a:noFill/>
          </p:spPr>
          <p:txBody>
            <a:bodyPr wrap="square" rtlCol="0">
              <a:spAutoFit/>
            </a:bodyPr>
            <a:lstStyle/>
            <a:p>
              <a:pPr algn="l"/>
              <a:r>
                <a:rPr lang="en-US" b="0" dirty="0" smtClean="0">
                  <a:solidFill>
                    <a:srgbClr val="1E6582"/>
                  </a:solidFill>
                  <a:latin typeface="Fira Sans" panose="020B0503050000020004" pitchFamily="34" charset="0"/>
                  <a:ea typeface="Fira Sans" panose="020B0503050000020004" pitchFamily="34" charset="0"/>
                </a:rPr>
                <a:t>#</a:t>
              </a:r>
              <a:r>
                <a:rPr lang="en-US" b="0" dirty="0" err="1" smtClean="0">
                  <a:solidFill>
                    <a:srgbClr val="1E6582"/>
                  </a:solidFill>
                  <a:latin typeface="Fira Sans" panose="020B0503050000020004" pitchFamily="34" charset="0"/>
                  <a:ea typeface="Fira Sans" panose="020B0503050000020004" pitchFamily="34" charset="0"/>
                </a:rPr>
                <a:t>Healthy</a:t>
              </a:r>
              <a:r>
                <a:rPr lang="en-US" b="1" dirty="0" err="1" smtClean="0">
                  <a:solidFill>
                    <a:srgbClr val="1E6582"/>
                  </a:solidFill>
                  <a:latin typeface="Fira Sans" panose="020B0503050000020004" pitchFamily="34" charset="0"/>
                  <a:ea typeface="Fira Sans" panose="020B0503050000020004" pitchFamily="34" charset="0"/>
                </a:rPr>
                <a:t>Water</a:t>
              </a:r>
              <a:endParaRPr lang="en-US" b="1" dirty="0">
                <a:solidFill>
                  <a:srgbClr val="1E6582"/>
                </a:solidFill>
                <a:latin typeface="Fira Sans" panose="020B0503050000020004" pitchFamily="34" charset="0"/>
                <a:ea typeface="Fira Sans" panose="020B0503050000020004" pitchFamily="34" charset="0"/>
              </a:endParaRPr>
            </a:p>
          </p:txBody>
        </p:sp>
      </p:grpSp>
    </p:spTree>
    <p:extLst>
      <p:ext uri="{BB962C8B-B14F-4D97-AF65-F5344CB8AC3E}">
        <p14:creationId xmlns:p14="http://schemas.microsoft.com/office/powerpoint/2010/main" val="20886695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2016">
          <p15:clr>
            <a:srgbClr val="FBAE40"/>
          </p15:clr>
        </p15:guide>
        <p15:guide id="4294967295" pos="41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46400" y="1628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2946400" y="5773738"/>
            <a:ext cx="7315200" cy="3984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6" name="Slide Number Placeholder 3"/>
          <p:cNvSpPr>
            <a:spLocks noGrp="1"/>
          </p:cNvSpPr>
          <p:nvPr>
            <p:ph type="sldNum" sz="quarter" idx="10"/>
          </p:nvPr>
        </p:nvSpPr>
        <p:spPr>
          <a:xfrm>
            <a:off x="9245600" y="6415618"/>
            <a:ext cx="2844800" cy="366183"/>
          </a:xfrm>
          <a:prstGeom prst="rect">
            <a:avLst/>
          </a:prstGeom>
        </p:spPr>
        <p:txBody>
          <a:bodyPr/>
          <a:lstStyle/>
          <a:p>
            <a:fld id="{246E4F03-9AE7-4954-8E54-3B5137041FEA}" type="slidenum">
              <a:rPr lang="en-US" smtClean="0"/>
              <a:pPr/>
              <a:t>‹#›</a:t>
            </a:fld>
            <a:endParaRPr lang="en-US" dirty="0"/>
          </a:p>
        </p:txBody>
      </p:sp>
    </p:spTree>
    <p:extLst>
      <p:ext uri="{BB962C8B-B14F-4D97-AF65-F5344CB8AC3E}">
        <p14:creationId xmlns:p14="http://schemas.microsoft.com/office/powerpoint/2010/main" val="21545645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Op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Placeholder 1"/>
          <p:cNvSpPr>
            <a:spLocks noGrp="1"/>
          </p:cNvSpPr>
          <p:nvPr>
            <p:ph type="title" hasCustomPrompt="1"/>
          </p:nvPr>
        </p:nvSpPr>
        <p:spPr>
          <a:xfrm>
            <a:off x="0" y="2184400"/>
            <a:ext cx="12192000" cy="2565400"/>
          </a:xfrm>
          <a:prstGeom prst="rect">
            <a:avLst/>
          </a:prstGeom>
        </p:spPr>
        <p:txBody>
          <a:bodyPr vert="horz" lIns="91440" tIns="45720" rIns="91440" bIns="45720" rtlCol="0" anchor="ctr">
            <a:normAutofit/>
          </a:bodyPr>
          <a:lstStyle>
            <a:lvl1pPr>
              <a:defRPr/>
            </a:lvl1pPr>
          </a:lstStyle>
          <a:p>
            <a:r>
              <a:rPr lang="en-US" dirty="0" smtClean="0"/>
              <a:t>Click to edit divider</a:t>
            </a:r>
            <a:endParaRPr lang="en-US" dirty="0"/>
          </a:p>
        </p:txBody>
      </p:sp>
    </p:spTree>
    <p:extLst>
      <p:ext uri="{BB962C8B-B14F-4D97-AF65-F5344CB8AC3E}">
        <p14:creationId xmlns:p14="http://schemas.microsoft.com/office/powerpoint/2010/main" val="2638051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AB5A2-3609-4303-B5DC-6BF69A4EDEA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250859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AB5A2-3609-4303-B5DC-6BF69A4EDEA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25047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AB5A2-3609-4303-B5DC-6BF69A4EDEAB}"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288817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AB5A2-3609-4303-B5DC-6BF69A4EDEAB}"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410499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AB5A2-3609-4303-B5DC-6BF69A4EDEAB}"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352170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AB5A2-3609-4303-B5DC-6BF69A4EDEAB}"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133540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5A2-3609-4303-B5DC-6BF69A4EDEAB}"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168349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AB5A2-3609-4303-B5DC-6BF69A4EDEAB}"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3CC4B-2113-43E5-A935-CBE95C94FD37}" type="slidenum">
              <a:rPr lang="en-US" smtClean="0"/>
              <a:t>‹#›</a:t>
            </a:fld>
            <a:endParaRPr lang="en-US"/>
          </a:p>
        </p:txBody>
      </p:sp>
    </p:spTree>
    <p:extLst>
      <p:ext uri="{BB962C8B-B14F-4D97-AF65-F5344CB8AC3E}">
        <p14:creationId xmlns:p14="http://schemas.microsoft.com/office/powerpoint/2010/main" val="339022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B5A2-3609-4303-B5DC-6BF69A4EDEAB}" type="datetimeFigureOut">
              <a:rPr lang="en-US" smtClean="0"/>
              <a:t>6/27/2018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3CC4B-2113-43E5-A935-CBE95C94FD37}" type="slidenum">
              <a:rPr lang="en-US" smtClean="0"/>
              <a:t>‹#›</a:t>
            </a:fld>
            <a:endParaRPr lang="en-US"/>
          </a:p>
        </p:txBody>
      </p:sp>
    </p:spTree>
    <p:extLst>
      <p:ext uri="{BB962C8B-B14F-4D97-AF65-F5344CB8AC3E}">
        <p14:creationId xmlns:p14="http://schemas.microsoft.com/office/powerpoint/2010/main" val="89832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8541894-7B7C-6B4D-BD42-B3F3EA66773A}"/>
              </a:ext>
            </a:extLst>
          </p:cNvPr>
          <p:cNvSpPr>
            <a:spLocks noChangeAspect="1"/>
          </p:cNvSpPr>
          <p:nvPr/>
        </p:nvSpPr>
        <p:spPr>
          <a:xfrm rot="16200000">
            <a:off x="-3008745" y="3005451"/>
            <a:ext cx="6858002" cy="84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40787" y="3100825"/>
            <a:ext cx="11348621" cy="869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18AF92"/>
                </a:solidFill>
                <a:latin typeface="Fira Sans" panose="020B0503050000020004" pitchFamily="34" charset="0"/>
                <a:ea typeface="Fira Sans" panose="020B0503050000020004" pitchFamily="34" charset="0"/>
              </a:rPr>
              <a:t>Panel Discussion: </a:t>
            </a:r>
            <a:r>
              <a:rPr lang="en-US" sz="3200" b="1" dirty="0" smtClean="0">
                <a:solidFill>
                  <a:srgbClr val="18AF92"/>
                </a:solidFill>
                <a:latin typeface="Fira Sans" panose="020B0503050000020004" pitchFamily="34" charset="0"/>
                <a:ea typeface="Fira Sans" panose="020B0503050000020004" pitchFamily="34" charset="0"/>
              </a:rPr>
              <a:t>The Partnership of DataStream</a:t>
            </a:r>
          </a:p>
          <a:p>
            <a:pPr algn="ctr"/>
            <a:r>
              <a:rPr lang="en-US" sz="3200" dirty="0" smtClean="0">
                <a:solidFill>
                  <a:srgbClr val="1E6582"/>
                </a:solidFill>
                <a:latin typeface="Fira Sans" panose="020B0503050000020004" pitchFamily="34" charset="0"/>
                <a:ea typeface="Fira Sans" panose="020B0503050000020004" pitchFamily="34" charset="0"/>
              </a:rPr>
              <a:t>Gila Somers, Government of the Northwest Territories</a:t>
            </a:r>
          </a:p>
          <a:p>
            <a:pPr algn="ctr"/>
            <a:r>
              <a:rPr lang="en-US" sz="3200" dirty="0" smtClean="0">
                <a:solidFill>
                  <a:srgbClr val="1E6582"/>
                </a:solidFill>
                <a:latin typeface="Fira Sans" panose="020B0503050000020004" pitchFamily="34" charset="0"/>
                <a:ea typeface="Fira Sans" panose="020B0503050000020004" pitchFamily="34" charset="0"/>
              </a:rPr>
              <a:t>@</a:t>
            </a:r>
            <a:r>
              <a:rPr lang="en-US" sz="3200" dirty="0" err="1" smtClean="0">
                <a:solidFill>
                  <a:srgbClr val="1E6582"/>
                </a:solidFill>
                <a:latin typeface="Fira Sans" panose="020B0503050000020004" pitchFamily="34" charset="0"/>
                <a:ea typeface="Fira Sans" panose="020B0503050000020004" pitchFamily="34" charset="0"/>
              </a:rPr>
              <a:t>WatersNWT</a:t>
            </a:r>
            <a:endParaRPr lang="en-US" sz="3200" dirty="0" smtClean="0">
              <a:solidFill>
                <a:srgbClr val="1E6582"/>
              </a:solidFill>
              <a:latin typeface="Fira Sans" panose="020B0503050000020004" pitchFamily="34" charset="0"/>
              <a:ea typeface="Fira Sans" panose="020B05030500000200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412" y="819062"/>
            <a:ext cx="7789373" cy="2175075"/>
          </a:xfrm>
          <a:prstGeom prst="rect">
            <a:avLst/>
          </a:prstGeom>
        </p:spPr>
      </p:pic>
    </p:spTree>
    <p:extLst>
      <p:ext uri="{BB962C8B-B14F-4D97-AF65-F5344CB8AC3E}">
        <p14:creationId xmlns:p14="http://schemas.microsoft.com/office/powerpoint/2010/main" val="323428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1" y="5765800"/>
            <a:ext cx="2360679" cy="9539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8600" y="1112609"/>
            <a:ext cx="7188200" cy="308065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8600" y="3429001"/>
            <a:ext cx="9728200" cy="161528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000" y="5459812"/>
            <a:ext cx="1899920" cy="1391691"/>
          </a:xfrm>
          <a:prstGeom prst="rect">
            <a:avLst/>
          </a:prstGeom>
        </p:spPr>
      </p:pic>
    </p:spTree>
    <p:extLst>
      <p:ext uri="{BB962C8B-B14F-4D97-AF65-F5344CB8AC3E}">
        <p14:creationId xmlns:p14="http://schemas.microsoft.com/office/powerpoint/2010/main" val="19163689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ChangeArrowheads="1"/>
          </p:cNvSpPr>
          <p:nvPr/>
        </p:nvSpPr>
        <p:spPr bwMode="auto">
          <a:xfrm>
            <a:off x="508000" y="482600"/>
            <a:ext cx="6400800" cy="4876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pPr>
            <a:endParaRPr lang="en-US" sz="2400">
              <a:solidFill>
                <a:srgbClr val="000000"/>
              </a:solidFill>
              <a:ea typeface="MS PGothic" charset="0"/>
            </a:endParaRPr>
          </a:p>
        </p:txBody>
      </p:sp>
      <p:graphicFrame>
        <p:nvGraphicFramePr>
          <p:cNvPr id="2" name="Table 1"/>
          <p:cNvGraphicFramePr>
            <a:graphicFrameLocks noGrp="1"/>
          </p:cNvGraphicFramePr>
          <p:nvPr>
            <p:extLst/>
          </p:nvPr>
        </p:nvGraphicFramePr>
        <p:xfrm>
          <a:off x="7112000" y="455507"/>
          <a:ext cx="4775200" cy="4903893"/>
        </p:xfrm>
        <a:graphic>
          <a:graphicData uri="http://schemas.openxmlformats.org/drawingml/2006/table">
            <a:tbl>
              <a:tblPr firstRow="1" bandRow="1">
                <a:tableStyleId>{5C22544A-7EE6-4342-B048-85BDC9FD1C3A}</a:tableStyleId>
              </a:tblPr>
              <a:tblGrid>
                <a:gridCol w="2032000"/>
                <a:gridCol w="1625600"/>
                <a:gridCol w="1117600"/>
              </a:tblGrid>
              <a:tr h="1219200">
                <a:tc>
                  <a:txBody>
                    <a:bodyPr/>
                    <a:lstStyle/>
                    <a:p>
                      <a:r>
                        <a:rPr lang="en-US" sz="2400" dirty="0" smtClean="0"/>
                        <a:t>Jurisdiction</a:t>
                      </a:r>
                      <a:endParaRPr lang="en-US" sz="2400" dirty="0"/>
                    </a:p>
                  </a:txBody>
                  <a:tcPr marL="121920" marR="121920" marT="60960" marB="60960"/>
                </a:tc>
                <a:tc>
                  <a:txBody>
                    <a:bodyPr/>
                    <a:lstStyle/>
                    <a:p>
                      <a:r>
                        <a:rPr lang="en-US" sz="2400" dirty="0" smtClean="0"/>
                        <a:t>Basin Area km</a:t>
                      </a:r>
                      <a:r>
                        <a:rPr lang="en-US" sz="2400" baseline="30000" dirty="0" smtClean="0"/>
                        <a:t>2</a:t>
                      </a:r>
                      <a:endParaRPr lang="en-US" sz="2400" dirty="0"/>
                    </a:p>
                  </a:txBody>
                  <a:tcPr marL="121920" marR="121920" marT="60960" marB="60960"/>
                </a:tc>
                <a:tc>
                  <a:txBody>
                    <a:bodyPr/>
                    <a:lstStyle/>
                    <a:p>
                      <a:r>
                        <a:rPr lang="en-US" sz="2400" dirty="0" smtClean="0"/>
                        <a:t>%</a:t>
                      </a:r>
                      <a:r>
                        <a:rPr lang="en-US" sz="2400" baseline="0" dirty="0" smtClean="0"/>
                        <a:t> Total Basin</a:t>
                      </a:r>
                      <a:endParaRPr lang="en-US" sz="2400" dirty="0"/>
                    </a:p>
                  </a:txBody>
                  <a:tcPr marL="121920" marR="121920" marT="60960" marB="60960"/>
                </a:tc>
              </a:tr>
              <a:tr h="853440">
                <a:tc>
                  <a:txBody>
                    <a:bodyPr/>
                    <a:lstStyle/>
                    <a:p>
                      <a:r>
                        <a:rPr lang="en-US" sz="2400" dirty="0" smtClean="0"/>
                        <a:t>British</a:t>
                      </a:r>
                      <a:r>
                        <a:rPr lang="en-US" sz="2400" baseline="0" dirty="0" smtClean="0"/>
                        <a:t> Columbia</a:t>
                      </a:r>
                      <a:endParaRPr lang="en-US" sz="2400" dirty="0"/>
                    </a:p>
                  </a:txBody>
                  <a:tcPr marL="121920" marR="121920" marT="60960" marB="60960"/>
                </a:tc>
                <a:tc>
                  <a:txBody>
                    <a:bodyPr/>
                    <a:lstStyle/>
                    <a:p>
                      <a:r>
                        <a:rPr lang="en-US" sz="2400" dirty="0" smtClean="0"/>
                        <a:t>274 500</a:t>
                      </a:r>
                      <a:endParaRPr lang="en-US" sz="2400" dirty="0"/>
                    </a:p>
                  </a:txBody>
                  <a:tcPr marL="121920" marR="121920" marT="60960" marB="60960"/>
                </a:tc>
                <a:tc>
                  <a:txBody>
                    <a:bodyPr/>
                    <a:lstStyle/>
                    <a:p>
                      <a:r>
                        <a:rPr lang="en-US" sz="2400" dirty="0" smtClean="0"/>
                        <a:t>15.3</a:t>
                      </a:r>
                      <a:endParaRPr lang="en-US" sz="2400" dirty="0"/>
                    </a:p>
                  </a:txBody>
                  <a:tcPr marL="121920" marR="121920" marT="60960" marB="60960"/>
                </a:tc>
              </a:tr>
              <a:tr h="494453">
                <a:tc>
                  <a:txBody>
                    <a:bodyPr/>
                    <a:lstStyle/>
                    <a:p>
                      <a:r>
                        <a:rPr lang="en-US" sz="2400" dirty="0" smtClean="0"/>
                        <a:t>Alberta</a:t>
                      </a:r>
                      <a:endParaRPr lang="en-US" sz="2400" dirty="0"/>
                    </a:p>
                  </a:txBody>
                  <a:tcPr marL="121920" marR="121920" marT="60960" marB="60960"/>
                </a:tc>
                <a:tc>
                  <a:txBody>
                    <a:bodyPr/>
                    <a:lstStyle/>
                    <a:p>
                      <a:r>
                        <a:rPr lang="en-US" sz="2400" dirty="0" smtClean="0"/>
                        <a:t>444 700</a:t>
                      </a:r>
                      <a:endParaRPr lang="en-US" sz="2400" dirty="0"/>
                    </a:p>
                  </a:txBody>
                  <a:tcPr marL="121920" marR="121920" marT="60960" marB="60960"/>
                </a:tc>
                <a:tc>
                  <a:txBody>
                    <a:bodyPr/>
                    <a:lstStyle/>
                    <a:p>
                      <a:r>
                        <a:rPr lang="en-US" sz="2400" dirty="0" smtClean="0"/>
                        <a:t>24.9</a:t>
                      </a:r>
                      <a:endParaRPr lang="en-US" sz="2400" dirty="0"/>
                    </a:p>
                  </a:txBody>
                  <a:tcPr marL="121920" marR="121920" marT="60960" marB="60960"/>
                </a:tc>
              </a:tr>
              <a:tr h="494453">
                <a:tc>
                  <a:txBody>
                    <a:bodyPr/>
                    <a:lstStyle/>
                    <a:p>
                      <a:r>
                        <a:rPr lang="en-US" sz="2400" dirty="0" smtClean="0"/>
                        <a:t>Saskatchewan</a:t>
                      </a:r>
                      <a:endParaRPr lang="en-US" sz="2400" dirty="0"/>
                    </a:p>
                  </a:txBody>
                  <a:tcPr marL="121920" marR="121920" marT="60960" marB="60960"/>
                </a:tc>
                <a:tc>
                  <a:txBody>
                    <a:bodyPr/>
                    <a:lstStyle/>
                    <a:p>
                      <a:r>
                        <a:rPr lang="en-US" sz="2400" dirty="0" smtClean="0"/>
                        <a:t>134 100</a:t>
                      </a:r>
                      <a:endParaRPr lang="en-US" sz="2400" dirty="0"/>
                    </a:p>
                  </a:txBody>
                  <a:tcPr marL="121920" marR="121920" marT="60960" marB="60960"/>
                </a:tc>
                <a:tc>
                  <a:txBody>
                    <a:bodyPr/>
                    <a:lstStyle/>
                    <a:p>
                      <a:r>
                        <a:rPr lang="en-US" sz="2400" dirty="0" smtClean="0"/>
                        <a:t>7.5</a:t>
                      </a:r>
                      <a:endParaRPr lang="en-US" sz="2400" dirty="0"/>
                    </a:p>
                  </a:txBody>
                  <a:tcPr marL="121920" marR="121920" marT="60960" marB="60960"/>
                </a:tc>
              </a:tr>
              <a:tr h="494453">
                <a:tc>
                  <a:txBody>
                    <a:bodyPr/>
                    <a:lstStyle/>
                    <a:p>
                      <a:r>
                        <a:rPr lang="en-US" sz="2400" dirty="0" smtClean="0"/>
                        <a:t>Yukon</a:t>
                      </a:r>
                      <a:endParaRPr lang="en-US" sz="2400" dirty="0"/>
                    </a:p>
                  </a:txBody>
                  <a:tcPr marL="121920" marR="121920" marT="60960" marB="60960"/>
                </a:tc>
                <a:tc>
                  <a:txBody>
                    <a:bodyPr/>
                    <a:lstStyle/>
                    <a:p>
                      <a:r>
                        <a:rPr lang="en-US" sz="2400" dirty="0" smtClean="0"/>
                        <a:t>129 500</a:t>
                      </a:r>
                      <a:endParaRPr lang="en-US" sz="2400" dirty="0"/>
                    </a:p>
                  </a:txBody>
                  <a:tcPr marL="121920" marR="121920" marT="60960" marB="60960"/>
                </a:tc>
                <a:tc>
                  <a:txBody>
                    <a:bodyPr/>
                    <a:lstStyle/>
                    <a:p>
                      <a:r>
                        <a:rPr lang="en-US" sz="2400" dirty="0" smtClean="0"/>
                        <a:t>7.2</a:t>
                      </a:r>
                      <a:endParaRPr lang="en-US" sz="2400" dirty="0"/>
                    </a:p>
                  </a:txBody>
                  <a:tcPr marL="121920" marR="121920" marT="60960" marB="60960"/>
                </a:tc>
              </a:tr>
              <a:tr h="853440">
                <a:tc>
                  <a:txBody>
                    <a:bodyPr/>
                    <a:lstStyle/>
                    <a:p>
                      <a:r>
                        <a:rPr lang="en-US" sz="2400" dirty="0" smtClean="0"/>
                        <a:t>Northwest</a:t>
                      </a:r>
                      <a:r>
                        <a:rPr lang="en-US" sz="2400" baseline="0" dirty="0" smtClean="0"/>
                        <a:t> Territories</a:t>
                      </a:r>
                      <a:endParaRPr lang="en-US" sz="2400" dirty="0"/>
                    </a:p>
                  </a:txBody>
                  <a:tcPr marL="121920" marR="121920" marT="60960" marB="60960"/>
                </a:tc>
                <a:tc>
                  <a:txBody>
                    <a:bodyPr/>
                    <a:lstStyle/>
                    <a:p>
                      <a:r>
                        <a:rPr lang="en-US" sz="2400" dirty="0" smtClean="0"/>
                        <a:t>804 200</a:t>
                      </a:r>
                      <a:endParaRPr lang="en-US" sz="2400" dirty="0"/>
                    </a:p>
                  </a:txBody>
                  <a:tcPr marL="121920" marR="121920" marT="60960" marB="60960"/>
                </a:tc>
                <a:tc>
                  <a:txBody>
                    <a:bodyPr/>
                    <a:lstStyle/>
                    <a:p>
                      <a:r>
                        <a:rPr lang="en-US" sz="2400" dirty="0" smtClean="0"/>
                        <a:t>45</a:t>
                      </a:r>
                      <a:endParaRPr lang="en-US" sz="2400" dirty="0"/>
                    </a:p>
                  </a:txBody>
                  <a:tcPr marL="121920" marR="121920" marT="60960" marB="60960"/>
                </a:tc>
              </a:tr>
              <a:tr h="494453">
                <a:tc>
                  <a:txBody>
                    <a:bodyPr/>
                    <a:lstStyle/>
                    <a:p>
                      <a:r>
                        <a:rPr lang="en-US" sz="2400" dirty="0" smtClean="0"/>
                        <a:t>Total</a:t>
                      </a:r>
                      <a:endParaRPr lang="en-US" sz="2400" dirty="0"/>
                    </a:p>
                  </a:txBody>
                  <a:tcPr marL="121920" marR="121920" marT="60960" marB="60960"/>
                </a:tc>
                <a:tc>
                  <a:txBody>
                    <a:bodyPr/>
                    <a:lstStyle/>
                    <a:p>
                      <a:r>
                        <a:rPr lang="en-US" sz="2400" dirty="0" smtClean="0"/>
                        <a:t>1</a:t>
                      </a:r>
                      <a:r>
                        <a:rPr lang="en-US" sz="2400" baseline="0" dirty="0" smtClean="0"/>
                        <a:t> 787 000</a:t>
                      </a:r>
                      <a:endParaRPr lang="en-US" sz="2400" dirty="0"/>
                    </a:p>
                  </a:txBody>
                  <a:tcPr marL="121920" marR="121920" marT="60960" marB="60960"/>
                </a:tc>
                <a:tc>
                  <a:txBody>
                    <a:bodyPr/>
                    <a:lstStyle/>
                    <a:p>
                      <a:endParaRPr lang="en-US" sz="2400" dirty="0"/>
                    </a:p>
                  </a:txBody>
                  <a:tcPr marL="121920" marR="121920" marT="60960" marB="60960"/>
                </a:tc>
              </a:tr>
            </a:tbl>
          </a:graphicData>
        </a:graphic>
      </p:graphicFrame>
      <p:sp>
        <p:nvSpPr>
          <p:cNvPr id="6" name="TextBox 2"/>
          <p:cNvSpPr txBox="1">
            <a:spLocks noChangeArrowheads="1"/>
          </p:cNvSpPr>
          <p:nvPr/>
        </p:nvSpPr>
        <p:spPr bwMode="auto">
          <a:xfrm>
            <a:off x="1207385" y="685800"/>
            <a:ext cx="4685415" cy="1487458"/>
          </a:xfrm>
          <a:prstGeom prst="rect">
            <a:avLst/>
          </a:prstGeom>
          <a:noFill/>
          <a:ln w="9525">
            <a:noFill/>
            <a:miter lim="800000"/>
            <a:headEnd/>
            <a:tailEnd/>
          </a:ln>
        </p:spPr>
        <p:txBody>
          <a:bodyPr wrap="square">
            <a:spAutoFit/>
          </a:bodyPr>
          <a:lstStyle/>
          <a:p>
            <a:r>
              <a:rPr lang="en-CA" sz="2133" dirty="0">
                <a:solidFill>
                  <a:srgbClr val="FFFF00"/>
                </a:solidFill>
                <a:latin typeface="Calibri" pitchFamily="34" charset="0"/>
              </a:rPr>
              <a:t>Mackenzie River Basin = 20% of Canada</a:t>
            </a:r>
          </a:p>
          <a:p>
            <a:endParaRPr lang="en-CA" sz="2133" dirty="0">
              <a:solidFill>
                <a:srgbClr val="FFFF00"/>
              </a:solidFill>
              <a:latin typeface="Calibri" pitchFamily="34" charset="0"/>
            </a:endParaRPr>
          </a:p>
          <a:p>
            <a:endParaRPr lang="en-CA" sz="4800" dirty="0">
              <a:solidFill>
                <a:schemeClr val="accent2"/>
              </a:solidFill>
              <a:latin typeface="Calibri" pitchFamily="34" charset="0"/>
            </a:endParaRPr>
          </a:p>
        </p:txBody>
      </p:sp>
    </p:spTree>
    <p:extLst>
      <p:ext uri="{BB962C8B-B14F-4D97-AF65-F5344CB8AC3E}">
        <p14:creationId xmlns:p14="http://schemas.microsoft.com/office/powerpoint/2010/main" val="4030762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98601"/>
            <a:ext cx="6705600" cy="715961"/>
          </a:xfrm>
        </p:spPr>
        <p:txBody>
          <a:bodyPr>
            <a:normAutofit/>
          </a:bodyPr>
          <a:lstStyle/>
          <a:p>
            <a:pPr algn="l"/>
            <a:r>
              <a:rPr lang="en-US" dirty="0">
                <a:solidFill>
                  <a:schemeClr val="accent4"/>
                </a:solidFill>
              </a:rPr>
              <a:t>NWT </a:t>
            </a:r>
            <a:r>
              <a:rPr lang="en-US" dirty="0" smtClean="0">
                <a:solidFill>
                  <a:schemeClr val="accent4"/>
                </a:solidFill>
              </a:rPr>
              <a:t>Quick Facts</a:t>
            </a:r>
            <a:endParaRPr lang="en-US" dirty="0">
              <a:solidFill>
                <a:schemeClr val="accent4"/>
              </a:solidFill>
            </a:endParaRPr>
          </a:p>
        </p:txBody>
      </p:sp>
      <p:sp>
        <p:nvSpPr>
          <p:cNvPr id="3" name="Content Placeholder 2"/>
          <p:cNvSpPr>
            <a:spLocks noGrp="1"/>
          </p:cNvSpPr>
          <p:nvPr>
            <p:ph idx="1"/>
          </p:nvPr>
        </p:nvSpPr>
        <p:spPr>
          <a:xfrm>
            <a:off x="1219200" y="2717801"/>
            <a:ext cx="10972800" cy="3657599"/>
          </a:xfrm>
        </p:spPr>
        <p:txBody>
          <a:bodyPr>
            <a:normAutofit/>
          </a:bodyPr>
          <a:lstStyle/>
          <a:p>
            <a:r>
              <a:rPr lang="en-US" sz="3467" dirty="0">
                <a:solidFill>
                  <a:schemeClr val="accent1">
                    <a:lumMod val="75000"/>
                  </a:schemeClr>
                </a:solidFill>
              </a:rPr>
              <a:t>Capital city: </a:t>
            </a:r>
            <a:r>
              <a:rPr lang="en-US" dirty="0" smtClean="0">
                <a:solidFill>
                  <a:schemeClr val="accent1">
                    <a:lumMod val="75000"/>
                  </a:schemeClr>
                </a:solidFill>
              </a:rPr>
              <a:t>Yellowknife</a:t>
            </a:r>
          </a:p>
          <a:p>
            <a:r>
              <a:rPr lang="en-US" sz="3467" dirty="0">
                <a:solidFill>
                  <a:schemeClr val="accent1">
                    <a:lumMod val="75000"/>
                  </a:schemeClr>
                </a:solidFill>
              </a:rPr>
              <a:t>Territorial Population: </a:t>
            </a:r>
            <a:r>
              <a:rPr lang="en-US" dirty="0" smtClean="0">
                <a:solidFill>
                  <a:schemeClr val="accent1">
                    <a:lumMod val="75000"/>
                  </a:schemeClr>
                </a:solidFill>
              </a:rPr>
              <a:t>42,810</a:t>
            </a:r>
          </a:p>
          <a:p>
            <a:r>
              <a:rPr lang="en-US" sz="3467" dirty="0">
                <a:solidFill>
                  <a:schemeClr val="accent1">
                    <a:lumMod val="75000"/>
                  </a:schemeClr>
                </a:solidFill>
              </a:rPr>
              <a:t>Total Area: </a:t>
            </a:r>
            <a:r>
              <a:rPr lang="en-US" dirty="0">
                <a:solidFill>
                  <a:schemeClr val="accent1">
                    <a:lumMod val="75000"/>
                  </a:schemeClr>
                </a:solidFill>
              </a:rPr>
              <a:t>1,170,000 </a:t>
            </a:r>
            <a:r>
              <a:rPr lang="en-US" dirty="0" smtClean="0">
                <a:solidFill>
                  <a:schemeClr val="accent1">
                    <a:lumMod val="75000"/>
                  </a:schemeClr>
                </a:solidFill>
              </a:rPr>
              <a:t>km</a:t>
            </a:r>
            <a:r>
              <a:rPr lang="en-US" baseline="30000" dirty="0" smtClean="0">
                <a:solidFill>
                  <a:schemeClr val="accent1">
                    <a:lumMod val="75000"/>
                  </a:schemeClr>
                </a:solidFill>
              </a:rPr>
              <a:t>2</a:t>
            </a:r>
            <a:endParaRPr lang="en-US" dirty="0">
              <a:solidFill>
                <a:schemeClr val="accent1">
                  <a:lumMod val="75000"/>
                </a:schemeClr>
              </a:solidFill>
            </a:endParaRPr>
          </a:p>
          <a:p>
            <a:r>
              <a:rPr lang="en-US" sz="3467" dirty="0">
                <a:solidFill>
                  <a:schemeClr val="accent1">
                    <a:lumMod val="75000"/>
                  </a:schemeClr>
                </a:solidFill>
              </a:rPr>
              <a:t>Number of Communities: </a:t>
            </a:r>
            <a:r>
              <a:rPr lang="en-US" sz="3733" dirty="0">
                <a:solidFill>
                  <a:schemeClr val="accent1">
                    <a:lumMod val="75000"/>
                  </a:schemeClr>
                </a:solidFill>
              </a:rPr>
              <a:t>33</a:t>
            </a:r>
          </a:p>
          <a:p>
            <a:pPr>
              <a:spcAft>
                <a:spcPts val="800"/>
              </a:spcAft>
            </a:pPr>
            <a:r>
              <a:rPr lang="en-US" sz="3467" dirty="0">
                <a:solidFill>
                  <a:schemeClr val="accent1">
                    <a:lumMod val="75000"/>
                  </a:schemeClr>
                </a:solidFill>
              </a:rPr>
              <a:t>Official Languages:</a:t>
            </a:r>
            <a:r>
              <a:rPr lang="en-US" dirty="0" smtClean="0">
                <a:solidFill>
                  <a:schemeClr val="accent1">
                    <a:lumMod val="75000"/>
                  </a:schemeClr>
                </a:solidFill>
              </a:rPr>
              <a:t>	11 official languages</a:t>
            </a:r>
            <a:r>
              <a:rPr lang="en-US" dirty="0">
                <a:solidFill>
                  <a:schemeClr val="accent1">
                    <a:lumMod val="75000"/>
                  </a:schemeClr>
                </a:solidFill>
              </a:rPr>
              <a:t>, 9 of which </a:t>
            </a:r>
            <a:r>
              <a:rPr lang="en-US" dirty="0" smtClean="0">
                <a:solidFill>
                  <a:schemeClr val="accent1">
                    <a:lumMod val="75000"/>
                  </a:schemeClr>
                </a:solidFill>
              </a:rPr>
              <a:t>			are Indigenous</a:t>
            </a:r>
            <a:endParaRPr lang="en-US"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246E4F03-9AE7-4954-8E54-3B5137041FEA}" type="slidenum">
              <a:rPr lang="en-US" smtClean="0"/>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787401"/>
            <a:ext cx="3302000" cy="4138084"/>
          </a:xfrm>
          <a:prstGeom prst="rect">
            <a:avLst/>
          </a:prstGeom>
        </p:spPr>
      </p:pic>
    </p:spTree>
    <p:extLst>
      <p:ext uri="{BB962C8B-B14F-4D97-AF65-F5344CB8AC3E}">
        <p14:creationId xmlns:p14="http://schemas.microsoft.com/office/powerpoint/2010/main" val="364268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6E4F03-9AE7-4954-8E54-3B5137041FEA}" type="slidenum">
              <a:rPr lang="en-US" smtClean="0"/>
              <a:pPr/>
              <a:t>5</a:t>
            </a:fld>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1222"/>
            <a:ext cx="8088464" cy="546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929467" cy="3905956"/>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78" y="3505201"/>
            <a:ext cx="2947145" cy="196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38" t="9241" r="23659" b="-9241"/>
          <a:stretch/>
        </p:blipFill>
        <p:spPr bwMode="auto">
          <a:xfrm>
            <a:off x="9528663" y="2866141"/>
            <a:ext cx="2682240" cy="286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7567" y="-53163"/>
            <a:ext cx="2663336" cy="339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867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3613" b="13613"/>
          <a:stretch>
            <a:fillRect/>
          </a:stretch>
        </p:blipFill>
        <p:spPr>
          <a:xfrm>
            <a:off x="3048000" y="1193800"/>
            <a:ext cx="6908800" cy="3886200"/>
          </a:xfrm>
        </p:spPr>
      </p:pic>
      <p:sp>
        <p:nvSpPr>
          <p:cNvPr id="5" name="Text Placeholder 4"/>
          <p:cNvSpPr>
            <a:spLocks noGrp="1"/>
          </p:cNvSpPr>
          <p:nvPr>
            <p:ph type="body" sz="half" idx="2"/>
          </p:nvPr>
        </p:nvSpPr>
        <p:spPr>
          <a:xfrm>
            <a:off x="1422400" y="5054600"/>
            <a:ext cx="10363200" cy="1320800"/>
          </a:xfrm>
        </p:spPr>
        <p:txBody>
          <a:bodyPr>
            <a:noAutofit/>
          </a:bodyPr>
          <a:lstStyle/>
          <a:p>
            <a:pPr algn="ctr"/>
            <a:r>
              <a:rPr lang="en-CA" sz="3733" dirty="0">
                <a:solidFill>
                  <a:schemeClr val="accent2"/>
                </a:solidFill>
              </a:rPr>
              <a:t>“The waters of the Northwest Territories will remain clean, abundant and productive for all time.”</a:t>
            </a:r>
            <a:endParaRPr lang="en-US" sz="3733" dirty="0">
              <a:solidFill>
                <a:schemeClr val="accent2"/>
              </a:solidFill>
            </a:endParaRPr>
          </a:p>
        </p:txBody>
      </p:sp>
      <p:sp>
        <p:nvSpPr>
          <p:cNvPr id="4" name="Slide Number Placeholder 3"/>
          <p:cNvSpPr>
            <a:spLocks noGrp="1"/>
          </p:cNvSpPr>
          <p:nvPr>
            <p:ph type="sldNum" sz="quarter" idx="10"/>
          </p:nvPr>
        </p:nvSpPr>
        <p:spPr/>
        <p:txBody>
          <a:bodyPr/>
          <a:lstStyle/>
          <a:p>
            <a:pPr>
              <a:defRPr/>
            </a:pPr>
            <a:fld id="{1491361E-9F1F-4A2F-AA7C-6C8BE1134533}" type="slidenum">
              <a:rPr lang="en-CA" smtClean="0"/>
              <a:pPr>
                <a:defRPr/>
              </a:pPr>
              <a:t>6</a:t>
            </a:fld>
            <a:endParaRPr lang="en-CA" dirty="0"/>
          </a:p>
        </p:txBody>
      </p:sp>
      <p:sp>
        <p:nvSpPr>
          <p:cNvPr id="2" name="TextBox 1"/>
          <p:cNvSpPr txBox="1"/>
          <p:nvPr/>
        </p:nvSpPr>
        <p:spPr>
          <a:xfrm>
            <a:off x="4165601" y="6273800"/>
            <a:ext cx="4329327" cy="338554"/>
          </a:xfrm>
          <a:prstGeom prst="rect">
            <a:avLst/>
          </a:prstGeom>
          <a:noFill/>
        </p:spPr>
        <p:txBody>
          <a:bodyPr wrap="none" rtlCol="0">
            <a:spAutoFit/>
          </a:bodyPr>
          <a:lstStyle/>
          <a:p>
            <a:r>
              <a:rPr lang="en-US" sz="1600" dirty="0"/>
              <a:t>Northwest Territories Water Stewardship Strategy</a:t>
            </a:r>
          </a:p>
        </p:txBody>
      </p:sp>
    </p:spTree>
    <p:extLst>
      <p:ext uri="{BB962C8B-B14F-4D97-AF65-F5344CB8AC3E}">
        <p14:creationId xmlns:p14="http://schemas.microsoft.com/office/powerpoint/2010/main" val="1097425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812800" y="177801"/>
            <a:ext cx="12192000" cy="1274967"/>
          </a:xfrm>
        </p:spPr>
        <p:txBody>
          <a:bodyPr>
            <a:normAutofit/>
          </a:bodyPr>
          <a:lstStyle/>
          <a:p>
            <a:r>
              <a:rPr lang="en-US" sz="4800" b="1" dirty="0">
                <a:solidFill>
                  <a:schemeClr val="accent1">
                    <a:lumMod val="75000"/>
                  </a:schemeClr>
                </a:solidFill>
                <a:latin typeface="+mn-lt"/>
              </a:rPr>
              <a:t>Community monitors are important!</a:t>
            </a:r>
          </a:p>
        </p:txBody>
      </p:sp>
      <p:pic>
        <p:nvPicPr>
          <p:cNvPr id="4915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2347384"/>
            <a:ext cx="5384800" cy="3031067"/>
          </a:xfrm>
        </p:spPr>
      </p:pic>
      <p:sp>
        <p:nvSpPr>
          <p:cNvPr id="5" name="Slide Number Placeholder 4"/>
          <p:cNvSpPr>
            <a:spLocks noGrp="1"/>
          </p:cNvSpPr>
          <p:nvPr>
            <p:ph type="sldNum" sz="quarter" idx="4294967295"/>
          </p:nvPr>
        </p:nvSpPr>
        <p:spPr>
          <a:xfrm>
            <a:off x="11684000" y="6493933"/>
            <a:ext cx="508000" cy="364067"/>
          </a:xfrm>
          <a:prstGeom prst="rect">
            <a:avLst/>
          </a:prstGeom>
        </p:spPr>
        <p:txBody>
          <a:bodyPr/>
          <a:lstStyle/>
          <a:p>
            <a:pPr>
              <a:defRPr/>
            </a:pPr>
            <a:fld id="{A8B9C7D5-C6FE-4F60-B996-09B81E111DD1}" type="slidenum">
              <a:rPr lang="en-CA" sz="1867"/>
              <a:pPr>
                <a:defRPr/>
              </a:pPr>
              <a:t>7</a:t>
            </a:fld>
            <a:endParaRPr lang="en-CA" sz="186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0" y="4070430"/>
            <a:ext cx="4610699" cy="304551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8400" y="4070430"/>
            <a:ext cx="4673601" cy="317557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99" y="1290599"/>
            <a:ext cx="4522389" cy="294834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8800" y="4233866"/>
            <a:ext cx="3149597" cy="3149597"/>
          </a:xfrm>
          <a:prstGeom prst="rect">
            <a:avLst/>
          </a:prstGeom>
        </p:spPr>
      </p:pic>
      <p:pic>
        <p:nvPicPr>
          <p:cNvPr id="1026" name="Picture 2" descr="C:\Users\Gila_Somers\AppData\Local\Microsoft\Windows\Temporary Internet Files\Content.IE5\FHYN9LNW\IMG_349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8400" y="1277655"/>
            <a:ext cx="4673601" cy="29612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8799" y="1290597"/>
            <a:ext cx="3149599" cy="3165963"/>
          </a:xfrm>
          <a:prstGeom prst="rect">
            <a:avLst/>
          </a:prstGeom>
        </p:spPr>
      </p:pic>
    </p:spTree>
    <p:extLst>
      <p:ext uri="{BB962C8B-B14F-4D97-AF65-F5344CB8AC3E}">
        <p14:creationId xmlns:p14="http://schemas.microsoft.com/office/powerpoint/2010/main" val="351634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269" y="346620"/>
            <a:ext cx="10022335" cy="1143000"/>
          </a:xfrm>
        </p:spPr>
        <p:txBody>
          <a:bodyPr/>
          <a:lstStyle/>
          <a:p>
            <a:r>
              <a:rPr lang="en-US" b="1" dirty="0">
                <a:solidFill>
                  <a:schemeClr val="accent1">
                    <a:lumMod val="75000"/>
                  </a:schemeClr>
                </a:solidFill>
              </a:rPr>
              <a:t>Integrated </a:t>
            </a:r>
            <a:r>
              <a:rPr lang="en-US" b="1" dirty="0" smtClean="0">
                <a:solidFill>
                  <a:schemeClr val="accent1">
                    <a:lumMod val="75000"/>
                  </a:schemeClr>
                </a:solidFill>
              </a:rPr>
              <a:t>Decision Making</a:t>
            </a:r>
            <a:endParaRPr lang="en-US" dirty="0">
              <a:solidFill>
                <a:schemeClr val="accent1">
                  <a:lumMod val="75000"/>
                </a:schemeClr>
              </a:solidFill>
            </a:endParaRPr>
          </a:p>
        </p:txBody>
      </p:sp>
      <p:sp>
        <p:nvSpPr>
          <p:cNvPr id="4" name="Slide Number Placeholder 3"/>
          <p:cNvSpPr>
            <a:spLocks noGrp="1"/>
          </p:cNvSpPr>
          <p:nvPr>
            <p:ph type="sldNum" sz="quarter" idx="4294967295"/>
          </p:nvPr>
        </p:nvSpPr>
        <p:spPr>
          <a:xfrm>
            <a:off x="9347200" y="6553200"/>
            <a:ext cx="2844800" cy="304800"/>
          </a:xfrm>
          <a:prstGeom prst="rect">
            <a:avLst/>
          </a:prstGeom>
        </p:spPr>
        <p:txBody>
          <a:bodyPr/>
          <a:lstStyle/>
          <a:p>
            <a:pPr>
              <a:defRPr/>
            </a:pPr>
            <a:fld id="{D236B2C6-C152-4D46-82C9-B817407260E3}" type="slidenum">
              <a:rPr lang="en-CA" smtClean="0"/>
              <a:pPr>
                <a:defRPr/>
              </a:pPr>
              <a:t>8</a:t>
            </a:fld>
            <a:endParaRPr lang="en-CA"/>
          </a:p>
        </p:txBody>
      </p:sp>
      <p:pic>
        <p:nvPicPr>
          <p:cNvPr id="5" name="Picture 5" descr="YSI 6600V2 Comprehensive Monitoring System - Profile view with sensor guard in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726" y="5071373"/>
            <a:ext cx="2436935" cy="1371600"/>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pic>
        <p:nvPicPr>
          <p:cNvPr id="19" name="Picture 18" descr="H:\Water\WSS-8470\CommunityBasedMonitoring-10\CBM Photos\South Slave\IMG_0504.JPG"/>
          <p:cNvPicPr>
            <a:picLocks noChangeAspect="1"/>
          </p:cNvPicPr>
          <p:nvPr/>
        </p:nvPicPr>
        <p:blipFill rotWithShape="1">
          <a:blip r:embed="rId4" cstate="print">
            <a:extLst>
              <a:ext uri="{28A0092B-C50C-407E-A947-70E740481C1C}">
                <a14:useLocalDpi xmlns:a14="http://schemas.microsoft.com/office/drawing/2010/main" val="0"/>
              </a:ext>
            </a:extLst>
          </a:blip>
          <a:srcRect t="11410"/>
          <a:stretch/>
        </p:blipFill>
        <p:spPr bwMode="auto">
          <a:xfrm>
            <a:off x="7529058" y="3117623"/>
            <a:ext cx="1604284" cy="1327376"/>
          </a:xfrm>
          <a:prstGeom prst="rect">
            <a:avLst/>
          </a:prstGeom>
          <a:ln>
            <a:noFill/>
          </a:ln>
          <a:effectLst>
            <a:softEdge rad="112500"/>
          </a:effectLst>
        </p:spPr>
      </p:pic>
      <p:sp>
        <p:nvSpPr>
          <p:cNvPr id="6" name="TextBox 5"/>
          <p:cNvSpPr txBox="1"/>
          <p:nvPr/>
        </p:nvSpPr>
        <p:spPr>
          <a:xfrm>
            <a:off x="4713393" y="6428376"/>
            <a:ext cx="2641600" cy="318100"/>
          </a:xfrm>
          <a:prstGeom prst="rect">
            <a:avLst/>
          </a:prstGeom>
          <a:noFill/>
        </p:spPr>
        <p:txBody>
          <a:bodyPr wrap="square" rtlCol="0">
            <a:spAutoFit/>
          </a:bodyPr>
          <a:lstStyle/>
          <a:p>
            <a:r>
              <a:rPr lang="en-US" sz="1467" dirty="0"/>
              <a:t>Photo credit: YSI.com</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7095" y="1494701"/>
            <a:ext cx="3355852" cy="15028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601" y="4911566"/>
            <a:ext cx="3585633" cy="16912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609" y="3135421"/>
            <a:ext cx="2742999" cy="1811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1117601" y="2131462"/>
            <a:ext cx="2940420" cy="253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1201" y="4444999"/>
            <a:ext cx="3216695" cy="2157783"/>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7200" y="2717800"/>
            <a:ext cx="2479512" cy="19485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3539" y="1191300"/>
            <a:ext cx="4133556" cy="20588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54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889000"/>
            <a:ext cx="10972800" cy="1447800"/>
          </a:xfrm>
        </p:spPr>
        <p:txBody>
          <a:bodyPr>
            <a:normAutofit/>
          </a:bodyPr>
          <a:lstStyle/>
          <a:p>
            <a:pPr algn="ctr">
              <a:defRPr/>
            </a:pPr>
            <a:r>
              <a:rPr lang="en-CA" sz="4800" b="1" dirty="0">
                <a:solidFill>
                  <a:schemeClr val="accent3"/>
                </a:solidFill>
                <a:latin typeface="+mn-lt"/>
              </a:rPr>
              <a:t>Linking to Industry, Academia and other jurisdictions</a:t>
            </a:r>
          </a:p>
        </p:txBody>
      </p:sp>
      <p:sp>
        <p:nvSpPr>
          <p:cNvPr id="4" name="Slide Number Placeholder 3"/>
          <p:cNvSpPr>
            <a:spLocks noGrp="1"/>
          </p:cNvSpPr>
          <p:nvPr>
            <p:ph type="sldNum" sz="quarter" idx="4294967295"/>
          </p:nvPr>
        </p:nvSpPr>
        <p:spPr>
          <a:xfrm>
            <a:off x="9347200" y="6553200"/>
            <a:ext cx="2844800" cy="304800"/>
          </a:xfrm>
          <a:prstGeom prst="rect">
            <a:avLst/>
          </a:prstGeom>
        </p:spPr>
        <p:txBody>
          <a:bodyPr/>
          <a:lstStyle/>
          <a:p>
            <a:pPr>
              <a:defRPr/>
            </a:pPr>
            <a:fld id="{D236B2C6-C152-4D46-82C9-B817407260E3}" type="slidenum">
              <a:rPr lang="en-CA" smtClean="0"/>
              <a:pPr>
                <a:defRPr/>
              </a:pPr>
              <a:t>9</a:t>
            </a:fld>
            <a:endParaRPr lang="en-CA"/>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098" y="2332357"/>
            <a:ext cx="3913959" cy="2331720"/>
          </a:xfrm>
          <a:prstGeom prst="rect">
            <a:avLst/>
          </a:prstGeom>
        </p:spPr>
      </p:pic>
      <p:pic>
        <p:nvPicPr>
          <p:cNvPr id="7" name="Picture 2" descr="H:\Water\WSS-8470\Public Education\Water Calendar 2014\Months\October Fort Good Hope\FGH Reservoir. Stefan Goodman and Daniel Masuzum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089" y="4656400"/>
            <a:ext cx="3913959" cy="22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855" y="2332358"/>
            <a:ext cx="3931616" cy="220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399404" y="4432303"/>
            <a:ext cx="3251200" cy="297454"/>
          </a:xfrm>
          <a:prstGeom prst="rect">
            <a:avLst/>
          </a:prstGeom>
          <a:noFill/>
        </p:spPr>
        <p:txBody>
          <a:bodyPr wrap="square" rtlCol="0">
            <a:spAutoFit/>
          </a:bodyPr>
          <a:lstStyle/>
          <a:p>
            <a:pPr algn="ctr"/>
            <a:r>
              <a:rPr lang="en-US" sz="1333" dirty="0"/>
              <a:t>Photo credit: CBC</a:t>
            </a:r>
          </a:p>
        </p:txBody>
      </p:sp>
      <p:sp>
        <p:nvSpPr>
          <p:cNvPr id="12" name="TextBox 11"/>
          <p:cNvSpPr txBox="1"/>
          <p:nvPr/>
        </p:nvSpPr>
        <p:spPr>
          <a:xfrm>
            <a:off x="5064047" y="6529706"/>
            <a:ext cx="2777067" cy="297454"/>
          </a:xfrm>
          <a:prstGeom prst="rect">
            <a:avLst/>
          </a:prstGeom>
          <a:noFill/>
        </p:spPr>
        <p:txBody>
          <a:bodyPr wrap="square" rtlCol="0">
            <a:spAutoFit/>
          </a:bodyPr>
          <a:lstStyle/>
          <a:p>
            <a:r>
              <a:rPr lang="en-US" sz="1333" dirty="0"/>
              <a:t>Photo credit: Miningandenergy.ca</a:t>
            </a: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8856" y="4690540"/>
            <a:ext cx="3783145" cy="269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057" y="2332358"/>
            <a:ext cx="3370799" cy="251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8057" y="4596448"/>
            <a:ext cx="3361347" cy="202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395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1731</Words>
  <Application>Microsoft Office PowerPoint</Application>
  <PresentationFormat>Widescreen</PresentationFormat>
  <Paragraphs>102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MS PGothic</vt:lpstr>
      <vt:lpstr>Arial</vt:lpstr>
      <vt:lpstr>Calibri</vt:lpstr>
      <vt:lpstr>Calibri Light</vt:lpstr>
      <vt:lpstr>Fira Sans</vt:lpstr>
      <vt:lpstr>Office Theme</vt:lpstr>
      <vt:lpstr>PowerPoint Presentation</vt:lpstr>
      <vt:lpstr>PowerPoint Presentation</vt:lpstr>
      <vt:lpstr>PowerPoint Presentation</vt:lpstr>
      <vt:lpstr>NWT Quick Facts</vt:lpstr>
      <vt:lpstr>PowerPoint Presentation</vt:lpstr>
      <vt:lpstr>PowerPoint Presentation</vt:lpstr>
      <vt:lpstr>Community monitors are important!</vt:lpstr>
      <vt:lpstr>Integrated Decision Making</vt:lpstr>
      <vt:lpstr>Linking to Industry, Academia and other jurisdictions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Corrigan Hammond</dc:creator>
  <cp:lastModifiedBy>Corrigan Hammond</cp:lastModifiedBy>
  <cp:revision>1</cp:revision>
  <dcterms:created xsi:type="dcterms:W3CDTF">2018-06-27T18:11:00Z</dcterms:created>
  <dcterms:modified xsi:type="dcterms:W3CDTF">2018-06-27T18:11:29Z</dcterms:modified>
</cp:coreProperties>
</file>