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Hendriks" initials="EH" lastIdx="22" clrIdx="0">
    <p:extLst>
      <p:ext uri="{19B8F6BF-5375-455C-9EA6-DF929625EA0E}">
        <p15:presenceInfo xmlns:p15="http://schemas.microsoft.com/office/powerpoint/2012/main" userId="S003BFFD88E03A87@LIVE.COM" providerId="AD"/>
      </p:ext>
    </p:extLst>
  </p:cmAuthor>
  <p:cmAuthor id="2" name="Catherine Paquette" initials="CP" lastIdx="4" clrIdx="1">
    <p:extLst>
      <p:ext uri="{19B8F6BF-5375-455C-9EA6-DF929625EA0E}">
        <p15:presenceInfo xmlns:p15="http://schemas.microsoft.com/office/powerpoint/2012/main" userId="S-1-5-21-58594938-949114672-1885625156-17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6" d="100"/>
          <a:sy n="86" d="100"/>
        </p:scale>
        <p:origin x="485"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6-07T22:24:47.785" idx="5">
    <p:pos x="10" y="10"/>
    <p:text>Kind of boring</p:text>
    <p:extLst>
      <p:ext uri="{C676402C-5697-4E1C-873F-D02D1690AC5C}">
        <p15:threadingInfo xmlns:p15="http://schemas.microsoft.com/office/powerpoint/2012/main" timeZoneBias="240"/>
      </p:ext>
    </p:extLst>
  </p:cm>
  <p:cm authorId="2" dt="2017-06-08T16:05:41.346" idx="4">
    <p:pos x="10" y="146"/>
    <p:text>Maybe ask around for ideas? I feel like I've seen this slide so many times I can't imagine it any other way</p:text>
    <p:extLst>
      <p:ext uri="{C676402C-5697-4E1C-873F-D02D1690AC5C}">
        <p15:threadingInfo xmlns:p15="http://schemas.microsoft.com/office/powerpoint/2012/main" timeZoneBias="240">
          <p15:parentCm authorId="1" idx="5"/>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6-08T22:47:49.255" idx="22">
    <p:pos x="10" y="10"/>
    <p:text>still don't love the closing lines but I keep turning to this when I'm too tired.  It's all I'll work on tomorrow morning.</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09A81-5367-42D7-A76D-529D19670CC7}" type="datetimeFigureOut">
              <a:rPr lang="en-US" smtClean="0"/>
              <a:t>6/27/2018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252A2B-660E-4B1A-8699-FBF23364B98F}" type="slidenum">
              <a:rPr lang="en-US" smtClean="0"/>
              <a:t>‹#›</a:t>
            </a:fld>
            <a:endParaRPr lang="en-US"/>
          </a:p>
        </p:txBody>
      </p:sp>
    </p:spTree>
    <p:extLst>
      <p:ext uri="{BB962C8B-B14F-4D97-AF65-F5344CB8AC3E}">
        <p14:creationId xmlns:p14="http://schemas.microsoft.com/office/powerpoint/2010/main" val="188838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ucn.org/sites/dev/files/iucn_programme_2017-2020-final_approved.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and thank you for joining today.  Thank you to the Gordon Foundation for having me speak.  </a:t>
            </a:r>
          </a:p>
          <a:p>
            <a:endParaRPr lang="en-US" dirty="0"/>
          </a:p>
          <a:p>
            <a:r>
              <a:rPr lang="en-US" dirty="0"/>
              <a:t>Since 2013, WWF-Canada has been working toward</a:t>
            </a:r>
            <a:r>
              <a:rPr lang="en-US" baseline="0" dirty="0"/>
              <a:t> releasing this groundbreaking research to build a </a:t>
            </a:r>
            <a:r>
              <a:rPr lang="en-US" u="sng" dirty="0">
                <a:solidFill>
                  <a:srgbClr val="0070C0"/>
                </a:solidFill>
              </a:rPr>
              <a:t>clear picture of the state of all Canada’s watersheds</a:t>
            </a:r>
            <a:r>
              <a:rPr lang="en-US" baseline="0" dirty="0">
                <a:solidFill>
                  <a:srgbClr val="0070C0"/>
                </a:solidFill>
              </a:rPr>
              <a:t>. </a:t>
            </a:r>
          </a:p>
          <a:p>
            <a:endParaRPr lang="en-US" baseline="0" dirty="0"/>
          </a:p>
          <a:p>
            <a:r>
              <a:rPr lang="en-US" u="sng" baseline="0" dirty="0"/>
              <a:t>In the first 2 years </a:t>
            </a:r>
            <a:r>
              <a:rPr lang="en-US" baseline="0" dirty="0"/>
              <a:t>we created </a:t>
            </a:r>
            <a:r>
              <a:rPr lang="en-US" dirty="0"/>
              <a:t>a </a:t>
            </a:r>
            <a:r>
              <a:rPr lang="en-US" baseline="0" dirty="0"/>
              <a:t>scientifically-peer reviewed methodology, coded the assessment and created the online platform to communicate results.</a:t>
            </a:r>
          </a:p>
          <a:p>
            <a:endParaRPr lang="en-US" baseline="0" dirty="0"/>
          </a:p>
          <a:p>
            <a:r>
              <a:rPr lang="en-US" baseline="0" dirty="0"/>
              <a:t>Over  5 years, We hosted 30 or more webinars nationally to review results with local watershed groups and partners </a:t>
            </a:r>
            <a:r>
              <a:rPr lang="en-US" u="sng" baseline="0" dirty="0"/>
              <a:t>including scientific experts</a:t>
            </a:r>
          </a:p>
          <a:p>
            <a:endParaRPr lang="en-US" baseline="0" dirty="0"/>
          </a:p>
          <a:p>
            <a:r>
              <a:rPr lang="en-US" baseline="0" dirty="0"/>
              <a:t>We Worked with 171 data contributors</a:t>
            </a:r>
          </a:p>
          <a:p>
            <a:endParaRPr lang="en-US" baseline="0" dirty="0"/>
          </a:p>
          <a:p>
            <a:r>
              <a:rPr lang="en-US" baseline="0" dirty="0"/>
              <a:t>And invested well over a million dollars to understand the health </a:t>
            </a:r>
            <a:r>
              <a:rPr lang="en-US" dirty="0"/>
              <a:t>and impact </a:t>
            </a:r>
            <a:r>
              <a:rPr lang="en-US" baseline="0" dirty="0"/>
              <a:t>to Canada’s 25 major watersheds and 167 </a:t>
            </a:r>
            <a:r>
              <a:rPr lang="en-US" baseline="0" dirty="0" err="1"/>
              <a:t>subwatersheds</a:t>
            </a:r>
            <a:r>
              <a:rPr lang="en-US" baseline="0" dirty="0"/>
              <a:t>.  </a:t>
            </a:r>
          </a:p>
          <a:p>
            <a:endParaRPr lang="en-US" baseline="0" dirty="0"/>
          </a:p>
          <a:p>
            <a:r>
              <a:rPr lang="en-US" baseline="0" dirty="0"/>
              <a:t>One, might ask, why all the effort?</a:t>
            </a:r>
          </a:p>
        </p:txBody>
      </p:sp>
      <p:sp>
        <p:nvSpPr>
          <p:cNvPr id="4" name="Slide Number Placeholder 3"/>
          <p:cNvSpPr>
            <a:spLocks noGrp="1"/>
          </p:cNvSpPr>
          <p:nvPr>
            <p:ph type="sldNum" sz="quarter" idx="10"/>
          </p:nvPr>
        </p:nvSpPr>
        <p:spPr/>
        <p:txBody>
          <a:bodyPr/>
          <a:lstStyle/>
          <a:p>
            <a:fld id="{A8F8FB84-E07D-4620-BCB2-882B656CCA2C}" type="slidenum">
              <a:rPr lang="en-CA" smtClean="0"/>
              <a:t>2</a:t>
            </a:fld>
            <a:endParaRPr lang="en-CA"/>
          </a:p>
        </p:txBody>
      </p:sp>
    </p:spTree>
    <p:extLst>
      <p:ext uri="{BB962C8B-B14F-4D97-AF65-F5344CB8AC3E}">
        <p14:creationId xmlns:p14="http://schemas.microsoft.com/office/powerpoint/2010/main" val="3475827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Roads and rail crossings as well as the presence of dams create a loss of connectedness between freshwater habitats. This can create small populations with limited genetic diversity and can also prevent migrating species from reaching </a:t>
            </a:r>
            <a:r>
              <a:rPr lang="en-CA" dirty="0" err="1"/>
              <a:t>upstreams</a:t>
            </a:r>
            <a:r>
              <a:rPr lang="en-CA" dirty="0"/>
              <a:t> regions to spawn.</a:t>
            </a:r>
          </a:p>
          <a:p>
            <a:r>
              <a:rPr lang="en-CA" dirty="0"/>
              <a:t>61 of 167 sub-watersheds in Canada are either highly or highly fragmented. These are found along the southern border, where most of the roads, rails and dams exist. </a:t>
            </a:r>
          </a:p>
          <a:p>
            <a:endParaRPr lang="en-CA" dirty="0"/>
          </a:p>
          <a:p>
            <a:endParaRPr lang="en-US"/>
          </a:p>
        </p:txBody>
      </p:sp>
      <p:sp>
        <p:nvSpPr>
          <p:cNvPr id="4" name="Slide Number Placeholder 3"/>
          <p:cNvSpPr>
            <a:spLocks noGrp="1"/>
          </p:cNvSpPr>
          <p:nvPr>
            <p:ph type="sldNum" sz="quarter" idx="10"/>
          </p:nvPr>
        </p:nvSpPr>
        <p:spPr/>
        <p:txBody>
          <a:bodyPr/>
          <a:lstStyle/>
          <a:p>
            <a:fld id="{CA40884C-1DF4-434D-8592-C5B33A47CD56}" type="slidenum">
              <a:rPr lang="en-US" smtClean="0"/>
              <a:t>11</a:t>
            </a:fld>
            <a:endParaRPr lang="en-US"/>
          </a:p>
        </p:txBody>
      </p:sp>
    </p:spTree>
    <p:extLst>
      <p:ext uri="{BB962C8B-B14F-4D97-AF65-F5344CB8AC3E}">
        <p14:creationId xmlns:p14="http://schemas.microsoft.com/office/powerpoint/2010/main" val="587608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Many of you were at the workshop we cohosted with CBEMN which really helped inform our recommendations and what would come from our Watershed Reports we launched in June.  To modernize freshwater management for the challenges of the 21st century, Canada needs to, and WWF is working with partners across the country do the following: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a:t>
            </a:r>
            <a:r>
              <a:rPr lang="en-US" sz="1200" b="1" i="0" u="none" strike="noStrike" kern="1200" baseline="0" dirty="0">
                <a:solidFill>
                  <a:schemeClr val="tx1"/>
                </a:solidFill>
                <a:latin typeface="+mn-lt"/>
                <a:ea typeface="+mn-ea"/>
                <a:cs typeface="+mn-cs"/>
              </a:rPr>
              <a:t>Invest in a standardized national monitoring system </a:t>
            </a:r>
            <a:r>
              <a:rPr lang="en-US" sz="1200" b="0" i="0" u="none" strike="noStrike" kern="1200" baseline="0" dirty="0">
                <a:solidFill>
                  <a:schemeClr val="tx1"/>
                </a:solidFill>
                <a:latin typeface="+mn-lt"/>
                <a:ea typeface="+mn-ea"/>
                <a:cs typeface="+mn-cs"/>
              </a:rPr>
              <a:t>to track the state of freshwater as climate change and increased population put more pressure on freshwater ecosystems and wildlife. </a:t>
            </a:r>
          </a:p>
          <a:p>
            <a:pPr marL="228600" indent="-228600">
              <a:buAutoNum type="alphaLcPeriod"/>
            </a:pPr>
            <a:r>
              <a:rPr lang="en-US" sz="1200" b="0" i="0" u="none" strike="noStrike" kern="1200" baseline="0" dirty="0">
                <a:solidFill>
                  <a:schemeClr val="tx1"/>
                </a:solidFill>
                <a:latin typeface="+mn-lt"/>
                <a:ea typeface="+mn-ea"/>
                <a:cs typeface="+mn-cs"/>
              </a:rPr>
              <a:t>A national monitoring system for Canada must a</a:t>
            </a:r>
            <a:r>
              <a:rPr lang="en-US" sz="1200" b="1" i="0" u="none" strike="noStrike" kern="1200" baseline="0" dirty="0">
                <a:solidFill>
                  <a:schemeClr val="tx1"/>
                </a:solidFill>
                <a:latin typeface="+mn-lt"/>
                <a:ea typeface="+mn-ea"/>
                <a:cs typeface="+mn-cs"/>
              </a:rPr>
              <a:t>ccount for local conditions </a:t>
            </a:r>
            <a:r>
              <a:rPr lang="en-US" sz="1200" b="0" i="0" u="none" strike="noStrike" kern="1200" baseline="0" dirty="0">
                <a:solidFill>
                  <a:schemeClr val="tx1"/>
                </a:solidFill>
                <a:latin typeface="+mn-lt"/>
                <a:ea typeface="+mn-ea"/>
                <a:cs typeface="+mn-cs"/>
              </a:rPr>
              <a:t>like higher naturally occurring concentrations of metals; include </a:t>
            </a:r>
            <a:r>
              <a:rPr lang="en-US" sz="1200" b="1" i="0" u="none" strike="noStrike" kern="1200" baseline="0" dirty="0">
                <a:solidFill>
                  <a:schemeClr val="tx1"/>
                </a:solidFill>
                <a:latin typeface="+mn-lt"/>
                <a:ea typeface="+mn-ea"/>
                <a:cs typeface="+mn-cs"/>
              </a:rPr>
              <a:t>real-time, monthly and annual standardized reporting</a:t>
            </a:r>
            <a:r>
              <a:rPr lang="en-US" sz="1200" b="0" i="0" u="none" strike="noStrike" kern="1200" baseline="0" dirty="0">
                <a:solidFill>
                  <a:schemeClr val="tx1"/>
                </a:solidFill>
                <a:latin typeface="+mn-lt"/>
                <a:ea typeface="+mn-ea"/>
                <a:cs typeface="+mn-cs"/>
              </a:rPr>
              <a:t>; and be made available through newly created </a:t>
            </a:r>
            <a:r>
              <a:rPr lang="en-US" sz="1200" b="1" i="0" u="none" strike="noStrike" kern="1200" baseline="0" dirty="0">
                <a:solidFill>
                  <a:schemeClr val="tx1"/>
                </a:solidFill>
                <a:latin typeface="+mn-lt"/>
                <a:ea typeface="+mn-ea"/>
                <a:cs typeface="+mn-cs"/>
              </a:rPr>
              <a:t>nationally linked regional hubs</a:t>
            </a:r>
            <a:r>
              <a:rPr lang="en-US" sz="1200" b="0" i="0" u="none" strike="noStrike" kern="1200" baseline="0" dirty="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r>
              <a:rPr lang="en-US" sz="1200" b="0" i="0" u="none" strike="noStrike" kern="1200" baseline="0" dirty="0">
                <a:solidFill>
                  <a:schemeClr val="tx1"/>
                </a:solidFill>
                <a:latin typeface="+mn-lt"/>
                <a:ea typeface="+mn-ea"/>
                <a:cs typeface="+mn-cs"/>
              </a:rPr>
              <a:t>This national monitoring system should </a:t>
            </a:r>
            <a:r>
              <a:rPr lang="en-US" sz="1200" b="1" i="0" u="none" strike="noStrike" kern="1200" baseline="0" dirty="0">
                <a:solidFill>
                  <a:schemeClr val="tx1"/>
                </a:solidFill>
                <a:latin typeface="+mn-lt"/>
                <a:ea typeface="+mn-ea"/>
                <a:cs typeface="+mn-cs"/>
              </a:rPr>
              <a:t>include mobilizing citizens to do things like collect data through citizen science. </a:t>
            </a:r>
            <a:r>
              <a:rPr lang="en-US" sz="1200" b="0" i="0" u="sng" strike="noStrike" kern="1200" baseline="0" dirty="0">
                <a:solidFill>
                  <a:schemeClr val="tx1"/>
                </a:solidFill>
                <a:latin typeface="+mn-lt"/>
                <a:ea typeface="+mn-ea"/>
                <a:cs typeface="+mn-cs"/>
              </a:rPr>
              <a:t>With proper training, tools and coordination this is potentially one of the most effective ways of getting large amounts of local data throughout the country</a:t>
            </a:r>
          </a:p>
          <a:p>
            <a:pPr marL="228600" indent="-228600">
              <a:buAutoNum type="alphaLcPeriod"/>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 </a:t>
            </a:r>
            <a:r>
              <a:rPr lang="en-US" sz="1200" b="1" i="0" u="none" strike="noStrike" kern="1200" baseline="0" dirty="0">
                <a:solidFill>
                  <a:schemeClr val="tx1"/>
                </a:solidFill>
                <a:latin typeface="+mn-lt"/>
                <a:ea typeface="+mn-ea"/>
                <a:cs typeface="+mn-cs"/>
              </a:rPr>
              <a:t>Priority should be on areas where significant resource development is proposed </a:t>
            </a:r>
            <a:r>
              <a:rPr lang="en-US" sz="1200" b="0" i="0" u="none" strike="noStrike" kern="1200" baseline="0" dirty="0">
                <a:solidFill>
                  <a:schemeClr val="tx1"/>
                </a:solidFill>
                <a:latin typeface="+mn-lt"/>
                <a:ea typeface="+mn-ea"/>
                <a:cs typeface="+mn-cs"/>
              </a:rPr>
              <a:t>and </a:t>
            </a:r>
            <a:r>
              <a:rPr lang="en-US" sz="1200" b="0" i="0" u="sng" strike="noStrike" kern="1200" baseline="0" dirty="0">
                <a:solidFill>
                  <a:schemeClr val="tx1"/>
                </a:solidFill>
                <a:latin typeface="+mn-lt"/>
                <a:ea typeface="+mn-ea"/>
                <a:cs typeface="+mn-cs"/>
              </a:rPr>
              <a:t>where existing data shows negative trends</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The assessment methodology needs to </a:t>
            </a:r>
            <a:r>
              <a:rPr lang="en-US" sz="1200" b="1" i="0" u="none" strike="noStrike" kern="1200" baseline="0" dirty="0">
                <a:solidFill>
                  <a:schemeClr val="tx1"/>
                </a:solidFill>
                <a:latin typeface="+mn-lt"/>
                <a:ea typeface="+mn-ea"/>
                <a:cs typeface="+mn-cs"/>
              </a:rPr>
              <a:t>account for regional differences, </a:t>
            </a:r>
            <a:r>
              <a:rPr lang="en-US" sz="1200" b="0" i="0" u="none" strike="noStrike" kern="1200" baseline="0" dirty="0">
                <a:solidFill>
                  <a:schemeClr val="tx1"/>
                </a:solidFill>
                <a:latin typeface="+mn-lt"/>
                <a:ea typeface="+mn-ea"/>
                <a:cs typeface="+mn-cs"/>
              </a:rPr>
              <a:t>require </a:t>
            </a:r>
            <a:r>
              <a:rPr lang="en-US" sz="1200" b="1" i="0" u="none" strike="noStrike" kern="1200" baseline="0" dirty="0">
                <a:solidFill>
                  <a:schemeClr val="tx1"/>
                </a:solidFill>
                <a:latin typeface="+mn-lt"/>
                <a:ea typeface="+mn-ea"/>
                <a:cs typeface="+mn-cs"/>
              </a:rPr>
              <a:t>consistent protocols </a:t>
            </a:r>
            <a:r>
              <a:rPr lang="en-US" sz="1200" b="0" i="0" u="none" strike="noStrike" kern="1200" baseline="0" dirty="0">
                <a:solidFill>
                  <a:schemeClr val="tx1"/>
                </a:solidFill>
                <a:latin typeface="+mn-lt"/>
                <a:ea typeface="+mn-ea"/>
                <a:cs typeface="+mn-cs"/>
              </a:rPr>
              <a:t>on analysis to guarantee reliability, and be developed to </a:t>
            </a:r>
            <a:r>
              <a:rPr lang="en-US" sz="1200" b="1" i="0" u="none" strike="noStrike" kern="1200" baseline="0" dirty="0">
                <a:solidFill>
                  <a:schemeClr val="tx1"/>
                </a:solidFill>
                <a:latin typeface="+mn-lt"/>
                <a:ea typeface="+mn-ea"/>
                <a:cs typeface="+mn-cs"/>
              </a:rPr>
              <a:t>integrate diverse datasets</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3. Because freshwater is a public resource, </a:t>
            </a:r>
            <a:r>
              <a:rPr lang="en-US" sz="1200" b="1" i="0" u="none" strike="noStrike" kern="1200" baseline="0" dirty="0">
                <a:solidFill>
                  <a:schemeClr val="tx1"/>
                </a:solidFill>
                <a:latin typeface="+mn-lt"/>
                <a:ea typeface="+mn-ea"/>
                <a:cs typeface="+mn-cs"/>
              </a:rPr>
              <a:t>data should be open</a:t>
            </a:r>
            <a:r>
              <a:rPr lang="en-US" sz="1200" b="0" i="0" u="none" strike="noStrike" kern="1200" baseline="0" dirty="0">
                <a:solidFill>
                  <a:schemeClr val="tx1"/>
                </a:solidFill>
                <a:latin typeface="+mn-lt"/>
                <a:ea typeface="+mn-ea"/>
                <a:cs typeface="+mn-cs"/>
              </a:rPr>
              <a:t>, available and accessible – whether collected by government, academia or industry.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 And if we hope to understand trends over time, all levels of government must commit to conducting standardized freshwater </a:t>
            </a:r>
            <a:r>
              <a:rPr lang="en-US" sz="1200" b="1" i="0" u="none" strike="noStrike" kern="1200" baseline="0" dirty="0">
                <a:solidFill>
                  <a:schemeClr val="tx1"/>
                </a:solidFill>
                <a:latin typeface="+mn-lt"/>
                <a:ea typeface="+mn-ea"/>
                <a:cs typeface="+mn-cs"/>
              </a:rPr>
              <a:t>assessments every three to five years</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WWF, we see most of the capacity and pieces of these recommendations already at play in Atlantic Canada making it the ideal place to help invest in and build capacity in existing structures that would allow us to demonstrate the opportunity and ability to leap to the national scale.  </a:t>
            </a:r>
            <a:endParaRPr lang="en-US" sz="1200" dirty="0"/>
          </a:p>
        </p:txBody>
      </p:sp>
      <p:sp>
        <p:nvSpPr>
          <p:cNvPr id="4" name="Slide Number Placeholder 3"/>
          <p:cNvSpPr>
            <a:spLocks noGrp="1"/>
          </p:cNvSpPr>
          <p:nvPr>
            <p:ph type="sldNum" sz="quarter" idx="10"/>
          </p:nvPr>
        </p:nvSpPr>
        <p:spPr/>
        <p:txBody>
          <a:bodyPr/>
          <a:lstStyle/>
          <a:p>
            <a:fld id="{A8F8FB84-E07D-4620-BCB2-882B656CCA2C}" type="slidenum">
              <a:rPr lang="en-CA" smtClean="0"/>
              <a:t>12</a:t>
            </a:fld>
            <a:endParaRPr lang="en-CA"/>
          </a:p>
        </p:txBody>
      </p:sp>
    </p:spTree>
    <p:extLst>
      <p:ext uri="{BB962C8B-B14F-4D97-AF65-F5344CB8AC3E}">
        <p14:creationId xmlns:p14="http://schemas.microsoft.com/office/powerpoint/2010/main" val="1252683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40884C-1DF4-434D-8592-C5B33A47CD56}" type="slidenum">
              <a:rPr lang="en-US" smtClean="0"/>
              <a:t>13</a:t>
            </a:fld>
            <a:endParaRPr lang="en-US"/>
          </a:p>
        </p:txBody>
      </p:sp>
    </p:spTree>
    <p:extLst>
      <p:ext uri="{BB962C8B-B14F-4D97-AF65-F5344CB8AC3E}">
        <p14:creationId xmlns:p14="http://schemas.microsoft.com/office/powerpoint/2010/main" val="3300311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dirty="0"/>
              <a:t>WWF-International produced a Living Planet Report which includes a Living Planet Index</a:t>
            </a:r>
            <a:r>
              <a:rPr lang="nl-NL" b="0" baseline="0" dirty="0"/>
              <a:t> that measures changes in abundance of the world’s wildlife populations.  </a:t>
            </a:r>
            <a:r>
              <a:rPr lang="nl-NL" b="0" dirty="0"/>
              <a:t>The freshwater LPI measures the trend in aggregated abundance. Of 881 species</a:t>
            </a:r>
            <a:r>
              <a:rPr lang="nl-NL" b="0" baseline="0" dirty="0"/>
              <a:t> living in lakes, rivers and wetlands measured there was an 81 percent decline in freshwater species between 1970 and 2012.  The decline of freshwater is worse than terrestrial and marine.  </a:t>
            </a:r>
            <a:r>
              <a:rPr lang="nl-NL" b="1" baseline="0" dirty="0"/>
              <a:t>81 percent decline in freshwater species !</a:t>
            </a:r>
          </a:p>
          <a:p>
            <a:endParaRPr lang="nl-NL" b="1" baseline="0" dirty="0"/>
          </a:p>
          <a:p>
            <a:r>
              <a:rPr lang="en-US" dirty="0"/>
              <a:t>the</a:t>
            </a:r>
            <a:r>
              <a:rPr lang="en-US" b="1" dirty="0">
                <a:hlinkClick r:id="rId3"/>
              </a:rPr>
              <a:t> International Union for Conservation of Nature’s recent report</a:t>
            </a:r>
            <a:r>
              <a:rPr lang="en-US" b="1" dirty="0"/>
              <a:t> </a:t>
            </a:r>
            <a:r>
              <a:rPr lang="en-US" dirty="0"/>
              <a:t>estimates that global water requirements will increase by 40 per cent by 2030, only 13 years away.  </a:t>
            </a:r>
          </a:p>
          <a:p>
            <a:endParaRPr lang="nl-NL" b="0" baseline="0" dirty="0"/>
          </a:p>
          <a:p>
            <a:r>
              <a:rPr lang="en-US" dirty="0"/>
              <a:t>The global water crisis is real and data in the latest Living Planet Report reaffirms this. </a:t>
            </a:r>
          </a:p>
          <a:p>
            <a:endParaRPr lang="nl-NL" dirty="0"/>
          </a:p>
        </p:txBody>
      </p:sp>
      <p:sp>
        <p:nvSpPr>
          <p:cNvPr id="4" name="Slide Number Placeholder 3"/>
          <p:cNvSpPr>
            <a:spLocks noGrp="1"/>
          </p:cNvSpPr>
          <p:nvPr>
            <p:ph type="sldNum" sz="quarter" idx="10"/>
          </p:nvPr>
        </p:nvSpPr>
        <p:spPr/>
        <p:txBody>
          <a:bodyPr/>
          <a:lstStyle/>
          <a:p>
            <a:fld id="{8C7691F2-B9AD-4B08-8F8B-472AC0831C64}" type="slidenum">
              <a:rPr lang="en-GB" smtClean="0"/>
              <a:t>3</a:t>
            </a:fld>
            <a:endParaRPr lang="en-GB"/>
          </a:p>
        </p:txBody>
      </p:sp>
    </p:spTree>
    <p:extLst>
      <p:ext uri="{BB962C8B-B14F-4D97-AF65-F5344CB8AC3E}">
        <p14:creationId xmlns:p14="http://schemas.microsoft.com/office/powerpoint/2010/main" val="304256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Closer to home, Canada has a global endowment of water with 20 per cent of the world’s freshwater supply.  </a:t>
            </a:r>
          </a:p>
          <a:p>
            <a:r>
              <a:rPr lang="en-US" dirty="0"/>
              <a:t>60 percent of that water flows north </a:t>
            </a:r>
          </a:p>
          <a:p>
            <a:r>
              <a:rPr lang="en-US" sz="1200" b="0" i="1" u="none" strike="noStrike" kern="1200" dirty="0">
                <a:solidFill>
                  <a:schemeClr val="tx1"/>
                </a:solidFill>
                <a:effectLst/>
                <a:latin typeface="+mn-lt"/>
                <a:ea typeface="+mn-ea"/>
                <a:cs typeface="+mn-cs"/>
              </a:rPr>
              <a:t>85% of the Canadian population live along the country's southern border.</a:t>
            </a:r>
          </a:p>
          <a:p>
            <a:endParaRPr lang="en-US" sz="1200" b="0" i="1" u="none" strike="noStrike" kern="1200" dirty="0">
              <a:solidFill>
                <a:schemeClr val="tx1"/>
              </a:solidFill>
              <a:effectLst/>
              <a:latin typeface="+mn-lt"/>
              <a:ea typeface="+mn-ea"/>
              <a:cs typeface="+mn-cs"/>
            </a:endParaRPr>
          </a:p>
          <a:p>
            <a:r>
              <a:rPr lang="fr-CA" dirty="0"/>
              <a:t>And </a:t>
            </a:r>
            <a:r>
              <a:rPr lang="fr-CA" dirty="0" err="1"/>
              <a:t>according</a:t>
            </a:r>
            <a:r>
              <a:rPr lang="fr-CA" dirty="0"/>
              <a:t> to </a:t>
            </a:r>
            <a:r>
              <a:rPr lang="fr-CA" dirty="0" err="1"/>
              <a:t>RBC’s</a:t>
            </a:r>
            <a:r>
              <a:rPr lang="fr-CA" dirty="0"/>
              <a:t> 2016 water attitudes </a:t>
            </a:r>
            <a:r>
              <a:rPr lang="fr-CA" dirty="0" err="1"/>
              <a:t>survey</a:t>
            </a:r>
            <a:r>
              <a:rPr lang="fr-CA" dirty="0"/>
              <a:t>, </a:t>
            </a:r>
            <a:r>
              <a:rPr lang="fr-CA" dirty="0" err="1"/>
              <a:t>Canadians</a:t>
            </a:r>
            <a:r>
              <a:rPr lang="fr-CA" dirty="0"/>
              <a:t> </a:t>
            </a:r>
            <a:r>
              <a:rPr lang="fr-CA" dirty="0" err="1"/>
              <a:t>rank</a:t>
            </a:r>
            <a:r>
              <a:rPr lang="fr-CA" dirty="0"/>
              <a:t> water as the </a:t>
            </a:r>
            <a:r>
              <a:rPr lang="fr-CA" dirty="0" err="1"/>
              <a:t>most</a:t>
            </a:r>
            <a:r>
              <a:rPr lang="fr-CA" dirty="0"/>
              <a:t> important </a:t>
            </a:r>
            <a:r>
              <a:rPr lang="fr-CA" dirty="0" err="1"/>
              <a:t>natural</a:t>
            </a:r>
            <a:r>
              <a:rPr lang="fr-CA" dirty="0"/>
              <a:t> </a:t>
            </a:r>
            <a:r>
              <a:rPr lang="fr-CA" dirty="0" err="1"/>
              <a:t>resource</a:t>
            </a:r>
            <a:r>
              <a:rPr lang="fr-CA" dirty="0"/>
              <a:t>, </a:t>
            </a:r>
            <a:r>
              <a:rPr lang="fr-CA" dirty="0" err="1"/>
              <a:t>ahead</a:t>
            </a:r>
            <a:r>
              <a:rPr lang="fr-CA" dirty="0"/>
              <a:t> of </a:t>
            </a:r>
            <a:r>
              <a:rPr lang="fr-CA" dirty="0" err="1"/>
              <a:t>oil</a:t>
            </a:r>
            <a:r>
              <a:rPr lang="fr-CA" dirty="0"/>
              <a:t> and </a:t>
            </a:r>
            <a:r>
              <a:rPr lang="fr-CA" dirty="0" err="1"/>
              <a:t>gas</a:t>
            </a:r>
            <a:endParaRPr lang="en-US" baseline="0" dirty="0"/>
          </a:p>
          <a:p>
            <a:endParaRPr lang="en-US" baseline="0" dirty="0"/>
          </a:p>
          <a:p>
            <a:endParaRPr lang="en-US" baseline="0" dirty="0"/>
          </a:p>
          <a:p>
            <a:r>
              <a:rPr lang="en-US" dirty="0"/>
              <a:t>So, it’s tempting to think of the global water crisis as “someone else’s problem.” Canadians have always been told that we live in a water wealthy country. </a:t>
            </a:r>
            <a:r>
              <a:rPr lang="en-US" i="1" dirty="0"/>
              <a:t>But the fact is: Canada has a water problem, and not understanding our water resource is the first part of this problem.</a:t>
            </a:r>
            <a:r>
              <a:rPr lang="en-US" dirty="0"/>
              <a:t> </a:t>
            </a:r>
          </a:p>
          <a:p>
            <a:endParaRPr lang="en-US" dirty="0"/>
          </a:p>
          <a:p>
            <a:r>
              <a:rPr lang="en-US" sz="1200" kern="1200" dirty="0">
                <a:solidFill>
                  <a:schemeClr val="tx1"/>
                </a:solidFill>
                <a:effectLst/>
                <a:latin typeface="+mn-lt"/>
                <a:ea typeface="+mn-ea"/>
                <a:cs typeface="+mn-cs"/>
              </a:rPr>
              <a:t>For decades, Canada has failed to collect, or as many of you in the room really understand, manage the real information on a national scale about the health of our freshwater ecosystems.</a:t>
            </a:r>
            <a:endParaRPr lang="en-US" dirty="0"/>
          </a:p>
          <a:p>
            <a:r>
              <a:rPr lang="fr-CA" dirty="0"/>
              <a:t>.</a:t>
            </a:r>
            <a:endParaRPr lang="en-US" dirty="0"/>
          </a:p>
        </p:txBody>
      </p:sp>
      <p:sp>
        <p:nvSpPr>
          <p:cNvPr id="4" name="Slide Number Placeholder 3"/>
          <p:cNvSpPr>
            <a:spLocks noGrp="1"/>
          </p:cNvSpPr>
          <p:nvPr>
            <p:ph type="sldNum" sz="quarter" idx="10"/>
          </p:nvPr>
        </p:nvSpPr>
        <p:spPr/>
        <p:txBody>
          <a:bodyPr/>
          <a:lstStyle/>
          <a:p>
            <a:fld id="{CA40884C-1DF4-434D-8592-C5B33A47CD56}" type="slidenum">
              <a:rPr lang="en-US" smtClean="0"/>
              <a:t>4</a:t>
            </a:fld>
            <a:endParaRPr lang="en-US"/>
          </a:p>
        </p:txBody>
      </p:sp>
    </p:spTree>
    <p:extLst>
      <p:ext uri="{BB962C8B-B14F-4D97-AF65-F5344CB8AC3E}">
        <p14:creationId xmlns:p14="http://schemas.microsoft.com/office/powerpoint/2010/main" val="635854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watershed reports are split into two different assessments: a health assessment and a threat assessment. </a:t>
            </a:r>
          </a:p>
          <a:p>
            <a:pPr defTabSz="931774">
              <a:defRPr/>
            </a:pPr>
            <a:endParaRPr lang="en-US" dirty="0"/>
          </a:p>
          <a:p>
            <a:pPr defTabSz="931774">
              <a:defRPr/>
            </a:pPr>
            <a:r>
              <a:rPr lang="en-US" dirty="0"/>
              <a:t>The </a:t>
            </a:r>
            <a:r>
              <a:rPr lang="en-US" b="1" dirty="0"/>
              <a:t>Freshwater Threats Assessment (FTA) </a:t>
            </a:r>
            <a:r>
              <a:rPr lang="en-US" dirty="0"/>
              <a:t>works with the </a:t>
            </a:r>
            <a:r>
              <a:rPr lang="en-US" b="1" dirty="0"/>
              <a:t>Freshwater Health Assessment (FHA) </a:t>
            </a:r>
            <a:r>
              <a:rPr lang="en-US" dirty="0"/>
              <a:t>to provide a full picture of the health and threats of our freshwater nationally</a:t>
            </a:r>
          </a:p>
          <a:p>
            <a:pPr defTabSz="931774">
              <a:defRPr/>
            </a:pPr>
            <a:endParaRPr lang="en-US" dirty="0"/>
          </a:p>
        </p:txBody>
      </p:sp>
      <p:sp>
        <p:nvSpPr>
          <p:cNvPr id="4" name="Slide Number Placeholder 3"/>
          <p:cNvSpPr>
            <a:spLocks noGrp="1"/>
          </p:cNvSpPr>
          <p:nvPr>
            <p:ph type="sldNum" sz="quarter" idx="10"/>
          </p:nvPr>
        </p:nvSpPr>
        <p:spPr/>
        <p:txBody>
          <a:bodyPr/>
          <a:lstStyle/>
          <a:p>
            <a:fld id="{C9703EC5-0630-4967-B375-288BAC17F6E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424912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747713" y="1181100"/>
            <a:ext cx="5670550" cy="3189288"/>
          </a:xfrm>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health assessment </a:t>
            </a:r>
            <a:r>
              <a:rPr lang="en-US" sz="1200" kern="1200" dirty="0">
                <a:solidFill>
                  <a:schemeClr val="tx1"/>
                </a:solidFill>
                <a:effectLst/>
                <a:latin typeface="+mn-lt"/>
                <a:ea typeface="+mn-ea"/>
                <a:cs typeface="+mn-cs"/>
              </a:rPr>
              <a:t>was</a:t>
            </a:r>
            <a:r>
              <a:rPr lang="en-US" sz="1200" kern="1200" baseline="0" dirty="0">
                <a:solidFill>
                  <a:schemeClr val="tx1"/>
                </a:solidFill>
                <a:effectLst/>
                <a:latin typeface="+mn-lt"/>
                <a:ea typeface="+mn-ea"/>
                <a:cs typeface="+mn-cs"/>
              </a:rPr>
              <a:t> based on s</a:t>
            </a:r>
            <a:r>
              <a:rPr lang="en-US" sz="1200" kern="1200" dirty="0">
                <a:solidFill>
                  <a:schemeClr val="tx1"/>
                </a:solidFill>
                <a:effectLst/>
                <a:latin typeface="+mn-lt"/>
                <a:ea typeface="+mn-ea"/>
                <a:cs typeface="+mn-cs"/>
              </a:rPr>
              <a:t>hort and long term trend data from on-the-ground organizations, as well as a range of data 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focused</a:t>
            </a:r>
            <a:r>
              <a:rPr lang="en-US" sz="1200" b="0" i="0" kern="1200" baseline="0" dirty="0">
                <a:solidFill>
                  <a:schemeClr val="tx1"/>
                </a:solidFill>
                <a:effectLst/>
                <a:latin typeface="+mn-lt"/>
                <a:ea typeface="+mn-ea"/>
                <a:cs typeface="+mn-cs"/>
              </a:rPr>
              <a:t> on </a:t>
            </a:r>
            <a:r>
              <a:rPr lang="en-US" sz="1200" b="0" i="0" kern="1200" dirty="0">
                <a:solidFill>
                  <a:schemeClr val="tx1"/>
                </a:solidFill>
                <a:effectLst/>
                <a:latin typeface="+mn-lt"/>
                <a:ea typeface="+mn-ea"/>
                <a:cs typeface="+mn-cs"/>
              </a:rPr>
              <a:t>four indicators ( presented</a:t>
            </a:r>
            <a:r>
              <a:rPr lang="en-US" sz="1200" b="0" i="0" kern="1200" baseline="0" dirty="0">
                <a:solidFill>
                  <a:schemeClr val="tx1"/>
                </a:solidFill>
                <a:effectLst/>
                <a:latin typeface="+mn-lt"/>
                <a:ea typeface="+mn-ea"/>
                <a:cs typeface="+mn-cs"/>
              </a:rPr>
              <a:t> in this slide)</a:t>
            </a:r>
            <a:r>
              <a:rPr lang="en-US" sz="1200" b="0" i="0" kern="1200" dirty="0">
                <a:solidFill>
                  <a:schemeClr val="tx1"/>
                </a:solidFill>
                <a:effectLst/>
                <a:latin typeface="+mn-lt"/>
                <a:ea typeface="+mn-ea"/>
                <a:cs typeface="+mn-cs"/>
              </a:rPr>
              <a:t> that represent key elements of aquatic</a:t>
            </a:r>
            <a:r>
              <a:rPr lang="en-US" sz="1200" b="0" i="0" kern="1200" baseline="0" dirty="0">
                <a:solidFill>
                  <a:schemeClr val="tx1"/>
                </a:solidFill>
                <a:effectLst/>
                <a:latin typeface="+mn-lt"/>
                <a:ea typeface="+mn-ea"/>
                <a:cs typeface="+mn-cs"/>
              </a:rPr>
              <a:t> systems</a:t>
            </a:r>
            <a:r>
              <a:rPr lang="en-US" sz="1200" b="0" i="0" kern="1200" dirty="0">
                <a:solidFill>
                  <a:schemeClr val="tx1"/>
                </a:solidFill>
                <a:effectLst/>
                <a:latin typeface="+mn-lt"/>
                <a:ea typeface="+mn-ea"/>
                <a:cs typeface="+mn-cs"/>
              </a:rPr>
              <a:t> — water quality, hydrology (water flow), fish</a:t>
            </a:r>
            <a:r>
              <a:rPr lang="en-US" sz="1200" b="0" i="0" kern="1200" baseline="0" dirty="0">
                <a:solidFill>
                  <a:schemeClr val="tx1"/>
                </a:solidFill>
                <a:effectLst/>
                <a:latin typeface="+mn-lt"/>
                <a:ea typeface="+mn-ea"/>
                <a:cs typeface="+mn-cs"/>
              </a:rPr>
              <a:t> populations</a:t>
            </a:r>
            <a:r>
              <a:rPr lang="en-US" sz="1200" b="0" i="0" kern="1200" dirty="0">
                <a:solidFill>
                  <a:schemeClr val="tx1"/>
                </a:solidFill>
                <a:effectLst/>
                <a:latin typeface="+mn-lt"/>
                <a:ea typeface="+mn-ea"/>
                <a:cs typeface="+mn-cs"/>
              </a:rPr>
              <a:t> and benthic invertebrates (bugs)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evaluated each indicator individually and assign a score ranging from </a:t>
            </a:r>
            <a:r>
              <a:rPr lang="en-US" sz="1200" b="0" i="1" kern="1200" dirty="0">
                <a:solidFill>
                  <a:schemeClr val="tx1"/>
                </a:solidFill>
                <a:effectLst/>
                <a:latin typeface="+mn-lt"/>
                <a:ea typeface="+mn-ea"/>
                <a:cs typeface="+mn-cs"/>
              </a:rPr>
              <a:t>very good</a:t>
            </a:r>
            <a:r>
              <a:rPr lang="en-US" sz="1200" b="0" i="0" kern="1200" dirty="0">
                <a:solidFill>
                  <a:schemeClr val="tx1"/>
                </a:solidFill>
                <a:effectLst/>
                <a:latin typeface="+mn-lt"/>
                <a:ea typeface="+mn-ea"/>
                <a:cs typeface="+mn-cs"/>
              </a:rPr>
              <a:t> to </a:t>
            </a:r>
            <a:r>
              <a:rPr lang="en-US" sz="1200" b="0" i="1" kern="1200" dirty="0">
                <a:solidFill>
                  <a:schemeClr val="tx1"/>
                </a:solidFill>
                <a:effectLst/>
                <a:latin typeface="+mn-lt"/>
                <a:ea typeface="+mn-ea"/>
                <a:cs typeface="+mn-cs"/>
              </a:rPr>
              <a:t>very poor</a:t>
            </a:r>
            <a:r>
              <a:rPr lang="en-US" sz="1200" b="0" i="0" kern="1200" dirty="0">
                <a:solidFill>
                  <a:schemeClr val="tx1"/>
                </a:solidFill>
                <a:effectLst/>
                <a:latin typeface="+mn-lt"/>
                <a:ea typeface="+mn-ea"/>
                <a:cs typeface="+mn-cs"/>
              </a:rPr>
              <a:t>. We calculated the overall health score by averaging the scores for the four indicators. If we didn’t have enough information to confidently determine a score, we note the indicator as </a:t>
            </a:r>
            <a:r>
              <a:rPr lang="en-US" sz="1200" b="0" i="1" kern="1200" dirty="0">
                <a:solidFill>
                  <a:schemeClr val="tx1"/>
                </a:solidFill>
                <a:effectLst/>
                <a:latin typeface="+mn-lt"/>
                <a:ea typeface="+mn-ea"/>
                <a:cs typeface="+mn-cs"/>
              </a:rPr>
              <a:t>data deficient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I’ll just review the national overall heath results and the water quality results.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endParaRPr lang="en-US" sz="1200" dirty="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71450" indent="-296711" eaLnBrk="0" hangingPunct="0">
              <a:defRPr>
                <a:solidFill>
                  <a:schemeClr val="tx1"/>
                </a:solidFill>
                <a:latin typeface="Arial" panose="020B0604020202020204" pitchFamily="34" charset="0"/>
                <a:ea typeface="ＭＳ Ｐゴシック" panose="020B0600070205080204" pitchFamily="34" charset="-128"/>
              </a:defRPr>
            </a:lvl2pPr>
            <a:lvl3pPr marL="1186847" indent="-237369" eaLnBrk="0" hangingPunct="0">
              <a:defRPr>
                <a:solidFill>
                  <a:schemeClr val="tx1"/>
                </a:solidFill>
                <a:latin typeface="Arial" panose="020B0604020202020204" pitchFamily="34" charset="0"/>
                <a:ea typeface="ＭＳ Ｐゴシック" panose="020B0600070205080204" pitchFamily="34" charset="-128"/>
              </a:defRPr>
            </a:lvl3pPr>
            <a:lvl4pPr marL="1661585" indent="-237369" eaLnBrk="0" hangingPunct="0">
              <a:defRPr>
                <a:solidFill>
                  <a:schemeClr val="tx1"/>
                </a:solidFill>
                <a:latin typeface="Arial" panose="020B0604020202020204" pitchFamily="34" charset="0"/>
                <a:ea typeface="ＭＳ Ｐゴシック" panose="020B0600070205080204" pitchFamily="34" charset="-128"/>
              </a:defRPr>
            </a:lvl4pPr>
            <a:lvl5pPr marL="2136324" indent="-237369" eaLnBrk="0" hangingPunct="0">
              <a:defRPr>
                <a:solidFill>
                  <a:schemeClr val="tx1"/>
                </a:solidFill>
                <a:latin typeface="Arial" panose="020B0604020202020204" pitchFamily="34" charset="0"/>
                <a:ea typeface="ＭＳ Ｐゴシック" panose="020B0600070205080204" pitchFamily="34" charset="-128"/>
              </a:defRPr>
            </a:lvl5pPr>
            <a:lvl6pPr marL="2611062" indent="-2373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85801" indent="-2373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60540" indent="-2373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35279" indent="-23736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31774" eaLnBrk="1" hangingPunct="1">
              <a:defRPr/>
            </a:pPr>
            <a:fld id="{4229FCC5-8B4F-4841-9232-D672C4778898}" type="slidenum">
              <a:rPr lang="en-US" sz="1800" kern="0">
                <a:solidFill>
                  <a:srgbClr val="000000"/>
                </a:solidFill>
              </a:rPr>
              <a:pPr defTabSz="931774" eaLnBrk="1" hangingPunct="1">
                <a:defRPr/>
              </a:pPr>
              <a:t>6</a:t>
            </a:fld>
            <a:endParaRPr lang="en-US" sz="1800" kern="0">
              <a:solidFill>
                <a:srgbClr val="000000"/>
              </a:solidFill>
            </a:endParaRPr>
          </a:p>
        </p:txBody>
      </p:sp>
    </p:spTree>
    <p:extLst>
      <p:ext uri="{BB962C8B-B14F-4D97-AF65-F5344CB8AC3E}">
        <p14:creationId xmlns:p14="http://schemas.microsoft.com/office/powerpoint/2010/main" val="88746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latin typeface="Calibri"/>
              </a:rPr>
              <a:t>A large story coming out of our health results, is the lack of available or accessible data that would allow us to report on over half of all sub-watersheds in Canada.  It is the accessibility issue that brings us to this event.</a:t>
            </a:r>
          </a:p>
          <a:p>
            <a:pPr lvl="0"/>
            <a:endParaRPr lang="en-US" sz="1200" dirty="0"/>
          </a:p>
          <a:p>
            <a:r>
              <a:rPr lang="en-US" sz="1200" kern="1200" dirty="0">
                <a:solidFill>
                  <a:schemeClr val="tx1"/>
                </a:solidFill>
                <a:effectLst/>
                <a:latin typeface="+mn-lt"/>
                <a:ea typeface="+mn-ea"/>
                <a:cs typeface="+mn-cs"/>
              </a:rPr>
              <a:t>Of the 167 sub-watersheds in this country, fully 110 are lacking the data necessary to paint a baseline picture of watershed health. In those sub-watersheds, we were unable to assign a score for at least two of the four health metrics. For the most part, the deficiencies involve benthic invertebrates and fish.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Certain areas stand out as being of particular concern: The North and South Saskatchewan prairie watersheds, as well as the Peace-Athabasca, have many sub-watersheds with worrisome scores for multiple indicators. And data is inaccessible or unavailable to make firm conclusions about the health of the Great Lakes, Ottawa and St. Lawrence watersheds – surprising considering these watersheds are home to a significant portion of the country’s population, industry, agriculture and well over 100 at-risk species .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F8FB84-E07D-4620-BCB2-882B656CCA2C}" type="slidenum">
              <a:rPr lang="en-CA" smtClean="0"/>
              <a:t>7</a:t>
            </a:fld>
            <a:endParaRPr lang="en-CA"/>
          </a:p>
        </p:txBody>
      </p:sp>
    </p:spTree>
    <p:extLst>
      <p:ext uri="{BB962C8B-B14F-4D97-AF65-F5344CB8AC3E}">
        <p14:creationId xmlns:p14="http://schemas.microsoft.com/office/powerpoint/2010/main" val="4083025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Data deficiency (root cause being availability or access ability) is a major hurdle to attributing water quality scores all across Canada. Only </a:t>
            </a:r>
            <a:r>
              <a:rPr lang="en-CA" sz="1200" kern="1200" dirty="0">
                <a:solidFill>
                  <a:schemeClr val="tx1"/>
                </a:solidFill>
                <a:effectLst/>
                <a:latin typeface="+mn-lt"/>
                <a:ea typeface="+mn-ea"/>
                <a:cs typeface="+mn-cs"/>
              </a:rPr>
              <a:t>67 sub-watersheds have available water quality indicator data, and of those </a:t>
            </a:r>
            <a:r>
              <a:rPr lang="en-US" sz="1200" kern="1200" dirty="0">
                <a:solidFill>
                  <a:schemeClr val="tx1"/>
                </a:solidFill>
                <a:effectLst/>
                <a:latin typeface="+mn-lt"/>
                <a:ea typeface="+mn-ea"/>
                <a:cs typeface="+mn-cs"/>
              </a:rPr>
              <a:t>42 were found to have either poor or fair water quality</a:t>
            </a:r>
            <a:r>
              <a:rPr lang="en-CA" sz="1200" kern="1200" dirty="0">
                <a:solidFill>
                  <a:schemeClr val="tx1"/>
                </a:solidFill>
                <a:effectLst/>
                <a:latin typeface="+mn-lt"/>
                <a:ea typeface="+mn-ea"/>
                <a:cs typeface="+mn-cs"/>
              </a:rPr>
              <a:t>. In some areas, water quality is undermined by agriculture-related contaminants such as phosphorous and nitrogen; elsewhere quality is affected by metals like aluminum or iron, either naturally present or introduced due to mining and industry.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100 sub-watersheds without data, deficiency was mainly driven by lack of spatial diversity (not enough sites) or temporal diversity (not enough recent sample dates). However, low numbers of assessed parameters also played an important role.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prevent attributing a score based on only a small number of parameters, the Watershed Reports requires at least 10 parameters measured for at least 10 per cent of the samples of the most recent five years – where this minimum criterion was not met, a score of data deficient was attributed.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want to note, that because of our work with many of the communities here in Atlantic Canada we know, it’s less about availability of data and more about accessibility.  It’s because of the networked approach to monitoring in eastern Canada that we heard from the Moncton workshop last year the opportunity to quickly leverage up what is already happening in Atlantic Canada.</a:t>
            </a:r>
          </a:p>
          <a:p>
            <a:r>
              <a:rPr lang="en-US" sz="1200" kern="1200" dirty="0">
                <a:solidFill>
                  <a:schemeClr val="tx1"/>
                </a:solidFill>
                <a:effectLst/>
                <a:latin typeface="+mn-lt"/>
                <a:ea typeface="+mn-ea"/>
                <a:cs typeface="+mn-cs"/>
              </a:rPr>
              <a:t>And better inform action on the ground.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F8FB84-E07D-4620-BCB2-882B656CCA2C}" type="slidenum">
              <a:rPr lang="en-CA" smtClean="0"/>
              <a:t>8</a:t>
            </a:fld>
            <a:endParaRPr lang="en-CA"/>
          </a:p>
        </p:txBody>
      </p:sp>
    </p:spTree>
    <p:extLst>
      <p:ext uri="{BB962C8B-B14F-4D97-AF65-F5344CB8AC3E}">
        <p14:creationId xmlns:p14="http://schemas.microsoft.com/office/powerpoint/2010/main" val="3951416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While </a:t>
            </a:r>
            <a:r>
              <a:rPr lang="en-US" sz="1200" b="0" i="0" u="none" strike="noStrike" kern="1200" baseline="0" dirty="0" err="1">
                <a:solidFill>
                  <a:schemeClr val="tx1"/>
                </a:solidFill>
                <a:latin typeface="+mn-lt"/>
                <a:ea typeface="+mn-ea"/>
                <a:cs typeface="+mn-cs"/>
              </a:rPr>
              <a:t>datastream</a:t>
            </a:r>
            <a:r>
              <a:rPr lang="en-US" sz="1200" b="0" i="0" u="none" strike="noStrike" kern="1200" baseline="0" dirty="0">
                <a:solidFill>
                  <a:schemeClr val="tx1"/>
                </a:solidFill>
                <a:latin typeface="+mn-lt"/>
                <a:ea typeface="+mn-ea"/>
                <a:cs typeface="+mn-cs"/>
              </a:rPr>
              <a:t> and the next two days are about water quality and access to data, I just want to quickly mention the threats results because it’s starting and for WWF reminds us daily why we need to work locally and regionally to create new ways and systems of freshwater management.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found significant evidence of disruption to watersheds that are crucial for our health, our economy and the wellbeing of wildlife, as a result of urbanization, forest loss, municipal and industrial pollution, agricultural runoff, climate change, pipeline incidents, oil and gas development, hydropower dams and other activities.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None of Canada’s 167 sub-watersheds are immune to all of the seven threats to watershed health.</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Overall, 53 sub-watersheds exhibit high or very high levels of disturbance; only 84 were experiencing low or very low disturbance. Considering that most of the population lives  along the </a:t>
            </a:r>
            <a:r>
              <a:rPr lang="en-US" sz="1200" b="1" i="0" u="none" strike="noStrike" kern="1200" baseline="0" dirty="0" err="1">
                <a:solidFill>
                  <a:schemeClr val="tx1"/>
                </a:solidFill>
                <a:latin typeface="+mn-lt"/>
                <a:ea typeface="+mn-ea"/>
                <a:cs typeface="+mn-cs"/>
              </a:rPr>
              <a:t>souther</a:t>
            </a:r>
            <a:r>
              <a:rPr lang="en-US" sz="1200" b="1" i="0" u="none" strike="noStrike" kern="1200" baseline="0" dirty="0">
                <a:solidFill>
                  <a:schemeClr val="tx1"/>
                </a:solidFill>
                <a:latin typeface="+mn-lt"/>
                <a:ea typeface="+mn-ea"/>
                <a:cs typeface="+mn-cs"/>
              </a:rPr>
              <a:t> border the highest road densities</a:t>
            </a:r>
            <a:r>
              <a:rPr lang="en-US" sz="1200" b="0" i="0" u="none" strike="noStrike" kern="1200" baseline="0" dirty="0">
                <a:solidFill>
                  <a:schemeClr val="tx1"/>
                </a:solidFill>
                <a:latin typeface="+mn-lt"/>
                <a:ea typeface="+mn-ea"/>
                <a:cs typeface="+mn-cs"/>
              </a:rPr>
              <a:t>, and much of Canada’s agriculture, farming and industry are found further south, it isn’t surprising that watersheds in southern latitudes are more heavily impacted than those in Canada’s North.</a:t>
            </a:r>
            <a:endParaRPr lang="en-US" dirty="0"/>
          </a:p>
        </p:txBody>
      </p:sp>
      <p:sp>
        <p:nvSpPr>
          <p:cNvPr id="4" name="Slide Number Placeholder 3"/>
          <p:cNvSpPr>
            <a:spLocks noGrp="1"/>
          </p:cNvSpPr>
          <p:nvPr>
            <p:ph type="sldNum" sz="quarter" idx="10"/>
          </p:nvPr>
        </p:nvSpPr>
        <p:spPr/>
        <p:txBody>
          <a:bodyPr/>
          <a:lstStyle/>
          <a:p>
            <a:fld id="{A8F8FB84-E07D-4620-BCB2-882B656CCA2C}" type="slidenum">
              <a:rPr lang="en-CA" smtClean="0"/>
              <a:t>9</a:t>
            </a:fld>
            <a:endParaRPr lang="en-CA"/>
          </a:p>
        </p:txBody>
      </p:sp>
    </p:spTree>
    <p:extLst>
      <p:ext uri="{BB962C8B-B14F-4D97-AF65-F5344CB8AC3E}">
        <p14:creationId xmlns:p14="http://schemas.microsoft.com/office/powerpoint/2010/main" val="3481462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a:solidFill>
                  <a:schemeClr val="tx1"/>
                </a:solidFill>
                <a:effectLst/>
                <a:latin typeface="+mn-lt"/>
                <a:ea typeface="+mn-ea"/>
                <a:cs typeface="+mn-cs"/>
              </a:rPr>
              <a:t>Pollution is a serious concern in </a:t>
            </a:r>
            <a:r>
              <a:rPr lang="en-US" sz="1200" u="sng" kern="1200" dirty="0">
                <a:solidFill>
                  <a:schemeClr val="tx1"/>
                </a:solidFill>
                <a:effectLst/>
                <a:latin typeface="+mn-lt"/>
                <a:ea typeface="+mn-ea"/>
                <a:cs typeface="+mn-cs"/>
              </a:rPr>
              <a:t>60 of Canada’s sub-watersheds.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urban areas, point source pollution from municipalities and industry, for example, were </a:t>
            </a:r>
            <a:r>
              <a:rPr lang="en-US" sz="1200" u="sng" kern="1200" dirty="0">
                <a:solidFill>
                  <a:schemeClr val="tx1"/>
                </a:solidFill>
                <a:effectLst/>
                <a:latin typeface="+mn-lt"/>
                <a:ea typeface="+mn-ea"/>
                <a:cs typeface="+mn-cs"/>
              </a:rPr>
              <a:t>strong determinants of the findings</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rural and agricultural regions, agricultural contamination from phosphorous, nitrogen and pesticides drive the findings. Pipeline incidents, and pollution from the transportation of dangerous goods, are also affecting freshwater ecosystems.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Pollution can change the ecology and chemistry of rivers, sometimes in immediate and obvious ways (by killing large numbers of fish or making the water unfit to drink) and in other cases through the buildup of toxic substances in an ecosystem over a long period of time.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8F8FB84-E07D-4620-BCB2-882B656CCA2C}" type="slidenum">
              <a:rPr lang="en-CA" smtClean="0"/>
              <a:t>10</a:t>
            </a:fld>
            <a:endParaRPr lang="en-CA"/>
          </a:p>
        </p:txBody>
      </p:sp>
    </p:spTree>
    <p:extLst>
      <p:ext uri="{BB962C8B-B14F-4D97-AF65-F5344CB8AC3E}">
        <p14:creationId xmlns:p14="http://schemas.microsoft.com/office/powerpoint/2010/main" val="1822963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91CB54-F829-4A14-97C5-0A9EBB19FCB7}"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05219-CD84-4DAE-863C-6D8E9791E08B}" type="slidenum">
              <a:rPr lang="en-US" smtClean="0"/>
              <a:t>‹#›</a:t>
            </a:fld>
            <a:endParaRPr lang="en-US"/>
          </a:p>
        </p:txBody>
      </p:sp>
    </p:spTree>
    <p:extLst>
      <p:ext uri="{BB962C8B-B14F-4D97-AF65-F5344CB8AC3E}">
        <p14:creationId xmlns:p14="http://schemas.microsoft.com/office/powerpoint/2010/main" val="162572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1CB54-F829-4A14-97C5-0A9EBB19FCB7}"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05219-CD84-4DAE-863C-6D8E9791E08B}" type="slidenum">
              <a:rPr lang="en-US" smtClean="0"/>
              <a:t>‹#›</a:t>
            </a:fld>
            <a:endParaRPr lang="en-US"/>
          </a:p>
        </p:txBody>
      </p:sp>
    </p:spTree>
    <p:extLst>
      <p:ext uri="{BB962C8B-B14F-4D97-AF65-F5344CB8AC3E}">
        <p14:creationId xmlns:p14="http://schemas.microsoft.com/office/powerpoint/2010/main" val="213088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1CB54-F829-4A14-97C5-0A9EBB19FCB7}"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05219-CD84-4DAE-863C-6D8E9791E08B}" type="slidenum">
              <a:rPr lang="en-US" smtClean="0"/>
              <a:t>‹#›</a:t>
            </a:fld>
            <a:endParaRPr lang="en-US"/>
          </a:p>
        </p:txBody>
      </p:sp>
    </p:spTree>
    <p:extLst>
      <p:ext uri="{BB962C8B-B14F-4D97-AF65-F5344CB8AC3E}">
        <p14:creationId xmlns:p14="http://schemas.microsoft.com/office/powerpoint/2010/main" val="3462245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8541894-7B7C-6B4D-BD42-B3F3EA66773A}"/>
              </a:ext>
            </a:extLst>
          </p:cNvPr>
          <p:cNvSpPr/>
          <p:nvPr userDrawn="1"/>
        </p:nvSpPr>
        <p:spPr>
          <a:xfrm rot="16200000">
            <a:off x="-3008745" y="3005451"/>
            <a:ext cx="6858002" cy="847097"/>
          </a:xfrm>
          <a:prstGeom prst="rect">
            <a:avLst/>
          </a:prstGeom>
          <a:solidFill>
            <a:srgbClr val="18AF92">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834927" y="6124247"/>
            <a:ext cx="11357073" cy="790332"/>
            <a:chOff x="834927" y="6124247"/>
            <a:chExt cx="11357073" cy="790332"/>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456" y="6124247"/>
              <a:ext cx="774571" cy="75482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50027" y="6225514"/>
              <a:ext cx="853193" cy="552286"/>
            </a:xfrm>
            <a:prstGeom prst="rect">
              <a:avLst/>
            </a:prstGeom>
          </p:spPr>
        </p:pic>
        <p:sp>
          <p:nvSpPr>
            <p:cNvPr id="2" name="TextBox 1"/>
            <p:cNvSpPr txBox="1"/>
            <p:nvPr userDrawn="1"/>
          </p:nvSpPr>
          <p:spPr>
            <a:xfrm>
              <a:off x="843805" y="6539866"/>
              <a:ext cx="11348195" cy="369332"/>
            </a:xfrm>
            <a:prstGeom prst="rect">
              <a:avLst/>
            </a:prstGeom>
            <a:noFill/>
          </p:spPr>
          <p:txBody>
            <a:bodyPr wrap="square" rtlCol="0">
              <a:spAutoFit/>
            </a:bodyPr>
            <a:lstStyle/>
            <a:p>
              <a:pPr algn="ctr"/>
              <a:r>
                <a:rPr lang="en-US" dirty="0" smtClean="0">
                  <a:solidFill>
                    <a:srgbClr val="1E6582"/>
                  </a:solidFill>
                  <a:latin typeface="Fira Sans" panose="020B0503050000020004" pitchFamily="34" charset="0"/>
                  <a:ea typeface="Fira Sans" panose="020B0503050000020004" pitchFamily="34" charset="0"/>
                </a:rPr>
                <a:t>www.AtlanticDataStream.ca</a:t>
              </a:r>
              <a:endParaRPr lang="en-US" dirty="0">
                <a:solidFill>
                  <a:srgbClr val="1E6582"/>
                </a:solidFill>
                <a:latin typeface="Fira Sans" panose="020B0503050000020004" pitchFamily="34" charset="0"/>
                <a:ea typeface="Fira Sans" panose="020B0503050000020004" pitchFamily="34" charset="0"/>
              </a:endParaRPr>
            </a:p>
          </p:txBody>
        </p:sp>
        <p:sp>
          <p:nvSpPr>
            <p:cNvPr id="8" name="TextBox 7"/>
            <p:cNvSpPr txBox="1"/>
            <p:nvPr userDrawn="1"/>
          </p:nvSpPr>
          <p:spPr>
            <a:xfrm>
              <a:off x="834927" y="6545247"/>
              <a:ext cx="2104124" cy="369332"/>
            </a:xfrm>
            <a:prstGeom prst="rect">
              <a:avLst/>
            </a:prstGeom>
            <a:noFill/>
          </p:spPr>
          <p:txBody>
            <a:bodyPr wrap="square" rtlCol="0">
              <a:spAutoFit/>
            </a:bodyPr>
            <a:lstStyle/>
            <a:p>
              <a:pPr algn="l"/>
              <a:r>
                <a:rPr lang="en-US" b="0" dirty="0" smtClean="0">
                  <a:solidFill>
                    <a:srgbClr val="1E6582"/>
                  </a:solidFill>
                  <a:latin typeface="Fira Sans" panose="020B0503050000020004" pitchFamily="34" charset="0"/>
                  <a:ea typeface="Fira Sans" panose="020B0503050000020004" pitchFamily="34" charset="0"/>
                </a:rPr>
                <a:t>#</a:t>
              </a:r>
              <a:r>
                <a:rPr lang="en-US" b="0" dirty="0" err="1" smtClean="0">
                  <a:solidFill>
                    <a:srgbClr val="1E6582"/>
                  </a:solidFill>
                  <a:latin typeface="Fira Sans" panose="020B0503050000020004" pitchFamily="34" charset="0"/>
                  <a:ea typeface="Fira Sans" panose="020B0503050000020004" pitchFamily="34" charset="0"/>
                </a:rPr>
                <a:t>Healthy</a:t>
              </a:r>
              <a:r>
                <a:rPr lang="en-US" b="1" dirty="0" err="1" smtClean="0">
                  <a:solidFill>
                    <a:srgbClr val="1E6582"/>
                  </a:solidFill>
                  <a:latin typeface="Fira Sans" panose="020B0503050000020004" pitchFamily="34" charset="0"/>
                  <a:ea typeface="Fira Sans" panose="020B0503050000020004" pitchFamily="34" charset="0"/>
                </a:rPr>
                <a:t>Water</a:t>
              </a:r>
              <a:endParaRPr lang="en-US" b="1" dirty="0">
                <a:solidFill>
                  <a:srgbClr val="1E6582"/>
                </a:solidFill>
                <a:latin typeface="Fira Sans" panose="020B0503050000020004" pitchFamily="34" charset="0"/>
                <a:ea typeface="Fira Sans" panose="020B0503050000020004" pitchFamily="34" charset="0"/>
              </a:endParaRPr>
            </a:p>
          </p:txBody>
        </p:sp>
      </p:grpSp>
    </p:spTree>
    <p:extLst>
      <p:ext uri="{BB962C8B-B14F-4D97-AF65-F5344CB8AC3E}">
        <p14:creationId xmlns:p14="http://schemas.microsoft.com/office/powerpoint/2010/main" val="201150376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extLst mod="1">
    <p:ext uri="{DCECCB84-F9BA-43D5-87BE-67443E8EF086}">
      <p15:sldGuideLst xmlns:p15="http://schemas.microsoft.com/office/powerpoint/2012/main">
        <p15:guide id="4294967295" orient="horz" pos="2016">
          <p15:clr>
            <a:srgbClr val="FBAE40"/>
          </p15:clr>
        </p15:guide>
        <p15:guide id="4294967295" pos="41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a:ln/>
        </p:spPr>
        <p:txBody>
          <a:bodyPr/>
          <a:lstStyle>
            <a:lvl1pPr>
              <a:defRPr/>
            </a:lvl1pPr>
          </a:lstStyle>
          <a:p>
            <a:fld id="{C931C8C3-1FF8-43D7-9077-06138B09C98F}"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83026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aph slide 1">
    <p:spTree>
      <p:nvGrpSpPr>
        <p:cNvPr id="1" name=""/>
        <p:cNvGrpSpPr/>
        <p:nvPr/>
      </p:nvGrpSpPr>
      <p:grpSpPr>
        <a:xfrm>
          <a:off x="0" y="0"/>
          <a:ext cx="0" cy="0"/>
          <a:chOff x="0" y="0"/>
          <a:chExt cx="0" cy="0"/>
        </a:xfrm>
      </p:grpSpPr>
      <p:sp>
        <p:nvSpPr>
          <p:cNvPr id="7" name="Content Placeholder 5"/>
          <p:cNvSpPr>
            <a:spLocks noGrp="1"/>
          </p:cNvSpPr>
          <p:nvPr>
            <p:ph sz="quarter" idx="13"/>
          </p:nvPr>
        </p:nvSpPr>
        <p:spPr>
          <a:xfrm>
            <a:off x="1295467" y="1628800"/>
            <a:ext cx="9985109" cy="4608512"/>
          </a:xfrm>
          <a:prstGeom prst="rect">
            <a:avLst/>
          </a:prstGeom>
        </p:spPr>
        <p:txBody>
          <a:bodyPr/>
          <a:lstStyle>
            <a:lvl1pPr>
              <a:buNone/>
              <a:defRPr sz="1400"/>
            </a:lvl1pPr>
          </a:lstStyle>
          <a:p>
            <a:pPr lvl="0"/>
            <a:endParaRPr lang="en-GB"/>
          </a:p>
        </p:txBody>
      </p:sp>
      <p:sp>
        <p:nvSpPr>
          <p:cNvPr id="6" name="Slide Number Placeholder 4"/>
          <p:cNvSpPr>
            <a:spLocks noGrp="1"/>
          </p:cNvSpPr>
          <p:nvPr>
            <p:ph type="sldNum" sz="quarter" idx="12"/>
          </p:nvPr>
        </p:nvSpPr>
        <p:spPr>
          <a:xfrm>
            <a:off x="7728181" y="6381329"/>
            <a:ext cx="4245947" cy="221109"/>
          </a:xfrm>
          <a:prstGeom prst="rect">
            <a:avLst/>
          </a:prstGeom>
        </p:spPr>
        <p:txBody>
          <a:bodyPr/>
          <a:lstStyle>
            <a:lvl1pPr algn="r">
              <a:defRPr sz="900"/>
            </a:lvl1pPr>
          </a:lstStyle>
          <a:p>
            <a:r>
              <a:rPr lang="en-IE"/>
              <a:t>Source</a:t>
            </a:r>
          </a:p>
        </p:txBody>
      </p:sp>
      <p:sp>
        <p:nvSpPr>
          <p:cNvPr id="4" name="Text Placeholder 3"/>
          <p:cNvSpPr>
            <a:spLocks noGrp="1"/>
          </p:cNvSpPr>
          <p:nvPr>
            <p:ph type="body" sz="quarter" idx="14" hasCustomPrompt="1"/>
          </p:nvPr>
        </p:nvSpPr>
        <p:spPr>
          <a:xfrm>
            <a:off x="1158108" y="1125538"/>
            <a:ext cx="10026457" cy="863302"/>
          </a:xfrm>
          <a:prstGeom prst="rect">
            <a:avLst/>
          </a:prstGeom>
        </p:spPr>
        <p:txBody>
          <a:bodyPr/>
          <a:lstStyle>
            <a:lvl1pPr marL="0" indent="0">
              <a:buNone/>
              <a:defRPr sz="1600" b="1"/>
            </a:lvl1pPr>
          </a:lstStyle>
          <a:p>
            <a:r>
              <a:rPr lang="en-GB"/>
              <a:t>Click to enter text</a:t>
            </a:r>
          </a:p>
        </p:txBody>
      </p:sp>
      <p:sp>
        <p:nvSpPr>
          <p:cNvPr id="8" name="Title 7"/>
          <p:cNvSpPr>
            <a:spLocks noGrp="1"/>
          </p:cNvSpPr>
          <p:nvPr>
            <p:ph type="title"/>
          </p:nvPr>
        </p:nvSpPr>
        <p:spPr>
          <a:xfrm>
            <a:off x="1241499" y="0"/>
            <a:ext cx="9936757" cy="980728"/>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66130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a:ln/>
        </p:spPr>
        <p:txBody>
          <a:bodyPr/>
          <a:lstStyle>
            <a:lvl1pPr>
              <a:defRPr/>
            </a:lvl1pPr>
          </a:lstStyle>
          <a:p>
            <a:fld id="{C931C8C3-1FF8-43D7-9077-06138B09C98F}"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27125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cxnSp>
        <p:nvCxnSpPr>
          <p:cNvPr id="2" name="Straight Connector 1"/>
          <p:cNvCxnSpPr/>
          <p:nvPr userDrawn="1"/>
        </p:nvCxnSpPr>
        <p:spPr>
          <a:xfrm>
            <a:off x="3113618" y="2921000"/>
            <a:ext cx="8604249" cy="1588"/>
          </a:xfrm>
          <a:prstGeom prst="line">
            <a:avLst/>
          </a:prstGeom>
          <a:ln w="635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3" name="Title 1"/>
          <p:cNvSpPr txBox="1">
            <a:spLocks/>
          </p:cNvSpPr>
          <p:nvPr userDrawn="1"/>
        </p:nvSpPr>
        <p:spPr bwMode="auto">
          <a:xfrm>
            <a:off x="3143252" y="3071814"/>
            <a:ext cx="3524249" cy="714375"/>
          </a:xfrm>
          <a:prstGeom prst="rect">
            <a:avLst/>
          </a:prstGeom>
          <a:noFill/>
          <a:ln w="9525">
            <a:noFill/>
            <a:miter lim="800000"/>
            <a:headEnd/>
            <a:tailEnd/>
          </a:ln>
        </p:spPr>
        <p:txBody>
          <a:bodyPr/>
          <a:lstStyle/>
          <a:p>
            <a:pPr defTabSz="457200">
              <a:defRPr/>
            </a:pPr>
            <a:r>
              <a:rPr lang="en-GB" sz="2400">
                <a:solidFill>
                  <a:srgbClr val="0D0D0D"/>
                </a:solidFill>
              </a:rPr>
              <a:t>wwf.ca</a:t>
            </a:r>
            <a:endParaRPr lang="en-US" sz="2400">
              <a:solidFill>
                <a:srgbClr val="0D0D0D"/>
              </a:solidFill>
            </a:endParaRPr>
          </a:p>
        </p:txBody>
      </p:sp>
      <p:sp>
        <p:nvSpPr>
          <p:cNvPr id="4" name="Title 1"/>
          <p:cNvSpPr txBox="1">
            <a:spLocks/>
          </p:cNvSpPr>
          <p:nvPr userDrawn="1"/>
        </p:nvSpPr>
        <p:spPr bwMode="auto">
          <a:xfrm>
            <a:off x="2965451" y="1657351"/>
            <a:ext cx="8015816" cy="1470025"/>
          </a:xfrm>
          <a:prstGeom prst="rect">
            <a:avLst/>
          </a:prstGeom>
          <a:noFill/>
          <a:ln w="9525">
            <a:noFill/>
            <a:miter lim="800000"/>
            <a:headEnd/>
            <a:tailEnd/>
          </a:ln>
        </p:spPr>
        <p:txBody>
          <a:bodyPr anchor="ctr"/>
          <a:lstStyle/>
          <a:p>
            <a:pPr defTabSz="457200">
              <a:defRPr/>
            </a:pPr>
            <a:r>
              <a:rPr lang="en-GB" sz="4000">
                <a:solidFill>
                  <a:srgbClr val="8DC63F"/>
                </a:solidFill>
              </a:rPr>
              <a:t>Thank you</a:t>
            </a:r>
            <a:endParaRPr lang="en-US" sz="4000">
              <a:solidFill>
                <a:srgbClr val="8DC63F"/>
              </a:solidFill>
            </a:endParaRPr>
          </a:p>
        </p:txBody>
      </p:sp>
      <p:sp>
        <p:nvSpPr>
          <p:cNvPr id="5" name="Rectangle 4"/>
          <p:cNvSpPr>
            <a:spLocks noGrp="1" noChangeArrowheads="1"/>
          </p:cNvSpPr>
          <p:nvPr>
            <p:ph type="sldNum" sz="quarter" idx="10"/>
          </p:nvPr>
        </p:nvSpPr>
        <p:spPr/>
        <p:txBody>
          <a:bodyPr/>
          <a:lstStyle>
            <a:lvl1pPr>
              <a:defRPr/>
            </a:lvl1pPr>
          </a:lstStyle>
          <a:p>
            <a:fld id="{3962AB62-9FC3-4A1E-A6DC-C8767A1952C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4368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1CB54-F829-4A14-97C5-0A9EBB19FCB7}"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05219-CD84-4DAE-863C-6D8E9791E08B}" type="slidenum">
              <a:rPr lang="en-US" smtClean="0"/>
              <a:t>‹#›</a:t>
            </a:fld>
            <a:endParaRPr lang="en-US"/>
          </a:p>
        </p:txBody>
      </p:sp>
    </p:spTree>
    <p:extLst>
      <p:ext uri="{BB962C8B-B14F-4D97-AF65-F5344CB8AC3E}">
        <p14:creationId xmlns:p14="http://schemas.microsoft.com/office/powerpoint/2010/main" val="347557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91CB54-F829-4A14-97C5-0A9EBB19FCB7}"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05219-CD84-4DAE-863C-6D8E9791E08B}" type="slidenum">
              <a:rPr lang="en-US" smtClean="0"/>
              <a:t>‹#›</a:t>
            </a:fld>
            <a:endParaRPr lang="en-US"/>
          </a:p>
        </p:txBody>
      </p:sp>
    </p:spTree>
    <p:extLst>
      <p:ext uri="{BB962C8B-B14F-4D97-AF65-F5344CB8AC3E}">
        <p14:creationId xmlns:p14="http://schemas.microsoft.com/office/powerpoint/2010/main" val="301751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91CB54-F829-4A14-97C5-0A9EBB19FCB7}"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05219-CD84-4DAE-863C-6D8E9791E08B}" type="slidenum">
              <a:rPr lang="en-US" smtClean="0"/>
              <a:t>‹#›</a:t>
            </a:fld>
            <a:endParaRPr lang="en-US"/>
          </a:p>
        </p:txBody>
      </p:sp>
    </p:spTree>
    <p:extLst>
      <p:ext uri="{BB962C8B-B14F-4D97-AF65-F5344CB8AC3E}">
        <p14:creationId xmlns:p14="http://schemas.microsoft.com/office/powerpoint/2010/main" val="119618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91CB54-F829-4A14-97C5-0A9EBB19FCB7}" type="datetimeFigureOut">
              <a:rPr lang="en-US" smtClean="0"/>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005219-CD84-4DAE-863C-6D8E9791E08B}" type="slidenum">
              <a:rPr lang="en-US" smtClean="0"/>
              <a:t>‹#›</a:t>
            </a:fld>
            <a:endParaRPr lang="en-US"/>
          </a:p>
        </p:txBody>
      </p:sp>
    </p:spTree>
    <p:extLst>
      <p:ext uri="{BB962C8B-B14F-4D97-AF65-F5344CB8AC3E}">
        <p14:creationId xmlns:p14="http://schemas.microsoft.com/office/powerpoint/2010/main" val="3790679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91CB54-F829-4A14-97C5-0A9EBB19FCB7}" type="datetimeFigureOut">
              <a:rPr lang="en-US" smtClean="0"/>
              <a:t>6/27/2018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005219-CD84-4DAE-863C-6D8E9791E08B}" type="slidenum">
              <a:rPr lang="en-US" smtClean="0"/>
              <a:t>‹#›</a:t>
            </a:fld>
            <a:endParaRPr lang="en-US"/>
          </a:p>
        </p:txBody>
      </p:sp>
    </p:spTree>
    <p:extLst>
      <p:ext uri="{BB962C8B-B14F-4D97-AF65-F5344CB8AC3E}">
        <p14:creationId xmlns:p14="http://schemas.microsoft.com/office/powerpoint/2010/main" val="384517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1CB54-F829-4A14-97C5-0A9EBB19FCB7}" type="datetimeFigureOut">
              <a:rPr lang="en-US" smtClean="0"/>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005219-CD84-4DAE-863C-6D8E9791E08B}" type="slidenum">
              <a:rPr lang="en-US" smtClean="0"/>
              <a:t>‹#›</a:t>
            </a:fld>
            <a:endParaRPr lang="en-US"/>
          </a:p>
        </p:txBody>
      </p:sp>
    </p:spTree>
    <p:extLst>
      <p:ext uri="{BB962C8B-B14F-4D97-AF65-F5344CB8AC3E}">
        <p14:creationId xmlns:p14="http://schemas.microsoft.com/office/powerpoint/2010/main" val="348508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1CB54-F829-4A14-97C5-0A9EBB19FCB7}"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05219-CD84-4DAE-863C-6D8E9791E08B}" type="slidenum">
              <a:rPr lang="en-US" smtClean="0"/>
              <a:t>‹#›</a:t>
            </a:fld>
            <a:endParaRPr lang="en-US"/>
          </a:p>
        </p:txBody>
      </p:sp>
    </p:spTree>
    <p:extLst>
      <p:ext uri="{BB962C8B-B14F-4D97-AF65-F5344CB8AC3E}">
        <p14:creationId xmlns:p14="http://schemas.microsoft.com/office/powerpoint/2010/main" val="132451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1CB54-F829-4A14-97C5-0A9EBB19FCB7}"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05219-CD84-4DAE-863C-6D8E9791E08B}" type="slidenum">
              <a:rPr lang="en-US" smtClean="0"/>
              <a:t>‹#›</a:t>
            </a:fld>
            <a:endParaRPr lang="en-US"/>
          </a:p>
        </p:txBody>
      </p:sp>
    </p:spTree>
    <p:extLst>
      <p:ext uri="{BB962C8B-B14F-4D97-AF65-F5344CB8AC3E}">
        <p14:creationId xmlns:p14="http://schemas.microsoft.com/office/powerpoint/2010/main" val="188401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1CB54-F829-4A14-97C5-0A9EBB19FCB7}" type="datetimeFigureOut">
              <a:rPr lang="en-US" smtClean="0"/>
              <a:t>6/27/2018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05219-CD84-4DAE-863C-6D8E9791E08B}" type="slidenum">
              <a:rPr lang="en-US" smtClean="0"/>
              <a:t>‹#›</a:t>
            </a:fld>
            <a:endParaRPr lang="en-US"/>
          </a:p>
        </p:txBody>
      </p:sp>
    </p:spTree>
    <p:extLst>
      <p:ext uri="{BB962C8B-B14F-4D97-AF65-F5344CB8AC3E}">
        <p14:creationId xmlns:p14="http://schemas.microsoft.com/office/powerpoint/2010/main" val="1940441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mailto:cpaquette@wwfcanada.org"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comments" Target="../comments/commen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8541894-7B7C-6B4D-BD42-B3F3EA66773A}"/>
              </a:ext>
            </a:extLst>
          </p:cNvPr>
          <p:cNvSpPr>
            <a:spLocks noChangeAspect="1"/>
          </p:cNvSpPr>
          <p:nvPr/>
        </p:nvSpPr>
        <p:spPr>
          <a:xfrm rot="16200000">
            <a:off x="-3008745" y="3005451"/>
            <a:ext cx="6858002" cy="847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840787" y="3100811"/>
            <a:ext cx="11348621" cy="8697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18AF92"/>
                </a:solidFill>
                <a:latin typeface="Fira Sans" panose="020B0503050000020004" pitchFamily="34" charset="0"/>
                <a:ea typeface="Fira Sans" panose="020B0503050000020004" pitchFamily="34" charset="0"/>
              </a:rPr>
              <a:t>Panel Discussion: </a:t>
            </a:r>
            <a:r>
              <a:rPr lang="en-US" sz="3200" b="1" dirty="0" smtClean="0">
                <a:solidFill>
                  <a:srgbClr val="18AF92"/>
                </a:solidFill>
                <a:latin typeface="Fira Sans" panose="020B0503050000020004" pitchFamily="34" charset="0"/>
                <a:ea typeface="Fira Sans" panose="020B0503050000020004" pitchFamily="34" charset="0"/>
              </a:rPr>
              <a:t>The Partnership of DataStream</a:t>
            </a:r>
          </a:p>
          <a:p>
            <a:pPr algn="ctr"/>
            <a:r>
              <a:rPr lang="en-US" sz="3200" dirty="0" smtClean="0">
                <a:solidFill>
                  <a:srgbClr val="1E6582"/>
                </a:solidFill>
                <a:latin typeface="Fira Sans" panose="020B0503050000020004" pitchFamily="34" charset="0"/>
                <a:ea typeface="Fira Sans" panose="020B0503050000020004" pitchFamily="34" charset="0"/>
              </a:rPr>
              <a:t>Elizabeth Hendriks, WWF-Canada</a:t>
            </a:r>
          </a:p>
          <a:p>
            <a:pPr algn="ctr"/>
            <a:r>
              <a:rPr lang="en-US" sz="3200" dirty="0" smtClean="0">
                <a:solidFill>
                  <a:srgbClr val="1E6582"/>
                </a:solidFill>
                <a:latin typeface="Fira Sans" panose="020B0503050000020004" pitchFamily="34" charset="0"/>
                <a:ea typeface="Fira Sans" panose="020B0503050000020004" pitchFamily="34" charset="0"/>
              </a:rPr>
              <a:t>@</a:t>
            </a:r>
            <a:r>
              <a:rPr lang="en-US" sz="3200" dirty="0" err="1" smtClean="0">
                <a:solidFill>
                  <a:srgbClr val="1E6582"/>
                </a:solidFill>
                <a:latin typeface="Fira Sans" panose="020B0503050000020004" pitchFamily="34" charset="0"/>
                <a:ea typeface="Fira Sans" panose="020B0503050000020004" pitchFamily="34" charset="0"/>
              </a:rPr>
              <a:t>WWFCanada</a:t>
            </a:r>
            <a:r>
              <a:rPr lang="en-US" sz="3200" dirty="0" smtClean="0">
                <a:solidFill>
                  <a:srgbClr val="1E6582"/>
                </a:solidFill>
                <a:latin typeface="Fira Sans" panose="020B0503050000020004" pitchFamily="34" charset="0"/>
                <a:ea typeface="Fira Sans" panose="020B0503050000020004" pitchFamily="34" charset="0"/>
              </a:rPr>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0412" y="819062"/>
            <a:ext cx="7789373" cy="2175075"/>
          </a:xfrm>
          <a:prstGeom prst="rect">
            <a:avLst/>
          </a:prstGeom>
        </p:spPr>
      </p:pic>
    </p:spTree>
    <p:extLst>
      <p:ext uri="{BB962C8B-B14F-4D97-AF65-F5344CB8AC3E}">
        <p14:creationId xmlns:p14="http://schemas.microsoft.com/office/powerpoint/2010/main" val="3551244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7984"/>
          <a:stretch/>
        </p:blipFill>
        <p:spPr>
          <a:xfrm>
            <a:off x="199855" y="-254000"/>
            <a:ext cx="11556409" cy="7327241"/>
          </a:xfrm>
          <a:prstGeom prst="rect">
            <a:avLst/>
          </a:prstGeom>
        </p:spPr>
      </p:pic>
      <p:sp>
        <p:nvSpPr>
          <p:cNvPr id="2" name="Title 1"/>
          <p:cNvSpPr>
            <a:spLocks noGrp="1"/>
          </p:cNvSpPr>
          <p:nvPr>
            <p:ph type="title"/>
          </p:nvPr>
        </p:nvSpPr>
        <p:spPr>
          <a:xfrm>
            <a:off x="1295224" y="20639"/>
            <a:ext cx="10191749" cy="654032"/>
          </a:xfrm>
        </p:spPr>
        <p:txBody>
          <a:bodyPr>
            <a:normAutofit fontScale="90000"/>
          </a:bodyPr>
          <a:lstStyle/>
          <a:p>
            <a:r>
              <a:rPr lang="en-CA" sz="6600" b="0" dirty="0">
                <a:solidFill>
                  <a:srgbClr val="DB2252"/>
                </a:solidFill>
                <a:latin typeface="WWF" charset="0"/>
                <a:ea typeface="WWF" charset="0"/>
                <a:cs typeface="WWF" charset="0"/>
              </a:rPr>
              <a:t>Pollution</a:t>
            </a:r>
          </a:p>
        </p:txBody>
      </p:sp>
      <p:sp>
        <p:nvSpPr>
          <p:cNvPr id="4" name="Slide Number Placeholder 3"/>
          <p:cNvSpPr>
            <a:spLocks noGrp="1"/>
          </p:cNvSpPr>
          <p:nvPr>
            <p:ph type="sldNum" sz="quarter" idx="10"/>
          </p:nvPr>
        </p:nvSpPr>
        <p:spPr/>
        <p:txBody>
          <a:bodyPr/>
          <a:lstStyle/>
          <a:p>
            <a:fld id="{964BDEC2-417F-4934-A525-A7AF51B837BE}" type="slidenum">
              <a:rPr lang="en-US" smtClean="0">
                <a:solidFill>
                  <a:prstClr val="black"/>
                </a:solidFill>
              </a:rPr>
              <a:pPr/>
              <a:t>10</a:t>
            </a:fld>
            <a:endParaRPr lang="en-US">
              <a:solidFill>
                <a:prstClr val="black"/>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1391" y="674671"/>
            <a:ext cx="2570227" cy="3456157"/>
          </a:xfrm>
          <a:prstGeom prst="rect">
            <a:avLst/>
          </a:prstGeom>
        </p:spPr>
      </p:pic>
    </p:spTree>
    <p:extLst>
      <p:ext uri="{BB962C8B-B14F-4D97-AF65-F5344CB8AC3E}">
        <p14:creationId xmlns:p14="http://schemas.microsoft.com/office/powerpoint/2010/main" val="398178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21266" t="6713" r="14521" b="21198"/>
          <a:stretch/>
        </p:blipFill>
        <p:spPr>
          <a:xfrm>
            <a:off x="2303361" y="-1"/>
            <a:ext cx="8032831" cy="6966323"/>
          </a:xfrm>
        </p:spPr>
      </p:pic>
      <p:sp>
        <p:nvSpPr>
          <p:cNvPr id="2" name="Title 1"/>
          <p:cNvSpPr>
            <a:spLocks noGrp="1"/>
          </p:cNvSpPr>
          <p:nvPr>
            <p:ph type="title"/>
          </p:nvPr>
        </p:nvSpPr>
        <p:spPr/>
        <p:txBody>
          <a:bodyPr/>
          <a:lstStyle/>
          <a:p>
            <a:r>
              <a:rPr lang="en-CA" sz="6600" b="0" dirty="0">
                <a:solidFill>
                  <a:srgbClr val="DB2252"/>
                </a:solidFill>
                <a:latin typeface="WWF" panose="02000000000000000000"/>
              </a:rPr>
              <a:t>Fragmentation</a:t>
            </a:r>
          </a:p>
        </p:txBody>
      </p:sp>
      <p:sp>
        <p:nvSpPr>
          <p:cNvPr id="4" name="Slide Number Placeholder 3"/>
          <p:cNvSpPr>
            <a:spLocks noGrp="1"/>
          </p:cNvSpPr>
          <p:nvPr>
            <p:ph type="sldNum" sz="quarter" idx="10"/>
          </p:nvPr>
        </p:nvSpPr>
        <p:spPr/>
        <p:txBody>
          <a:bodyPr/>
          <a:lstStyle/>
          <a:p>
            <a:fld id="{964BDEC2-417F-4934-A525-A7AF51B837BE}" type="slidenum">
              <a:rPr lang="en-US" smtClean="0">
                <a:solidFill>
                  <a:prstClr val="black"/>
                </a:solidFill>
              </a:rPr>
              <a:pPr/>
              <a:t>11</a:t>
            </a:fld>
            <a:endParaRPr lang="en-US">
              <a:solidFill>
                <a:prstClr val="black"/>
              </a:solidFill>
            </a:endParaRPr>
          </a:p>
        </p:txBody>
      </p:sp>
      <p:pic>
        <p:nvPicPr>
          <p:cNvPr id="6" name="Content Placeholder 4"/>
          <p:cNvPicPr>
            <a:picLocks noChangeAspect="1"/>
          </p:cNvPicPr>
          <p:nvPr/>
        </p:nvPicPr>
        <p:blipFill rotWithShape="1">
          <a:blip r:embed="rId4">
            <a:extLst>
              <a:ext uri="{28A0092B-C50C-407E-A947-70E740481C1C}">
                <a14:useLocalDpi xmlns:a14="http://schemas.microsoft.com/office/drawing/2010/main" val="0"/>
              </a:ext>
            </a:extLst>
          </a:blip>
          <a:srcRect l="8047" t="33405" r="79530" b="36061"/>
          <a:stretch/>
        </p:blipFill>
        <p:spPr>
          <a:xfrm>
            <a:off x="114525" y="2205966"/>
            <a:ext cx="1504709" cy="285894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4300" y="98409"/>
            <a:ext cx="2960629" cy="3981126"/>
          </a:xfrm>
          <a:prstGeom prst="rect">
            <a:avLst/>
          </a:prstGeom>
        </p:spPr>
      </p:pic>
    </p:spTree>
    <p:extLst>
      <p:ext uri="{BB962C8B-B14F-4D97-AF65-F5344CB8AC3E}">
        <p14:creationId xmlns:p14="http://schemas.microsoft.com/office/powerpoint/2010/main" val="922762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958915"/>
            <a:ext cx="12191999" cy="3161725"/>
          </a:xfrm>
          <a:prstGeom prst="rect">
            <a:avLst/>
          </a:prstGeom>
          <a:solidFill>
            <a:srgbClr val="35A4C7"/>
          </a:solidFill>
          <a:ln>
            <a:noFill/>
          </a:ln>
          <a:extLst/>
        </p:spPr>
        <p:txBody>
          <a:bodyPr anchor="ctr"/>
          <a:lstStyle>
            <a:lvl1pPr defTabSz="4572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fontAlgn="base" hangingPunct="1">
              <a:lnSpc>
                <a:spcPct val="90000"/>
              </a:lnSpc>
              <a:spcBef>
                <a:spcPct val="0"/>
              </a:spcBef>
              <a:spcAft>
                <a:spcPts val="600"/>
              </a:spcAft>
            </a:pPr>
            <a:r>
              <a:rPr lang="en-US" sz="8800" dirty="0">
                <a:solidFill>
                  <a:srgbClr val="F3F2E9"/>
                </a:solidFill>
                <a:latin typeface="WWF" charset="0"/>
                <a:ea typeface="WWF" charset="0"/>
                <a:cs typeface="WWF" charset="0"/>
              </a:rPr>
              <a:t>RECOMMENDATIONS</a:t>
            </a:r>
          </a:p>
        </p:txBody>
      </p:sp>
      <p:sp>
        <p:nvSpPr>
          <p:cNvPr id="2" name="Slide Number Placeholder 1"/>
          <p:cNvSpPr>
            <a:spLocks noGrp="1"/>
          </p:cNvSpPr>
          <p:nvPr>
            <p:ph type="sldNum" sz="quarter" idx="10"/>
          </p:nvPr>
        </p:nvSpPr>
        <p:spPr/>
        <p:txBody>
          <a:bodyPr/>
          <a:lstStyle/>
          <a:p>
            <a:fld id="{C931C8C3-1FF8-43D7-9077-06138B09C98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701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64BDEC2-417F-4934-A525-A7AF51B837BE}" type="slidenum">
              <a:rPr lang="en-US" smtClean="0">
                <a:solidFill>
                  <a:prstClr val="black"/>
                </a:solidFill>
              </a:rPr>
              <a:pPr/>
              <a:t>13</a:t>
            </a:fld>
            <a:endParaRPr lang="en-US">
              <a:solidFill>
                <a:prstClr val="black"/>
              </a:solidFill>
            </a:endParaRPr>
          </a:p>
        </p:txBody>
      </p:sp>
      <p:sp>
        <p:nvSpPr>
          <p:cNvPr id="5" name="TextBox 4"/>
          <p:cNvSpPr txBox="1"/>
          <p:nvPr/>
        </p:nvSpPr>
        <p:spPr>
          <a:xfrm>
            <a:off x="3036711" y="4463416"/>
            <a:ext cx="10261600" cy="954107"/>
          </a:xfrm>
          <a:prstGeom prst="rect">
            <a:avLst/>
          </a:prstGeom>
          <a:noFill/>
        </p:spPr>
        <p:txBody>
          <a:bodyPr wrap="square" rtlCol="0">
            <a:spAutoFit/>
          </a:bodyPr>
          <a:lstStyle/>
          <a:p>
            <a:r>
              <a:rPr lang="fr-CA" sz="2000" dirty="0">
                <a:latin typeface="Arial" charset="0"/>
                <a:ea typeface="Arial" charset="0"/>
                <a:cs typeface="Arial" charset="0"/>
              </a:rPr>
              <a:t>Elizabeth Hendriks, VP </a:t>
            </a:r>
            <a:r>
              <a:rPr lang="fr-CA" sz="2000" dirty="0" err="1">
                <a:latin typeface="Arial" charset="0"/>
                <a:ea typeface="Arial" charset="0"/>
                <a:cs typeface="Arial" charset="0"/>
              </a:rPr>
              <a:t>Freshwater</a:t>
            </a:r>
            <a:r>
              <a:rPr lang="fr-CA" sz="2000" dirty="0">
                <a:latin typeface="Arial" charset="0"/>
                <a:ea typeface="Arial" charset="0"/>
                <a:cs typeface="Arial" charset="0"/>
              </a:rPr>
              <a:t>, WWF-Canada</a:t>
            </a:r>
          </a:p>
          <a:p>
            <a:r>
              <a:rPr lang="fr-CA" sz="2000" dirty="0">
                <a:latin typeface="Arial" charset="0"/>
                <a:ea typeface="Arial" charset="0"/>
                <a:cs typeface="Arial" charset="0"/>
                <a:hlinkClick r:id="rId3"/>
              </a:rPr>
              <a:t>watershedreports@wwfcanada.org</a:t>
            </a:r>
            <a:r>
              <a:rPr lang="fr-CA" sz="2000" dirty="0">
                <a:latin typeface="Arial" charset="0"/>
                <a:ea typeface="Arial" charset="0"/>
                <a:cs typeface="Arial" charset="0"/>
              </a:rPr>
              <a:t> </a:t>
            </a:r>
          </a:p>
          <a:p>
            <a:endParaRPr lang="fr-CA" sz="1600" dirty="0"/>
          </a:p>
        </p:txBody>
      </p:sp>
    </p:spTree>
    <p:extLst>
      <p:ext uri="{BB962C8B-B14F-4D97-AF65-F5344CB8AC3E}">
        <p14:creationId xmlns:p14="http://schemas.microsoft.com/office/powerpoint/2010/main" val="405458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92"/>
            <a:ext cx="12192000" cy="6839709"/>
          </a:xfrm>
          <a:prstGeom prst="rect">
            <a:avLst/>
          </a:prstGeom>
        </p:spPr>
      </p:pic>
      <p:sp>
        <p:nvSpPr>
          <p:cNvPr id="2" name="Slide Number Placeholder 1"/>
          <p:cNvSpPr>
            <a:spLocks noGrp="1"/>
          </p:cNvSpPr>
          <p:nvPr>
            <p:ph type="sldNum" sz="quarter" idx="10"/>
          </p:nvPr>
        </p:nvSpPr>
        <p:spPr/>
        <p:txBody>
          <a:bodyPr/>
          <a:lstStyle/>
          <a:p>
            <a:fld id="{C931C8C3-1FF8-43D7-9077-06138B09C98F}" type="slidenum">
              <a:rPr lang="en-US" smtClean="0">
                <a:solidFill>
                  <a:prstClr val="black"/>
                </a:solidFill>
              </a:rPr>
              <a:pPr/>
              <a:t>2</a:t>
            </a:fld>
            <a:endParaRPr lang="en-US">
              <a:solidFill>
                <a:prstClr val="black"/>
              </a:solidFill>
            </a:endParaRPr>
          </a:p>
        </p:txBody>
      </p:sp>
      <p:sp>
        <p:nvSpPr>
          <p:cNvPr id="3" name="TextBox 2"/>
          <p:cNvSpPr txBox="1"/>
          <p:nvPr/>
        </p:nvSpPr>
        <p:spPr>
          <a:xfrm>
            <a:off x="4810991" y="5657671"/>
            <a:ext cx="7691581" cy="830997"/>
          </a:xfrm>
          <a:prstGeom prst="rect">
            <a:avLst/>
          </a:prstGeom>
          <a:noFill/>
        </p:spPr>
        <p:txBody>
          <a:bodyPr wrap="square" rtlCol="0">
            <a:spAutoFit/>
          </a:bodyPr>
          <a:lstStyle/>
          <a:p>
            <a:r>
              <a:rPr lang="en-US" sz="2400" dirty="0">
                <a:solidFill>
                  <a:schemeClr val="bg1"/>
                </a:solidFill>
                <a:latin typeface="Arial" charset="0"/>
                <a:ea typeface="Arial" charset="0"/>
                <a:cs typeface="Arial" charset="0"/>
              </a:rPr>
              <a:t>Elizabeth Hendriks, VP Freshwater</a:t>
            </a:r>
            <a:br>
              <a:rPr lang="en-US" sz="2400" dirty="0">
                <a:solidFill>
                  <a:schemeClr val="bg1"/>
                </a:solidFill>
                <a:latin typeface="Arial" charset="0"/>
                <a:ea typeface="Arial" charset="0"/>
                <a:cs typeface="Arial" charset="0"/>
              </a:rPr>
            </a:br>
            <a:endParaRPr lang="en-US" sz="2400" dirty="0">
              <a:solidFill>
                <a:schemeClr val="bg1"/>
              </a:solidFill>
              <a:latin typeface="Arial" charset="0"/>
              <a:ea typeface="Arial" charset="0"/>
              <a:cs typeface="Arial"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59749"/>
            <a:ext cx="12192000" cy="4065501"/>
          </a:xfrm>
          <a:prstGeom prst="rect">
            <a:avLst/>
          </a:prstGeom>
        </p:spPr>
      </p:pic>
    </p:spTree>
    <p:extLst>
      <p:ext uri="{BB962C8B-B14F-4D97-AF65-F5344CB8AC3E}">
        <p14:creationId xmlns:p14="http://schemas.microsoft.com/office/powerpoint/2010/main" val="335881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424" y="51080"/>
            <a:ext cx="10643321" cy="602059"/>
          </a:xfrm>
        </p:spPr>
        <p:txBody>
          <a:bodyPr>
            <a:normAutofit fontScale="90000"/>
          </a:bodyPr>
          <a:lstStyle/>
          <a:p>
            <a:r>
              <a:rPr lang="fr-CH" sz="6600" b="0" dirty="0">
                <a:solidFill>
                  <a:srgbClr val="005973"/>
                </a:solidFill>
                <a:latin typeface="WWF" charset="0"/>
                <a:ea typeface="WWF" charset="0"/>
                <a:cs typeface="WWF" charset="0"/>
              </a:rPr>
              <a:t>The Living </a:t>
            </a:r>
            <a:r>
              <a:rPr lang="fr-CH" sz="6600" b="0" dirty="0" err="1">
                <a:solidFill>
                  <a:srgbClr val="005973"/>
                </a:solidFill>
                <a:latin typeface="WWF" charset="0"/>
                <a:ea typeface="WWF" charset="0"/>
                <a:cs typeface="WWF" charset="0"/>
              </a:rPr>
              <a:t>Planet</a:t>
            </a:r>
            <a:r>
              <a:rPr lang="fr-CH" sz="6600" b="0" dirty="0">
                <a:solidFill>
                  <a:srgbClr val="005973"/>
                </a:solidFill>
                <a:latin typeface="WWF" charset="0"/>
                <a:ea typeface="WWF" charset="0"/>
                <a:cs typeface="WWF" charset="0"/>
              </a:rPr>
              <a:t> Report</a:t>
            </a:r>
            <a:endParaRPr lang="en-GB" sz="6600" b="0" dirty="0">
              <a:solidFill>
                <a:srgbClr val="005973"/>
              </a:solidFill>
              <a:latin typeface="WWF" charset="0"/>
              <a:ea typeface="WWF" charset="0"/>
              <a:cs typeface="WWF" charset="0"/>
            </a:endParaRPr>
          </a:p>
        </p:txBody>
      </p:sp>
      <p:sp>
        <p:nvSpPr>
          <p:cNvPr id="6" name="Text Placeholder 4"/>
          <p:cNvSpPr>
            <a:spLocks noGrp="1"/>
          </p:cNvSpPr>
          <p:nvPr>
            <p:ph type="body" sz="quarter" idx="4294967295"/>
          </p:nvPr>
        </p:nvSpPr>
        <p:spPr>
          <a:xfrm>
            <a:off x="1073196" y="1216003"/>
            <a:ext cx="11118804" cy="646436"/>
          </a:xfrm>
          <a:prstGeom prst="rect">
            <a:avLst/>
          </a:prstGeom>
        </p:spPr>
        <p:txBody>
          <a:bodyPr/>
          <a:lstStyle/>
          <a:p>
            <a:pPr marL="0" indent="0">
              <a:buNone/>
            </a:pPr>
            <a:r>
              <a:rPr lang="fr-CH" sz="2500" dirty="0"/>
              <a:t>The </a:t>
            </a:r>
            <a:r>
              <a:rPr lang="fr-CH" sz="2500" dirty="0" err="1"/>
              <a:t>freshwater</a:t>
            </a:r>
            <a:r>
              <a:rPr lang="fr-CH" sz="2500" dirty="0"/>
              <a:t> LPI shows a </a:t>
            </a:r>
            <a:r>
              <a:rPr lang="fr-CH" sz="2500" dirty="0" err="1"/>
              <a:t>decline</a:t>
            </a:r>
            <a:r>
              <a:rPr lang="fr-CH" sz="2500" dirty="0"/>
              <a:t> of 81 per cent </a:t>
            </a:r>
            <a:r>
              <a:rPr lang="fr-CH" sz="2500" dirty="0" err="1"/>
              <a:t>between</a:t>
            </a:r>
            <a:r>
              <a:rPr lang="fr-CH" sz="2500" dirty="0"/>
              <a:t> 1970 and 2012</a:t>
            </a:r>
            <a:endParaRPr lang="en-GB" sz="2500" dirty="0"/>
          </a:p>
        </p:txBody>
      </p:sp>
      <p:sp>
        <p:nvSpPr>
          <p:cNvPr id="7" name="Slide Number Placeholder 1"/>
          <p:cNvSpPr>
            <a:spLocks noGrp="1"/>
          </p:cNvSpPr>
          <p:nvPr>
            <p:ph type="sldNum" sz="quarter" idx="12"/>
          </p:nvPr>
        </p:nvSpPr>
        <p:spPr>
          <a:xfrm>
            <a:off x="5651355" y="6237313"/>
            <a:ext cx="3400484" cy="365125"/>
          </a:xfrm>
        </p:spPr>
        <p:txBody>
          <a:bodyPr anchor="b" anchorCtr="0"/>
          <a:lstStyle/>
          <a:p>
            <a:r>
              <a:rPr lang="en-IE"/>
              <a:t>Source: WWF/ZSL, 2016</a:t>
            </a:r>
          </a:p>
        </p:txBody>
      </p:sp>
      <p:pic>
        <p:nvPicPr>
          <p:cNvPr id="10"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525" y="1862439"/>
            <a:ext cx="7460314" cy="437487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1839" y="2341489"/>
            <a:ext cx="2372751" cy="1354215"/>
          </a:xfrm>
          <a:prstGeom prst="rect">
            <a:avLst/>
          </a:prstGeom>
        </p:spPr>
      </p:pic>
    </p:spTree>
    <p:extLst>
      <p:ext uri="{BB962C8B-B14F-4D97-AF65-F5344CB8AC3E}">
        <p14:creationId xmlns:p14="http://schemas.microsoft.com/office/powerpoint/2010/main" val="37834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l="12061" t="2085" r="3278" b="7286"/>
          <a:stretch/>
        </p:blipFill>
        <p:spPr>
          <a:xfrm>
            <a:off x="809464" y="756423"/>
            <a:ext cx="7883687" cy="6016968"/>
          </a:xfrm>
          <a:prstGeom prst="rect">
            <a:avLst/>
          </a:prstGeom>
        </p:spPr>
      </p:pic>
      <p:sp>
        <p:nvSpPr>
          <p:cNvPr id="4" name="Slide Number Placeholder 3"/>
          <p:cNvSpPr>
            <a:spLocks noGrp="1"/>
          </p:cNvSpPr>
          <p:nvPr>
            <p:ph type="sldNum" sz="quarter" idx="10"/>
          </p:nvPr>
        </p:nvSpPr>
        <p:spPr>
          <a:xfrm>
            <a:off x="8693151" y="6500816"/>
            <a:ext cx="2844800" cy="357187"/>
          </a:xfrm>
        </p:spPr>
        <p:txBody>
          <a:bodyPr/>
          <a:lstStyle/>
          <a:p>
            <a:fld id="{964BDEC2-417F-4934-A525-A7AF51B837BE}" type="slidenum">
              <a:rPr lang="en-US" smtClean="0">
                <a:solidFill>
                  <a:prstClr val="black"/>
                </a:solidFill>
              </a:rPr>
              <a:pPr/>
              <a:t>4</a:t>
            </a:fld>
            <a:endParaRPr lang="en-US">
              <a:solidFill>
                <a:prstClr val="black"/>
              </a:solidFill>
            </a:endParaRPr>
          </a:p>
        </p:txBody>
      </p:sp>
      <p:sp>
        <p:nvSpPr>
          <p:cNvPr id="7" name="Title 1"/>
          <p:cNvSpPr txBox="1">
            <a:spLocks/>
          </p:cNvSpPr>
          <p:nvPr/>
        </p:nvSpPr>
        <p:spPr>
          <a:xfrm>
            <a:off x="1038225" y="76200"/>
            <a:ext cx="10855326" cy="654032"/>
          </a:xfrm>
          <a:prstGeom prst="rect">
            <a:avLst/>
          </a:prstGeom>
        </p:spPr>
        <p:txBody>
          <a:bodyPr anchor="t"/>
          <a:lstStyle>
            <a:lvl1pPr algn="l" rtl="0" eaLnBrk="1" fontAlgn="base" hangingPunct="1">
              <a:spcBef>
                <a:spcPct val="0"/>
              </a:spcBef>
              <a:spcAft>
                <a:spcPct val="0"/>
              </a:spcAft>
              <a:defRPr sz="3600" b="1" kern="1200">
                <a:solidFill>
                  <a:srgbClr val="8DC63F"/>
                </a:solidFill>
                <a:latin typeface="Arial" pitchFamily="34" charset="0"/>
                <a:ea typeface="+mj-ea"/>
                <a:cs typeface="Arial" pitchFamily="34" charset="0"/>
              </a:defRPr>
            </a:lvl1pPr>
            <a:lvl2pPr algn="l" rtl="0" eaLnBrk="1" fontAlgn="base" hangingPunct="1">
              <a:spcBef>
                <a:spcPct val="0"/>
              </a:spcBef>
              <a:spcAft>
                <a:spcPct val="0"/>
              </a:spcAft>
              <a:defRPr sz="3600" b="1">
                <a:solidFill>
                  <a:srgbClr val="FAA61A"/>
                </a:solidFill>
                <a:latin typeface="Arial" charset="0"/>
                <a:cs typeface="Arial" charset="0"/>
              </a:defRPr>
            </a:lvl2pPr>
            <a:lvl3pPr algn="l" rtl="0" eaLnBrk="1" fontAlgn="base" hangingPunct="1">
              <a:spcBef>
                <a:spcPct val="0"/>
              </a:spcBef>
              <a:spcAft>
                <a:spcPct val="0"/>
              </a:spcAft>
              <a:defRPr sz="3600" b="1">
                <a:solidFill>
                  <a:srgbClr val="FAA61A"/>
                </a:solidFill>
                <a:latin typeface="Arial" charset="0"/>
                <a:cs typeface="Arial" charset="0"/>
              </a:defRPr>
            </a:lvl3pPr>
            <a:lvl4pPr algn="l" rtl="0" eaLnBrk="1" fontAlgn="base" hangingPunct="1">
              <a:spcBef>
                <a:spcPct val="0"/>
              </a:spcBef>
              <a:spcAft>
                <a:spcPct val="0"/>
              </a:spcAft>
              <a:defRPr sz="3600" b="1">
                <a:solidFill>
                  <a:srgbClr val="FAA61A"/>
                </a:solidFill>
                <a:latin typeface="Arial" charset="0"/>
                <a:cs typeface="Arial" charset="0"/>
              </a:defRPr>
            </a:lvl4pPr>
            <a:lvl5pPr algn="l" rtl="0" eaLnBrk="1" fontAlgn="base" hangingPunct="1">
              <a:spcBef>
                <a:spcPct val="0"/>
              </a:spcBef>
              <a:spcAft>
                <a:spcPct val="0"/>
              </a:spcAft>
              <a:defRPr sz="3600" b="1">
                <a:solidFill>
                  <a:srgbClr val="FAA61A"/>
                </a:solidFill>
                <a:latin typeface="Arial" charset="0"/>
                <a:cs typeface="Arial" charset="0"/>
              </a:defRPr>
            </a:lvl5pPr>
            <a:lvl6pPr marL="457200" algn="l" rtl="0" eaLnBrk="1" fontAlgn="base" hangingPunct="1">
              <a:spcBef>
                <a:spcPct val="0"/>
              </a:spcBef>
              <a:spcAft>
                <a:spcPct val="0"/>
              </a:spcAft>
              <a:defRPr sz="3600" b="1">
                <a:solidFill>
                  <a:srgbClr val="FAA61A"/>
                </a:solidFill>
                <a:latin typeface="Arial" charset="0"/>
                <a:cs typeface="Arial" charset="0"/>
              </a:defRPr>
            </a:lvl6pPr>
            <a:lvl7pPr marL="914400" algn="l" rtl="0" eaLnBrk="1" fontAlgn="base" hangingPunct="1">
              <a:spcBef>
                <a:spcPct val="0"/>
              </a:spcBef>
              <a:spcAft>
                <a:spcPct val="0"/>
              </a:spcAft>
              <a:defRPr sz="3600" b="1">
                <a:solidFill>
                  <a:srgbClr val="FAA61A"/>
                </a:solidFill>
                <a:latin typeface="Arial" charset="0"/>
                <a:cs typeface="Arial" charset="0"/>
              </a:defRPr>
            </a:lvl7pPr>
            <a:lvl8pPr marL="1371600" algn="l" rtl="0" eaLnBrk="1" fontAlgn="base" hangingPunct="1">
              <a:spcBef>
                <a:spcPct val="0"/>
              </a:spcBef>
              <a:spcAft>
                <a:spcPct val="0"/>
              </a:spcAft>
              <a:defRPr sz="3600" b="1">
                <a:solidFill>
                  <a:srgbClr val="FAA61A"/>
                </a:solidFill>
                <a:latin typeface="Arial" charset="0"/>
                <a:cs typeface="Arial" charset="0"/>
              </a:defRPr>
            </a:lvl8pPr>
            <a:lvl9pPr marL="1828800" algn="l" rtl="0" eaLnBrk="1" fontAlgn="base" hangingPunct="1">
              <a:spcBef>
                <a:spcPct val="0"/>
              </a:spcBef>
              <a:spcAft>
                <a:spcPct val="0"/>
              </a:spcAft>
              <a:defRPr sz="3600" b="1">
                <a:solidFill>
                  <a:srgbClr val="FAA61A"/>
                </a:solidFill>
                <a:latin typeface="Arial" charset="0"/>
                <a:cs typeface="Arial" charset="0"/>
              </a:defRPr>
            </a:lvl9pPr>
          </a:lstStyle>
          <a:p>
            <a:r>
              <a:rPr lang="en-US" sz="6600" b="0" dirty="0">
                <a:solidFill>
                  <a:srgbClr val="005973"/>
                </a:solidFill>
                <a:latin typeface="WWF" charset="0"/>
                <a:ea typeface="WWF" charset="0"/>
                <a:cs typeface="WWF" charset="0"/>
              </a:rPr>
              <a:t>Canada mapped by rivers, lakes and streams</a:t>
            </a:r>
          </a:p>
        </p:txBody>
      </p:sp>
      <p:sp>
        <p:nvSpPr>
          <p:cNvPr id="8" name="TextBox 7"/>
          <p:cNvSpPr txBox="1">
            <a:spLocks noChangeAspect="1"/>
          </p:cNvSpPr>
          <p:nvPr/>
        </p:nvSpPr>
        <p:spPr>
          <a:xfrm>
            <a:off x="8451351" y="2658591"/>
            <a:ext cx="2160000" cy="2160000"/>
          </a:xfrm>
          <a:prstGeom prst="ellipse">
            <a:avLst/>
          </a:prstGeom>
          <a:solidFill>
            <a:srgbClr val="35A4C7"/>
          </a:solidFill>
          <a:effectLst>
            <a:softEdge rad="0"/>
          </a:effectLst>
        </p:spPr>
        <p:txBody>
          <a:bodyPr wrap="square" rtlCol="0" anchor="ctr">
            <a:noAutofit/>
          </a:bodyPr>
          <a:lstStyle/>
          <a:p>
            <a:pPr algn="ctr"/>
            <a:r>
              <a:rPr lang="en-US" sz="5000" b="1" dirty="0">
                <a:solidFill>
                  <a:schemeClr val="bg1"/>
                </a:solidFill>
                <a:latin typeface="Arial" panose="020B0604020202020204" pitchFamily="34" charset="0"/>
                <a:cs typeface="Arial" panose="020B0604020202020204" pitchFamily="34" charset="0"/>
              </a:rPr>
              <a:t>20%</a:t>
            </a:r>
            <a:endParaRPr lang="en-US" sz="5000" b="1" dirty="0">
              <a:solidFill>
                <a:schemeClr val="bg1"/>
              </a:solidFill>
            </a:endParaRPr>
          </a:p>
        </p:txBody>
      </p:sp>
      <p:sp>
        <p:nvSpPr>
          <p:cNvPr id="10" name="TextBox 9"/>
          <p:cNvSpPr txBox="1">
            <a:spLocks noChangeAspect="1"/>
          </p:cNvSpPr>
          <p:nvPr/>
        </p:nvSpPr>
        <p:spPr>
          <a:xfrm>
            <a:off x="8136872" y="2344112"/>
            <a:ext cx="2788959" cy="2788959"/>
          </a:xfrm>
          <a:prstGeom prst="ellipse">
            <a:avLst/>
          </a:prstGeom>
          <a:solidFill>
            <a:srgbClr val="35A4C7"/>
          </a:solidFill>
        </p:spPr>
        <p:txBody>
          <a:bodyPr wrap="square" rtlCol="0" anchor="ctr">
            <a:noAutofit/>
          </a:bodyPr>
          <a:lstStyle/>
          <a:p>
            <a:pPr algn="ctr"/>
            <a:r>
              <a:rPr lang="en-US" sz="6600" b="1" dirty="0">
                <a:solidFill>
                  <a:schemeClr val="bg1"/>
                </a:solidFill>
                <a:latin typeface="Arial" panose="020B0604020202020204" pitchFamily="34" charset="0"/>
                <a:cs typeface="Arial" panose="020B0604020202020204" pitchFamily="34" charset="0"/>
              </a:rPr>
              <a:t>60%</a:t>
            </a:r>
            <a:endParaRPr lang="en-US" sz="6600" dirty="0">
              <a:solidFill>
                <a:schemeClr val="bg1"/>
              </a:solidFill>
            </a:endParaRPr>
          </a:p>
        </p:txBody>
      </p:sp>
      <p:sp>
        <p:nvSpPr>
          <p:cNvPr id="11" name="TextBox 10"/>
          <p:cNvSpPr txBox="1">
            <a:spLocks noChangeAspect="1"/>
          </p:cNvSpPr>
          <p:nvPr/>
        </p:nvSpPr>
        <p:spPr>
          <a:xfrm>
            <a:off x="7741145" y="1948385"/>
            <a:ext cx="3580412" cy="3580412"/>
          </a:xfrm>
          <a:prstGeom prst="ellipse">
            <a:avLst/>
          </a:prstGeom>
          <a:solidFill>
            <a:srgbClr val="35A4C7"/>
          </a:solidFill>
        </p:spPr>
        <p:txBody>
          <a:bodyPr wrap="square" rtlCol="0" anchor="ctr">
            <a:noAutofit/>
          </a:bodyPr>
          <a:lstStyle/>
          <a:p>
            <a:pPr algn="ctr"/>
            <a:r>
              <a:rPr lang="en-US" sz="7200" b="1" dirty="0">
                <a:solidFill>
                  <a:schemeClr val="bg1"/>
                </a:solidFill>
                <a:latin typeface="Arial" panose="020B0604020202020204" pitchFamily="34" charset="0"/>
                <a:cs typeface="Arial" panose="020B0604020202020204" pitchFamily="34" charset="0"/>
              </a:rPr>
              <a:t>85%</a:t>
            </a:r>
            <a:endParaRPr lang="en-US" sz="7200" dirty="0">
              <a:solidFill>
                <a:schemeClr val="bg1"/>
              </a:solidFill>
            </a:endParaRPr>
          </a:p>
        </p:txBody>
      </p:sp>
      <p:sp>
        <p:nvSpPr>
          <p:cNvPr id="14" name="TextBox 13"/>
          <p:cNvSpPr txBox="1">
            <a:spLocks noChangeAspect="1"/>
          </p:cNvSpPr>
          <p:nvPr/>
        </p:nvSpPr>
        <p:spPr>
          <a:xfrm>
            <a:off x="7169151" y="1336595"/>
            <a:ext cx="4724400" cy="4803993"/>
          </a:xfrm>
          <a:prstGeom prst="ellipse">
            <a:avLst/>
          </a:prstGeom>
          <a:solidFill>
            <a:srgbClr val="35A4C7"/>
          </a:solidFill>
        </p:spPr>
        <p:txBody>
          <a:bodyPr wrap="none" rtlCol="0" anchor="ctr">
            <a:noAutofit/>
          </a:bodyPr>
          <a:lstStyle/>
          <a:p>
            <a:pPr algn="ctr"/>
            <a:r>
              <a:rPr lang="en-US" sz="5400" b="1" dirty="0">
                <a:solidFill>
                  <a:schemeClr val="bg1"/>
                </a:solidFill>
                <a:latin typeface="Arial" panose="020B0604020202020204" pitchFamily="34" charset="0"/>
                <a:cs typeface="Arial" panose="020B0604020202020204" pitchFamily="34" charset="0"/>
              </a:rPr>
              <a:t>Most</a:t>
            </a:r>
          </a:p>
          <a:p>
            <a:pPr algn="ctr"/>
            <a:r>
              <a:rPr lang="en-US" sz="5400" b="1" dirty="0">
                <a:solidFill>
                  <a:schemeClr val="bg1"/>
                </a:solidFill>
                <a:latin typeface="Arial" panose="020B0604020202020204" pitchFamily="34" charset="0"/>
                <a:cs typeface="Arial" panose="020B0604020202020204" pitchFamily="34" charset="0"/>
              </a:rPr>
              <a:t>important</a:t>
            </a:r>
          </a:p>
          <a:p>
            <a:pPr algn="ctr"/>
            <a:r>
              <a:rPr lang="en-US" sz="5400" b="1" dirty="0">
                <a:solidFill>
                  <a:schemeClr val="bg1"/>
                </a:solidFill>
                <a:latin typeface="Arial" panose="020B0604020202020204" pitchFamily="34" charset="0"/>
                <a:cs typeface="Arial" panose="020B0604020202020204" pitchFamily="34" charset="0"/>
              </a:rPr>
              <a:t>resource</a:t>
            </a:r>
            <a:endParaRPr lang="en-US" sz="5400" dirty="0">
              <a:solidFill>
                <a:schemeClr val="bg1"/>
              </a:solidFill>
            </a:endParaRPr>
          </a:p>
        </p:txBody>
      </p:sp>
    </p:spTree>
    <p:extLst>
      <p:ext uri="{BB962C8B-B14F-4D97-AF65-F5344CB8AC3E}">
        <p14:creationId xmlns:p14="http://schemas.microsoft.com/office/powerpoint/2010/main" val="213646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157401" y="174624"/>
            <a:ext cx="7643813"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sz="6600" b="0">
                <a:solidFill>
                  <a:srgbClr val="005973"/>
                </a:solidFill>
                <a:latin typeface="WWF" panose="02000000000000000000"/>
              </a:rPr>
              <a:t>Watershed Reports</a:t>
            </a:r>
          </a:p>
        </p:txBody>
      </p:sp>
      <p:sp>
        <p:nvSpPr>
          <p:cNvPr id="3" name="Content Placeholder 2"/>
          <p:cNvSpPr>
            <a:spLocks noGrp="1"/>
          </p:cNvSpPr>
          <p:nvPr>
            <p:ph idx="1"/>
          </p:nvPr>
        </p:nvSpPr>
        <p:spPr>
          <a:xfrm>
            <a:off x="1012372" y="1200150"/>
            <a:ext cx="10836730" cy="4929188"/>
          </a:xfrm>
        </p:spPr>
        <p:txBody>
          <a:bodyPr/>
          <a:lstStyle/>
          <a:p>
            <a:pPr marL="0" indent="0">
              <a:buNone/>
              <a:defRPr/>
            </a:pPr>
            <a:r>
              <a:rPr lang="en-US" sz="2800" dirty="0"/>
              <a:t>The </a:t>
            </a:r>
            <a:r>
              <a:rPr lang="en-US" sz="2800" b="1" dirty="0"/>
              <a:t>Freshwater Threats Assessment (FTA) </a:t>
            </a:r>
            <a:r>
              <a:rPr lang="en-US" sz="2800" dirty="0"/>
              <a:t>works with the </a:t>
            </a:r>
            <a:r>
              <a:rPr lang="en-US" sz="2800" b="1" dirty="0"/>
              <a:t>Freshwater Health Assessment (FHA) </a:t>
            </a:r>
            <a:r>
              <a:rPr lang="en-US" sz="2800" dirty="0"/>
              <a:t>to provide a full picture of the health and threats of our freshwater nationally</a:t>
            </a:r>
          </a:p>
          <a:p>
            <a:pPr marL="0" indent="0">
              <a:buNone/>
              <a:defRPr/>
            </a:pPr>
            <a:endParaRPr lang="en-US" dirty="0"/>
          </a:p>
          <a:p>
            <a:pPr marL="457200" lvl="1" indent="0">
              <a:buNone/>
              <a:defRPr/>
            </a:pPr>
            <a:r>
              <a:rPr lang="en-US" sz="2800" dirty="0"/>
              <a:t>    FHA provides the current state and FTA  illustrates the     influence of human impact on aquatic habitat.  </a:t>
            </a:r>
          </a:p>
          <a:p>
            <a:pPr marL="457200" lvl="1" indent="0">
              <a:buNone/>
              <a:defRPr/>
            </a:pPr>
            <a:endParaRPr lang="en-US" sz="2800" dirty="0"/>
          </a:p>
          <a:p>
            <a:pPr marL="457200" lvl="1" indent="0">
              <a:buNone/>
              <a:defRPr/>
            </a:pPr>
            <a:r>
              <a:rPr lang="en-US" sz="2800" dirty="0"/>
              <a:t>    We can then determine “</a:t>
            </a:r>
            <a:r>
              <a:rPr lang="en-US" sz="2800" b="1" dirty="0"/>
              <a:t>how</a:t>
            </a:r>
            <a:r>
              <a:rPr lang="en-US" sz="2800" dirty="0"/>
              <a:t>” to fix it through the appropriate course of action – policy, legislation, restoration, etc. </a:t>
            </a:r>
          </a:p>
          <a:p>
            <a:pPr>
              <a:defRPr/>
            </a:pPr>
            <a:endParaRPr lang="en-US" dirty="0"/>
          </a:p>
        </p:txBody>
      </p:sp>
      <p:sp>
        <p:nvSpPr>
          <p:cNvPr id="225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020F31-EFE0-42A2-B464-A8EA55F1F55C}" type="slidenum">
              <a:rPr lang="en-US" smtClean="0">
                <a:solidFill>
                  <a:prstClr val="black"/>
                </a:solidFill>
              </a:rPr>
              <a:pPr/>
              <a:t>5</a:t>
            </a:fld>
            <a:endParaRPr lang="en-US">
              <a:solidFill>
                <a:prstClr val="black"/>
              </a:solidFill>
            </a:endParaRPr>
          </a:p>
        </p:txBody>
      </p:sp>
      <p:sp>
        <p:nvSpPr>
          <p:cNvPr id="2" name="Curved Right Arrow 1"/>
          <p:cNvSpPr/>
          <p:nvPr/>
        </p:nvSpPr>
        <p:spPr>
          <a:xfrm>
            <a:off x="591242" y="3262082"/>
            <a:ext cx="842704" cy="165281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Tree>
    <p:extLst>
      <p:ext uri="{BB962C8B-B14F-4D97-AF65-F5344CB8AC3E}">
        <p14:creationId xmlns:p14="http://schemas.microsoft.com/office/powerpoint/2010/main" val="1154614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itle 40"/>
          <p:cNvSpPr>
            <a:spLocks noGrp="1"/>
          </p:cNvSpPr>
          <p:nvPr>
            <p:ph type="title"/>
          </p:nvPr>
        </p:nvSpPr>
        <p:spPr bwMode="auto">
          <a:xfrm>
            <a:off x="847838" y="176953"/>
            <a:ext cx="11454998" cy="7243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90000"/>
          </a:bodyPr>
          <a:lstStyle/>
          <a:p>
            <a:r>
              <a:rPr lang="en-US" sz="6600" b="0" dirty="0">
                <a:solidFill>
                  <a:srgbClr val="005973"/>
                </a:solidFill>
                <a:latin typeface="WWF" charset="0"/>
                <a:ea typeface="WWF" charset="0"/>
                <a:cs typeface="WWF" charset="0"/>
              </a:rPr>
              <a:t>Indicators of freshwater health</a:t>
            </a:r>
          </a:p>
        </p:txBody>
      </p:sp>
      <p:grpSp>
        <p:nvGrpSpPr>
          <p:cNvPr id="8" name="Group 7"/>
          <p:cNvGrpSpPr/>
          <p:nvPr/>
        </p:nvGrpSpPr>
        <p:grpSpPr>
          <a:xfrm>
            <a:off x="6167000" y="1938164"/>
            <a:ext cx="2160000" cy="2697389"/>
            <a:chOff x="6167000" y="1938164"/>
            <a:chExt cx="2160000" cy="2697389"/>
          </a:xfrm>
        </p:grpSpPr>
        <p:pic>
          <p:nvPicPr>
            <p:cNvPr id="1026" name="Picture 2" descr="http://1u594u31nvw01cjgyx4gvsr15ge.wpengine.netdna-cdn.com/wp-content/blogs.dir/1/files/2013/09/Walleye-WEB_273848-Eric-Engbretson.jpg"/>
            <p:cNvPicPr>
              <a:picLocks noChangeArrowheads="1"/>
            </p:cNvPicPr>
            <p:nvPr/>
          </p:nvPicPr>
          <p:blipFill rotWithShape="1">
            <a:blip r:embed="rId3" cstate="print">
              <a:extLst>
                <a:ext uri="{28A0092B-C50C-407E-A947-70E740481C1C}">
                  <a14:useLocalDpi xmlns:a14="http://schemas.microsoft.com/office/drawing/2010/main" val="0"/>
                </a:ext>
              </a:extLst>
            </a:blip>
            <a:srcRect l="14256" t="3798" r="24087" b="536"/>
            <a:stretch/>
          </p:blipFill>
          <p:spPr bwMode="auto">
            <a:xfrm>
              <a:off x="6167000" y="1938164"/>
              <a:ext cx="2160000" cy="2160000"/>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17423" y="4266221"/>
              <a:ext cx="620683" cy="369332"/>
            </a:xfrm>
            <a:prstGeom prst="rect">
              <a:avLst/>
            </a:prstGeom>
            <a:noFill/>
          </p:spPr>
          <p:txBody>
            <a:bodyPr wrap="none" rtlCol="0">
              <a:spAutoFit/>
            </a:bodyPr>
            <a:lstStyle/>
            <a:p>
              <a:r>
                <a:rPr lang="en-US" kern="0" dirty="0">
                  <a:solidFill>
                    <a:sysClr val="windowText" lastClr="000000"/>
                  </a:solidFill>
                  <a:latin typeface="Arial" panose="020B0604020202020204" pitchFamily="34" charset="0"/>
                  <a:cs typeface="Arial" panose="020B0604020202020204" pitchFamily="34" charset="0"/>
                </a:rPr>
                <a:t>Fish</a:t>
              </a:r>
            </a:p>
          </p:txBody>
        </p:sp>
      </p:grpSp>
      <p:grpSp>
        <p:nvGrpSpPr>
          <p:cNvPr id="9" name="Group 8"/>
          <p:cNvGrpSpPr/>
          <p:nvPr/>
        </p:nvGrpSpPr>
        <p:grpSpPr>
          <a:xfrm>
            <a:off x="8551644" y="1938164"/>
            <a:ext cx="2352143" cy="2697389"/>
            <a:chOff x="8551644" y="1938164"/>
            <a:chExt cx="2352143" cy="2697389"/>
          </a:xfrm>
        </p:grpSpPr>
        <p:pic>
          <p:nvPicPr>
            <p:cNvPr id="1028" name="Picture 4" descr="http://i59.photobucket.com/albums/g314/sandyhooksamurai/all-2.jpg"/>
            <p:cNvPicPr>
              <a:picLocks noChangeArrowheads="1"/>
            </p:cNvPicPr>
            <p:nvPr/>
          </p:nvPicPr>
          <p:blipFill rotWithShape="1">
            <a:blip r:embed="rId4" cstate="print">
              <a:extLst>
                <a:ext uri="{28A0092B-C50C-407E-A947-70E740481C1C}">
                  <a14:useLocalDpi xmlns:a14="http://schemas.microsoft.com/office/drawing/2010/main" val="0"/>
                </a:ext>
              </a:extLst>
            </a:blip>
            <a:srcRect l="12984" t="5990" r="12295" b="741"/>
            <a:stretch/>
          </p:blipFill>
          <p:spPr bwMode="auto">
            <a:xfrm>
              <a:off x="8743787" y="1938164"/>
              <a:ext cx="2160000" cy="2160000"/>
            </a:xfrm>
            <a:prstGeom prst="ellipse">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551644" y="4266221"/>
              <a:ext cx="2351926" cy="369332"/>
            </a:xfrm>
            <a:prstGeom prst="rect">
              <a:avLst/>
            </a:prstGeom>
            <a:noFill/>
          </p:spPr>
          <p:txBody>
            <a:bodyPr wrap="none" rtlCol="0">
              <a:spAutoFit/>
            </a:bodyPr>
            <a:lstStyle/>
            <a:p>
              <a:pPr algn="ctr"/>
              <a:r>
                <a:rPr lang="en-US" kern="0" dirty="0">
                  <a:solidFill>
                    <a:sysClr val="windowText" lastClr="000000"/>
                  </a:solidFill>
                  <a:latin typeface="Arial" panose="020B0604020202020204" pitchFamily="34" charset="0"/>
                  <a:cs typeface="Arial" panose="020B0604020202020204" pitchFamily="34" charset="0"/>
                </a:rPr>
                <a:t>Benthic invertebrates</a:t>
              </a:r>
            </a:p>
          </p:txBody>
        </p:sp>
      </p:grpSp>
      <p:grpSp>
        <p:nvGrpSpPr>
          <p:cNvPr id="6" name="Group 5"/>
          <p:cNvGrpSpPr/>
          <p:nvPr/>
        </p:nvGrpSpPr>
        <p:grpSpPr>
          <a:xfrm>
            <a:off x="1029179" y="1938164"/>
            <a:ext cx="2160000" cy="2697389"/>
            <a:chOff x="1029179" y="1938164"/>
            <a:chExt cx="2160000" cy="2697389"/>
          </a:xfrm>
        </p:grpSpPr>
        <p:pic>
          <p:nvPicPr>
            <p:cNvPr id="1030" name="Picture 6" descr="https://www.ufz.de/export/data/1/27320_probennahme_fluss.jpg"/>
            <p:cNvPicPr>
              <a:picLocks noChangeArrowheads="1"/>
            </p:cNvPicPr>
            <p:nvPr/>
          </p:nvPicPr>
          <p:blipFill rotWithShape="1">
            <a:blip r:embed="rId5" cstate="print">
              <a:extLst>
                <a:ext uri="{28A0092B-C50C-407E-A947-70E740481C1C}">
                  <a14:useLocalDpi xmlns:a14="http://schemas.microsoft.com/office/drawing/2010/main" val="0"/>
                </a:ext>
              </a:extLst>
            </a:blip>
            <a:srcRect l="28971" t="-293" r="7158" b="293"/>
            <a:stretch/>
          </p:blipFill>
          <p:spPr bwMode="auto">
            <a:xfrm>
              <a:off x="1029179" y="1938164"/>
              <a:ext cx="2160000" cy="2160000"/>
            </a:xfrm>
            <a:prstGeom prst="ellipse">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292289" y="4266221"/>
              <a:ext cx="1531188" cy="369332"/>
            </a:xfrm>
            <a:prstGeom prst="rect">
              <a:avLst/>
            </a:prstGeom>
            <a:noFill/>
          </p:spPr>
          <p:txBody>
            <a:bodyPr wrap="none" rtlCol="0">
              <a:spAutoFit/>
            </a:bodyPr>
            <a:lstStyle/>
            <a:p>
              <a:r>
                <a:rPr lang="en-US" kern="0" dirty="0">
                  <a:solidFill>
                    <a:sysClr val="windowText" lastClr="000000"/>
                  </a:solidFill>
                  <a:latin typeface="Arial" panose="020B0604020202020204" pitchFamily="34" charset="0"/>
                  <a:cs typeface="Arial" panose="020B0604020202020204" pitchFamily="34" charset="0"/>
                </a:rPr>
                <a:t>Water quality</a:t>
              </a:r>
            </a:p>
          </p:txBody>
        </p:sp>
      </p:grpSp>
      <p:grpSp>
        <p:nvGrpSpPr>
          <p:cNvPr id="7" name="Group 6"/>
          <p:cNvGrpSpPr/>
          <p:nvPr/>
        </p:nvGrpSpPr>
        <p:grpSpPr>
          <a:xfrm>
            <a:off x="3668583" y="1938164"/>
            <a:ext cx="2160000" cy="2697389"/>
            <a:chOff x="3668583" y="1938164"/>
            <a:chExt cx="2160000" cy="2697389"/>
          </a:xfrm>
        </p:grpSpPr>
        <p:pic>
          <p:nvPicPr>
            <p:cNvPr id="1032" name="Picture 8" descr="http://www.summitpost.org/images/original/577890.JPG"/>
            <p:cNvPicPr>
              <a:picLocks noChangeArrowheads="1"/>
            </p:cNvPicPr>
            <p:nvPr/>
          </p:nvPicPr>
          <p:blipFill rotWithShape="1">
            <a:blip r:embed="rId6" cstate="print">
              <a:extLst>
                <a:ext uri="{28A0092B-C50C-407E-A947-70E740481C1C}">
                  <a14:useLocalDpi xmlns:a14="http://schemas.microsoft.com/office/drawing/2010/main" val="0"/>
                </a:ext>
              </a:extLst>
            </a:blip>
            <a:srcRect l="3607" t="3539" r="25394" b="7925"/>
            <a:stretch/>
          </p:blipFill>
          <p:spPr bwMode="auto">
            <a:xfrm>
              <a:off x="3668583" y="1938164"/>
              <a:ext cx="2160000" cy="2160000"/>
            </a:xfrm>
            <a:prstGeom prst="ellipse">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136877" y="4266221"/>
              <a:ext cx="1223412" cy="369332"/>
            </a:xfrm>
            <a:prstGeom prst="rect">
              <a:avLst/>
            </a:prstGeom>
            <a:noFill/>
          </p:spPr>
          <p:txBody>
            <a:bodyPr wrap="none" rtlCol="0">
              <a:spAutoFit/>
            </a:bodyPr>
            <a:lstStyle/>
            <a:p>
              <a:pPr algn="ctr"/>
              <a:r>
                <a:rPr lang="en-US" kern="0" dirty="0">
                  <a:solidFill>
                    <a:sysClr val="windowText" lastClr="000000"/>
                  </a:solidFill>
                  <a:latin typeface="Arial" panose="020B0604020202020204" pitchFamily="34" charset="0"/>
                  <a:cs typeface="Arial" panose="020B0604020202020204" pitchFamily="34" charset="0"/>
                </a:rPr>
                <a:t>Hydrology</a:t>
              </a:r>
            </a:p>
          </p:txBody>
        </p:sp>
      </p:grpSp>
      <p:sp>
        <p:nvSpPr>
          <p:cNvPr id="4" name="Slide Number Placeholder 3"/>
          <p:cNvSpPr>
            <a:spLocks noGrp="1"/>
          </p:cNvSpPr>
          <p:nvPr>
            <p:ph type="sldNum" sz="quarter" idx="10"/>
          </p:nvPr>
        </p:nvSpPr>
        <p:spPr/>
        <p:txBody>
          <a:bodyPr/>
          <a:lstStyle/>
          <a:p>
            <a:fld id="{964BDEC2-417F-4934-A525-A7AF51B837BE}" type="slidenum">
              <a:rPr lang="en-US" sz="1800" kern="0">
                <a:solidFill>
                  <a:prstClr val="black"/>
                </a:solidFill>
              </a:rPr>
              <a:pPr/>
              <a:t>6</a:t>
            </a:fld>
            <a:endParaRPr lang="en-US" sz="1800" kern="0">
              <a:solidFill>
                <a:prstClr val="black"/>
              </a:solidFill>
            </a:endParaRPr>
          </a:p>
        </p:txBody>
      </p:sp>
      <p:grpSp>
        <p:nvGrpSpPr>
          <p:cNvPr id="10" name="Group 9"/>
          <p:cNvGrpSpPr/>
          <p:nvPr/>
        </p:nvGrpSpPr>
        <p:grpSpPr>
          <a:xfrm>
            <a:off x="434002" y="4932500"/>
            <a:ext cx="12763085" cy="1701009"/>
            <a:chOff x="434002" y="4932500"/>
            <a:chExt cx="12763085" cy="1701009"/>
          </a:xfrm>
        </p:grpSpPr>
        <p:pic>
          <p:nvPicPr>
            <p:cNvPr id="2" name="Picture 1"/>
            <p:cNvPicPr>
              <a:picLocks noChangeAspect="1"/>
            </p:cNvPicPr>
            <p:nvPr/>
          </p:nvPicPr>
          <p:blipFill rotWithShape="1">
            <a:blip r:embed="rId7"/>
            <a:srcRect t="59351" r="91644" b="24026"/>
            <a:stretch/>
          </p:blipFill>
          <p:spPr>
            <a:xfrm>
              <a:off x="434002" y="4932500"/>
              <a:ext cx="1367999" cy="1701009"/>
            </a:xfrm>
            <a:prstGeom prst="rect">
              <a:avLst/>
            </a:prstGeom>
          </p:spPr>
        </p:pic>
        <p:sp>
          <p:nvSpPr>
            <p:cNvPr id="5" name="TextBox 4"/>
            <p:cNvSpPr txBox="1"/>
            <p:nvPr/>
          </p:nvSpPr>
          <p:spPr>
            <a:xfrm>
              <a:off x="3668583" y="6171844"/>
              <a:ext cx="9528504" cy="461665"/>
            </a:xfrm>
            <a:prstGeom prst="rect">
              <a:avLst/>
            </a:prstGeom>
            <a:noFill/>
          </p:spPr>
          <p:txBody>
            <a:bodyPr wrap="square" rtlCol="0">
              <a:spAutoFit/>
            </a:bodyPr>
            <a:lstStyle/>
            <a:p>
              <a:r>
                <a:rPr lang="en-CA" sz="2400" dirty="0">
                  <a:latin typeface="Arial" charset="0"/>
                  <a:ea typeface="Arial" charset="0"/>
                  <a:cs typeface="Arial" charset="0"/>
                </a:rPr>
                <a:t>Data sources: All levels of gov., ENGOs, CAs, CBM, etc.  </a:t>
              </a:r>
            </a:p>
          </p:txBody>
        </p:sp>
      </p:grpSp>
    </p:spTree>
    <p:extLst>
      <p:ext uri="{BB962C8B-B14F-4D97-AF65-F5344CB8AC3E}">
        <p14:creationId xmlns:p14="http://schemas.microsoft.com/office/powerpoint/2010/main" val="114155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36" r="910" b="5836"/>
          <a:stretch/>
        </p:blipFill>
        <p:spPr>
          <a:xfrm>
            <a:off x="1238251" y="322255"/>
            <a:ext cx="9076244" cy="6547862"/>
          </a:xfrm>
          <a:prstGeom prst="rect">
            <a:avLst/>
          </a:prstGeom>
        </p:spPr>
      </p:pic>
      <p:sp>
        <p:nvSpPr>
          <p:cNvPr id="5" name="Title 4"/>
          <p:cNvSpPr>
            <a:spLocks noGrp="1"/>
          </p:cNvSpPr>
          <p:nvPr>
            <p:ph type="title"/>
          </p:nvPr>
        </p:nvSpPr>
        <p:spPr>
          <a:xfrm>
            <a:off x="1238251" y="-4761"/>
            <a:ext cx="10191749" cy="654032"/>
          </a:xfrm>
        </p:spPr>
        <p:txBody>
          <a:bodyPr>
            <a:normAutofit fontScale="90000"/>
          </a:bodyPr>
          <a:lstStyle/>
          <a:p>
            <a:r>
              <a:rPr lang="en-CA" sz="6600" b="0" dirty="0">
                <a:solidFill>
                  <a:srgbClr val="005973"/>
                </a:solidFill>
                <a:latin typeface="WWF" charset="0"/>
                <a:ea typeface="WWF" charset="0"/>
                <a:cs typeface="WWF" charset="0"/>
              </a:rPr>
              <a:t>Overall </a:t>
            </a:r>
            <a:r>
              <a:rPr lang="en-CA" sz="6600" b="0" dirty="0">
                <a:solidFill>
                  <a:srgbClr val="005973"/>
                </a:solidFill>
                <a:latin typeface="WWF" panose="02000000000000000000"/>
                <a:ea typeface="WWF" charset="0"/>
                <a:cs typeface="WWF" charset="0"/>
              </a:rPr>
              <a:t>health</a:t>
            </a:r>
          </a:p>
        </p:txBody>
      </p:sp>
      <p:sp>
        <p:nvSpPr>
          <p:cNvPr id="2" name="Slide Number Placeholder 1"/>
          <p:cNvSpPr>
            <a:spLocks noGrp="1"/>
          </p:cNvSpPr>
          <p:nvPr>
            <p:ph type="sldNum" sz="quarter" idx="10"/>
          </p:nvPr>
        </p:nvSpPr>
        <p:spPr/>
        <p:txBody>
          <a:bodyPr/>
          <a:lstStyle/>
          <a:p>
            <a:fld id="{FCB712BE-5F07-46E2-BDB9-52B781C59295}" type="slidenum">
              <a:rPr lang="en-US" smtClean="0">
                <a:solidFill>
                  <a:prstClr val="black"/>
                </a:solidFill>
              </a:rPr>
              <a:pPr/>
              <a:t>7</a:t>
            </a:fld>
            <a:endParaRPr lang="en-US">
              <a:solidFill>
                <a:prstClr val="black"/>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2271" y="-178593"/>
            <a:ext cx="5297759" cy="6858000"/>
          </a:xfrm>
          <a:prstGeom prst="rect">
            <a:avLst/>
          </a:prstGeom>
        </p:spPr>
      </p:pic>
    </p:spTree>
    <p:extLst>
      <p:ext uri="{BB962C8B-B14F-4D97-AF65-F5344CB8AC3E}">
        <p14:creationId xmlns:p14="http://schemas.microsoft.com/office/powerpoint/2010/main" val="99410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6854"/>
          <a:stretch/>
        </p:blipFill>
        <p:spPr>
          <a:xfrm>
            <a:off x="1213367" y="476880"/>
            <a:ext cx="8904098" cy="6387896"/>
          </a:xfrm>
          <a:prstGeom prst="rect">
            <a:avLst/>
          </a:prstGeom>
        </p:spPr>
      </p:pic>
      <p:sp>
        <p:nvSpPr>
          <p:cNvPr id="2" name="Title 1"/>
          <p:cNvSpPr>
            <a:spLocks noGrp="1"/>
          </p:cNvSpPr>
          <p:nvPr>
            <p:ph type="title"/>
          </p:nvPr>
        </p:nvSpPr>
        <p:spPr>
          <a:xfrm>
            <a:off x="1213367" y="6776"/>
            <a:ext cx="10191749" cy="654032"/>
          </a:xfrm>
        </p:spPr>
        <p:txBody>
          <a:bodyPr>
            <a:normAutofit fontScale="90000"/>
          </a:bodyPr>
          <a:lstStyle/>
          <a:p>
            <a:r>
              <a:rPr lang="en-CA" sz="6600" b="0" dirty="0">
                <a:solidFill>
                  <a:srgbClr val="005973"/>
                </a:solidFill>
                <a:latin typeface="WWF" charset="0"/>
                <a:ea typeface="WWF" charset="0"/>
                <a:cs typeface="WWF" charset="0"/>
              </a:rPr>
              <a:t>Water quality</a:t>
            </a:r>
          </a:p>
        </p:txBody>
      </p:sp>
      <p:sp>
        <p:nvSpPr>
          <p:cNvPr id="4" name="Slide Number Placeholder 3"/>
          <p:cNvSpPr>
            <a:spLocks noGrp="1"/>
          </p:cNvSpPr>
          <p:nvPr>
            <p:ph type="sldNum" sz="quarter" idx="10"/>
          </p:nvPr>
        </p:nvSpPr>
        <p:spPr/>
        <p:txBody>
          <a:bodyPr/>
          <a:lstStyle/>
          <a:p>
            <a:fld id="{964BDEC2-417F-4934-A525-A7AF51B837BE}" type="slidenum">
              <a:rPr lang="en-US" smtClean="0">
                <a:solidFill>
                  <a:prstClr val="black"/>
                </a:solidFill>
              </a:rPr>
              <a:pPr/>
              <a:t>8</a:t>
            </a:fld>
            <a:endParaRPr lang="en-US">
              <a:solidFill>
                <a:prstClr val="black"/>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2271" y="-357186"/>
            <a:ext cx="5297759" cy="6858000"/>
          </a:xfrm>
          <a:prstGeom prst="rect">
            <a:avLst/>
          </a:prstGeom>
        </p:spPr>
      </p:pic>
    </p:spTree>
    <p:extLst>
      <p:ext uri="{BB962C8B-B14F-4D97-AF65-F5344CB8AC3E}">
        <p14:creationId xmlns:p14="http://schemas.microsoft.com/office/powerpoint/2010/main" val="266533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1705"/>
          <a:stretch/>
        </p:blipFill>
        <p:spPr>
          <a:xfrm>
            <a:off x="160307" y="-215621"/>
            <a:ext cx="11733244" cy="7098228"/>
          </a:xfrm>
          <a:prstGeom prst="rect">
            <a:avLst/>
          </a:prstGeom>
        </p:spPr>
      </p:pic>
      <p:sp>
        <p:nvSpPr>
          <p:cNvPr id="2" name="Title 1"/>
          <p:cNvSpPr>
            <a:spLocks noGrp="1"/>
          </p:cNvSpPr>
          <p:nvPr>
            <p:ph type="title"/>
          </p:nvPr>
        </p:nvSpPr>
        <p:spPr>
          <a:xfrm>
            <a:off x="1175465" y="71439"/>
            <a:ext cx="10191749" cy="654032"/>
          </a:xfrm>
        </p:spPr>
        <p:txBody>
          <a:bodyPr>
            <a:normAutofit fontScale="90000"/>
          </a:bodyPr>
          <a:lstStyle/>
          <a:p>
            <a:r>
              <a:rPr lang="en-CA" sz="6600" b="0" dirty="0">
                <a:solidFill>
                  <a:srgbClr val="DB2252"/>
                </a:solidFill>
                <a:latin typeface="WWF" charset="0"/>
                <a:ea typeface="WWF" charset="0"/>
                <a:cs typeface="WWF" charset="0"/>
              </a:rPr>
              <a:t>Overall threat</a:t>
            </a:r>
          </a:p>
        </p:txBody>
      </p:sp>
      <p:sp>
        <p:nvSpPr>
          <p:cNvPr id="4" name="Slide Number Placeholder 3"/>
          <p:cNvSpPr>
            <a:spLocks noGrp="1"/>
          </p:cNvSpPr>
          <p:nvPr>
            <p:ph type="sldNum" sz="quarter" idx="10"/>
          </p:nvPr>
        </p:nvSpPr>
        <p:spPr/>
        <p:txBody>
          <a:bodyPr/>
          <a:lstStyle/>
          <a:p>
            <a:fld id="{964BDEC2-417F-4934-A525-A7AF51B837BE}" type="slidenum">
              <a:rPr lang="en-US" smtClean="0">
                <a:solidFill>
                  <a:prstClr val="black"/>
                </a:solidFill>
              </a:rPr>
              <a:pPr/>
              <a:t>9</a:t>
            </a:fld>
            <a:endParaRPr lang="en-US">
              <a:solidFill>
                <a:prstClr val="black"/>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8395" y="725471"/>
            <a:ext cx="2441988" cy="3283715"/>
          </a:xfrm>
          <a:prstGeom prst="rect">
            <a:avLst/>
          </a:prstGeom>
        </p:spPr>
      </p:pic>
    </p:spTree>
    <p:extLst>
      <p:ext uri="{BB962C8B-B14F-4D97-AF65-F5344CB8AC3E}">
        <p14:creationId xmlns:p14="http://schemas.microsoft.com/office/powerpoint/2010/main" val="232422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1735</Words>
  <Application>Microsoft Office PowerPoint</Application>
  <PresentationFormat>Widescreen</PresentationFormat>
  <Paragraphs>142</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ＭＳ Ｐゴシック</vt:lpstr>
      <vt:lpstr>Arial</vt:lpstr>
      <vt:lpstr>Calibri</vt:lpstr>
      <vt:lpstr>Calibri Light</vt:lpstr>
      <vt:lpstr>Fira Sans</vt:lpstr>
      <vt:lpstr>WWF</vt:lpstr>
      <vt:lpstr>Office Theme</vt:lpstr>
      <vt:lpstr>PowerPoint Presentation</vt:lpstr>
      <vt:lpstr>PowerPoint Presentation</vt:lpstr>
      <vt:lpstr>The Living Planet Report</vt:lpstr>
      <vt:lpstr>PowerPoint Presentation</vt:lpstr>
      <vt:lpstr>Watershed Reports</vt:lpstr>
      <vt:lpstr>Indicators of freshwater health</vt:lpstr>
      <vt:lpstr>Overall health</vt:lpstr>
      <vt:lpstr>Water quality</vt:lpstr>
      <vt:lpstr>Overall threat</vt:lpstr>
      <vt:lpstr>Pollution</vt:lpstr>
      <vt:lpstr>Fragmentation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Corrigan Hammond</dc:creator>
  <cp:lastModifiedBy>Corrigan Hammond</cp:lastModifiedBy>
  <cp:revision>1</cp:revision>
  <dcterms:created xsi:type="dcterms:W3CDTF">2018-06-27T18:10:12Z</dcterms:created>
  <dcterms:modified xsi:type="dcterms:W3CDTF">2018-06-27T18:10:38Z</dcterms:modified>
</cp:coreProperties>
</file>