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86" r:id="rId3"/>
    <p:sldId id="278" r:id="rId4"/>
    <p:sldId id="292" r:id="rId5"/>
    <p:sldId id="297" r:id="rId6"/>
    <p:sldId id="274" r:id="rId7"/>
    <p:sldId id="281" r:id="rId8"/>
    <p:sldId id="298" r:id="rId9"/>
    <p:sldId id="299" r:id="rId10"/>
    <p:sldId id="300" r:id="rId11"/>
    <p:sldId id="291" r:id="rId12"/>
    <p:sldId id="258" r:id="rId13"/>
    <p:sldId id="293" r:id="rId14"/>
    <p:sldId id="259" r:id="rId15"/>
    <p:sldId id="260" r:id="rId16"/>
    <p:sldId id="261" r:id="rId17"/>
    <p:sldId id="262" r:id="rId18"/>
    <p:sldId id="263" r:id="rId19"/>
    <p:sldId id="264" r:id="rId20"/>
    <p:sldId id="265" r:id="rId21"/>
    <p:sldId id="266" r:id="rId22"/>
    <p:sldId id="279" r:id="rId23"/>
    <p:sldId id="267" r:id="rId24"/>
    <p:sldId id="294" r:id="rId25"/>
    <p:sldId id="296" r:id="rId26"/>
    <p:sldId id="268" r:id="rId27"/>
    <p:sldId id="287" r:id="rId28"/>
  </p:sldIdLst>
  <p:sldSz cx="12192000" cy="6858000"/>
  <p:notesSz cx="6858000" cy="12192000"/>
  <p:embeddedFontLst>
    <p:embeddedFont>
      <p:font typeface="AQDOOD+CenturyGothic" panose="02000500000000000000" pitchFamily="2" charset="0"/>
      <p:regular r:id="rId30"/>
    </p:embeddedFont>
    <p:embeddedFont>
      <p:font typeface="Arial Narrow" panose="020B060402020202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DCRWSQ+Arial" panose="020F0502020204030204" pitchFamily="34" charset="0"/>
      <p:regular r:id="rId43"/>
      <p:bold r:id="rId44"/>
      <p:italic r:id="rId45"/>
      <p:boldItalic r:id="rId46"/>
    </p:embeddedFont>
    <p:embeddedFont>
      <p:font typeface="DOTCHM+Kollektif" panose="020F0502020204030204" pitchFamily="34" charset="0"/>
      <p:regular r:id="rId47"/>
      <p:bold r:id="rId48"/>
      <p:italic r:id="rId49"/>
      <p:boldItalic r:id="rId50"/>
    </p:embeddedFont>
    <p:embeddedFont>
      <p:font typeface="FAEATI+CenturyGothic" panose="02000500000000000000" pitchFamily="2" charset="0"/>
      <p:regular r:id="rId51"/>
    </p:embeddedFont>
    <p:embeddedFont>
      <p:font typeface="FJWSKK+CenturyGothic-Bold" panose="02000500000000000000" pitchFamily="2" charset="0"/>
      <p:regular r:id="rId52"/>
    </p:embeddedFont>
    <p:embeddedFont>
      <p:font typeface="FWENGT+CenturyGothic-Bold" panose="02000500000000000000" pitchFamily="2" charset="0"/>
      <p:regular r:id="rId53"/>
    </p:embeddedFont>
    <p:embeddedFont>
      <p:font typeface="GUHNMN+CenturyGothic-Bold" panose="02000500000000000000" pitchFamily="2" charset="0"/>
      <p:regular r:id="rId54"/>
    </p:embeddedFont>
    <p:embeddedFont>
      <p:font typeface="HDMCAH+ArialNarrow-Bold" panose="02000500000000000000" pitchFamily="2" charset="0"/>
      <p:regular r:id="rId55"/>
    </p:embeddedFont>
    <p:embeddedFont>
      <p:font typeface="IOAOKJ+CenturyGothic-Bold" panose="02000500000000000000" pitchFamily="2" charset="0"/>
      <p:regular r:id="rId56"/>
    </p:embeddedFont>
    <p:embeddedFont>
      <p:font typeface="IWMVHT+CenturyGothic" panose="02000500000000000000" pitchFamily="2" charset="0"/>
      <p:regular r:id="rId57"/>
    </p:embeddedFont>
    <p:embeddedFont>
      <p:font typeface="MCQIPR+CenturyGothic-Bold" panose="02000500000000000000" pitchFamily="2" charset="0"/>
      <p:regular r:id="rId58"/>
    </p:embeddedFont>
    <p:embeddedFont>
      <p:font typeface="NPPJRG+Calibri" panose="02000500000000000000" pitchFamily="2" charset="0"/>
      <p:regular r:id="rId59"/>
    </p:embeddedFont>
    <p:embeddedFont>
      <p:font typeface="PDMHKI+CenturyGothic" panose="02000500000000000000" pitchFamily="2" charset="0"/>
      <p:regular r:id="rId60"/>
    </p:embeddedFont>
    <p:embeddedFont>
      <p:font typeface="raleway" pitchFamily="2" charset="77"/>
      <p:regular r:id="rId61"/>
      <p:bold r:id="rId62"/>
      <p:italic r:id="rId63"/>
      <p:boldItalic r:id="rId64"/>
    </p:embeddedFont>
    <p:embeddedFont>
      <p:font typeface="Roboto" panose="02000000000000000000" pitchFamily="2" charset="0"/>
      <p:regular r:id="rId65"/>
      <p:bold r:id="rId66"/>
      <p:italic r:id="rId67"/>
      <p:boldItalic r:id="rId68"/>
    </p:embeddedFont>
    <p:embeddedFont>
      <p:font typeface="RRUIJQ+CenturyGothic" panose="02000500000000000000" pitchFamily="2" charset="0"/>
      <p:regular r:id="rId69"/>
    </p:embeddedFont>
    <p:embeddedFont>
      <p:font typeface="Times New Roman" panose="02020603050405020304" pitchFamily="18" charset="0"/>
      <p:regular r:id="rId70"/>
    </p:embeddedFont>
    <p:embeddedFont>
      <p:font typeface="UDSWLC+CenturyGothic" panose="02000500000000000000" pitchFamily="2" charset="0"/>
      <p:regular r:id="rId71"/>
    </p:embeddedFont>
    <p:embeddedFont>
      <p:font typeface="UKAFPL+CenturyGothic" panose="02000500000000000000" pitchFamily="2" charset="0"/>
      <p:regular r:id="rId72"/>
    </p:embeddedFont>
    <p:embeddedFont>
      <p:font typeface="UOTOBA+CenturyGothic" panose="02000500000000000000" pitchFamily="2" charset="0"/>
      <p:regular r:id="rId73"/>
    </p:embeddedFont>
    <p:embeddedFont>
      <p:font typeface="UVDNHH+CenturyGothic" panose="02000500000000000000" pitchFamily="2" charset="0"/>
      <p:regular r:id="rId74"/>
    </p:embeddedFont>
    <p:embeddedFont>
      <p:font typeface="WTBESE+CenturyGothic" panose="02000500000000000000" pitchFamily="2" charset="0"/>
      <p:regular r:id="rId7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87"/>
    <p:restoredTop sz="94674"/>
  </p:normalViewPr>
  <p:slideViewPr>
    <p:cSldViewPr>
      <p:cViewPr varScale="1">
        <p:scale>
          <a:sx n="124" d="100"/>
          <a:sy n="124" d="100"/>
        </p:scale>
        <p:origin x="376" y="168"/>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13.fntdata"/><Relationship Id="rId47" Type="http://schemas.openxmlformats.org/officeDocument/2006/relationships/font" Target="fonts/font18.fntdata"/><Relationship Id="rId63" Type="http://schemas.openxmlformats.org/officeDocument/2006/relationships/font" Target="fonts/font34.fntdata"/><Relationship Id="rId68" Type="http://schemas.openxmlformats.org/officeDocument/2006/relationships/font" Target="fonts/font3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font" Target="fonts/font29.fntdata"/><Relationship Id="rId66" Type="http://schemas.openxmlformats.org/officeDocument/2006/relationships/font" Target="fonts/font37.fntdata"/><Relationship Id="rId74" Type="http://schemas.openxmlformats.org/officeDocument/2006/relationships/font" Target="fonts/font45.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64" Type="http://schemas.openxmlformats.org/officeDocument/2006/relationships/font" Target="fonts/font35.fntdata"/><Relationship Id="rId69" Type="http://schemas.openxmlformats.org/officeDocument/2006/relationships/font" Target="fonts/font4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2.fntdata"/><Relationship Id="rId72" Type="http://schemas.openxmlformats.org/officeDocument/2006/relationships/font" Target="fonts/font4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font" Target="fonts/font30.fntdata"/><Relationship Id="rId67" Type="http://schemas.openxmlformats.org/officeDocument/2006/relationships/font" Target="fonts/font38.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font" Target="fonts/font25.fntdata"/><Relationship Id="rId62" Type="http://schemas.openxmlformats.org/officeDocument/2006/relationships/font" Target="fonts/font33.fntdata"/><Relationship Id="rId70" Type="http://schemas.openxmlformats.org/officeDocument/2006/relationships/font" Target="fonts/font41.fntdata"/><Relationship Id="rId75" Type="http://schemas.openxmlformats.org/officeDocument/2006/relationships/font" Target="fonts/font4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font" Target="fonts/font31.fntdata"/><Relationship Id="rId65" Type="http://schemas.openxmlformats.org/officeDocument/2006/relationships/font" Target="fonts/font36.fntdata"/><Relationship Id="rId73" Type="http://schemas.openxmlformats.org/officeDocument/2006/relationships/font" Target="fonts/font44.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0.fntdata"/><Relationship Id="rId34" Type="http://schemas.openxmlformats.org/officeDocument/2006/relationships/font" Target="fonts/font5.fntdata"/><Relationship Id="rId50" Type="http://schemas.openxmlformats.org/officeDocument/2006/relationships/font" Target="fonts/font21.fntdata"/><Relationship Id="rId55" Type="http://schemas.openxmlformats.org/officeDocument/2006/relationships/font" Target="fonts/font26.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42.fntdata"/><Relationship Id="rId2" Type="http://schemas.openxmlformats.org/officeDocument/2006/relationships/slide" Target="slides/slide1.xml"/><Relationship Id="rId2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414" y="0"/>
            <a:ext cx="2971800" cy="612423"/>
          </a:xfrm>
          <a:prstGeom prst="rect">
            <a:avLst/>
          </a:prstGeom>
        </p:spPr>
        <p:txBody>
          <a:bodyPr vert="horz" lIns="91440" tIns="45720" rIns="91440" bIns="45720" rtlCol="0"/>
          <a:lstStyle>
            <a:lvl1pPr algn="r">
              <a:defRPr sz="1200"/>
            </a:lvl1pPr>
          </a:lstStyle>
          <a:p>
            <a:fld id="{EC45D557-D7C1-0140-A95C-0F29E1B24C8D}" type="datetimeFigureOut">
              <a:rPr lang="nl-NL" smtClean="0"/>
              <a:t>12-09-2023</a:t>
            </a:fld>
            <a:endParaRPr lang="nl-NL"/>
          </a:p>
        </p:txBody>
      </p:sp>
      <p:sp>
        <p:nvSpPr>
          <p:cNvPr id="4" name="Tijdelijke aanduiding voor dia-afbeelding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5867402"/>
            <a:ext cx="5486400" cy="480059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11579580"/>
            <a:ext cx="2971800" cy="61242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414" y="11579580"/>
            <a:ext cx="2971800" cy="612421"/>
          </a:xfrm>
          <a:prstGeom prst="rect">
            <a:avLst/>
          </a:prstGeom>
        </p:spPr>
        <p:txBody>
          <a:bodyPr vert="horz" lIns="91440" tIns="45720" rIns="91440" bIns="45720" rtlCol="0" anchor="b"/>
          <a:lstStyle>
            <a:lvl1pPr algn="r">
              <a:defRPr sz="1200"/>
            </a:lvl1pPr>
          </a:lstStyle>
          <a:p>
            <a:fld id="{646E9BEA-906D-A147-ABBB-71CE7859414F}" type="slidenum">
              <a:rPr lang="nl-NL" smtClean="0"/>
              <a:t>‹nr.›</a:t>
            </a:fld>
            <a:endParaRPr lang="nl-NL"/>
          </a:p>
        </p:txBody>
      </p:sp>
    </p:spTree>
    <p:extLst>
      <p:ext uri="{BB962C8B-B14F-4D97-AF65-F5344CB8AC3E}">
        <p14:creationId xmlns:p14="http://schemas.microsoft.com/office/powerpoint/2010/main" val="65383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93FEEC-164E-441D-AB6E-41D0036C16E8}" type="slidenum">
              <a:rPr lang="nl-NL" smtClean="0"/>
              <a:t>3</a:t>
            </a:fld>
            <a:endParaRPr lang="nl-NL"/>
          </a:p>
        </p:txBody>
      </p:sp>
    </p:spTree>
    <p:extLst>
      <p:ext uri="{BB962C8B-B14F-4D97-AF65-F5344CB8AC3E}">
        <p14:creationId xmlns:p14="http://schemas.microsoft.com/office/powerpoint/2010/main" val="86077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Fase 1: hierin staat vooral de behandeling van de ziekte centraal, met als doel verlichting van verschijnselen en soms levensverlenging </a:t>
            </a:r>
            <a:r>
              <a:rPr lang="nl-NL" sz="1200" b="0" i="1" kern="1200" dirty="0">
                <a:solidFill>
                  <a:schemeClr val="tx1"/>
                </a:solidFill>
                <a:effectLst/>
                <a:latin typeface="+mn-lt"/>
                <a:ea typeface="+mn-ea"/>
                <a:cs typeface="+mn-cs"/>
              </a:rPr>
              <a:t>(ziektegerichte palliatie)</a:t>
            </a:r>
            <a:r>
              <a:rPr lang="nl-NL" sz="1200" b="0" i="0" kern="1200" dirty="0">
                <a:solidFill>
                  <a:schemeClr val="tx1"/>
                </a:solidFill>
                <a:effectLst/>
                <a:latin typeface="+mn-lt"/>
                <a:ea typeface="+mn-ea"/>
                <a:cs typeface="+mn-cs"/>
              </a:rPr>
              <a:t>.</a:t>
            </a:r>
          </a:p>
          <a:p>
            <a:pPr rtl="0" fontAlgn="base"/>
            <a:r>
              <a:rPr lang="nl-NL" sz="1200" b="0" i="0" kern="1200" dirty="0">
                <a:solidFill>
                  <a:schemeClr val="tx1"/>
                </a:solidFill>
                <a:effectLst/>
                <a:latin typeface="+mn-lt"/>
                <a:ea typeface="+mn-ea"/>
                <a:cs typeface="+mn-cs"/>
              </a:rPr>
              <a:t>Fase 2: wanneer ziektegerichte behandeling minder of niet meer effectief is of met teveel bijwerkingen gepaard gaat, wordt de behandeling meer en meer (en tot slot uitsluitend)  gericht op het onder controle houden van verschijnselen </a:t>
            </a:r>
            <a:r>
              <a:rPr lang="nl-NL" sz="1200" b="0" i="1" kern="1200" dirty="0">
                <a:solidFill>
                  <a:schemeClr val="tx1"/>
                </a:solidFill>
                <a:effectLst/>
                <a:latin typeface="+mn-lt"/>
                <a:ea typeface="+mn-ea"/>
                <a:cs typeface="+mn-cs"/>
              </a:rPr>
              <a:t>(symptoomgerichte palliatie)</a:t>
            </a:r>
            <a:r>
              <a:rPr lang="nl-NL" sz="1200" b="0" i="0" kern="1200" dirty="0">
                <a:solidFill>
                  <a:schemeClr val="tx1"/>
                </a:solidFill>
                <a:effectLst/>
                <a:latin typeface="+mn-lt"/>
                <a:ea typeface="+mn-ea"/>
                <a:cs typeface="+mn-cs"/>
              </a:rPr>
              <a:t>.</a:t>
            </a:r>
          </a:p>
          <a:p>
            <a:pPr rtl="0" fontAlgn="base"/>
            <a:r>
              <a:rPr lang="nl-NL" sz="1200" b="0" i="0" kern="1200" dirty="0">
                <a:solidFill>
                  <a:schemeClr val="tx1"/>
                </a:solidFill>
                <a:effectLst/>
                <a:latin typeface="+mn-lt"/>
                <a:ea typeface="+mn-ea"/>
                <a:cs typeface="+mn-cs"/>
              </a:rPr>
              <a:t>Fase 3: </a:t>
            </a:r>
            <a:r>
              <a:rPr lang="nl-NL" sz="1200" b="0" i="1" kern="1200" dirty="0">
                <a:solidFill>
                  <a:schemeClr val="tx1"/>
                </a:solidFill>
                <a:effectLst/>
                <a:latin typeface="+mn-lt"/>
                <a:ea typeface="+mn-ea"/>
                <a:cs typeface="+mn-cs"/>
              </a:rPr>
              <a:t>de stervensfase</a:t>
            </a:r>
            <a:r>
              <a:rPr lang="nl-NL" sz="1200" b="0" i="0" kern="1200" dirty="0">
                <a:solidFill>
                  <a:schemeClr val="tx1"/>
                </a:solidFill>
                <a:effectLst/>
                <a:latin typeface="+mn-lt"/>
                <a:ea typeface="+mn-ea"/>
                <a:cs typeface="+mn-cs"/>
              </a:rPr>
              <a:t> gaat in als er signalen optreden die het overlijden op korte termijn onvermijdelijk maken.</a:t>
            </a:r>
          </a:p>
          <a:p>
            <a:pPr fontAlgn="base"/>
            <a:r>
              <a:rPr lang="nl-NL" sz="1200" b="0" i="0" kern="1200" dirty="0">
                <a:solidFill>
                  <a:schemeClr val="tx1"/>
                </a:solidFill>
                <a:effectLst/>
                <a:latin typeface="+mn-lt"/>
                <a:ea typeface="+mn-ea"/>
                <a:cs typeface="+mn-cs"/>
              </a:rPr>
              <a:t>Fase 4: na overlijden is er een fase van </a:t>
            </a:r>
            <a:r>
              <a:rPr lang="nl-NL" sz="1200" b="0" i="1" kern="1200" dirty="0">
                <a:solidFill>
                  <a:schemeClr val="tx1"/>
                </a:solidFill>
                <a:effectLst/>
                <a:latin typeface="+mn-lt"/>
                <a:ea typeface="+mn-ea"/>
                <a:cs typeface="+mn-cs"/>
              </a:rPr>
              <a:t>nazorg</a:t>
            </a:r>
            <a:r>
              <a:rPr lang="nl-NL" sz="1200" b="0" i="0" kern="1200" dirty="0">
                <a:solidFill>
                  <a:schemeClr val="tx1"/>
                </a:solidFill>
                <a:effectLst/>
                <a:latin typeface="+mn-lt"/>
                <a:ea typeface="+mn-ea"/>
                <a:cs typeface="+mn-cs"/>
              </a:rPr>
              <a:t>. Deze duurt zo lang nabestaanden nazorg nodig hebben.</a:t>
            </a:r>
          </a:p>
        </p:txBody>
      </p:sp>
      <p:sp>
        <p:nvSpPr>
          <p:cNvPr id="4" name="Tijdelijke aanduiding voor dianummer 3"/>
          <p:cNvSpPr>
            <a:spLocks noGrp="1"/>
          </p:cNvSpPr>
          <p:nvPr>
            <p:ph type="sldNum" sz="quarter" idx="10"/>
          </p:nvPr>
        </p:nvSpPr>
        <p:spPr/>
        <p:txBody>
          <a:bodyPr/>
          <a:lstStyle/>
          <a:p>
            <a:fld id="{D64D960F-52C7-42A9-A809-AAD65C937538}" type="slidenum">
              <a:rPr lang="nl-NL" smtClean="0"/>
              <a:t>7</a:t>
            </a:fld>
            <a:endParaRPr lang="nl-NL"/>
          </a:p>
        </p:txBody>
      </p:sp>
    </p:spTree>
    <p:extLst>
      <p:ext uri="{BB962C8B-B14F-4D97-AF65-F5344CB8AC3E}">
        <p14:creationId xmlns:p14="http://schemas.microsoft.com/office/powerpoint/2010/main" val="370739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Psychosociaal omgaan met ziekte pedagogisch aspect</a:t>
            </a:r>
          </a:p>
          <a:p>
            <a:r>
              <a:rPr lang="nl-NL" dirty="0"/>
              <a:t>Gevoelens psychologisch aspect/sociaal </a:t>
            </a:r>
            <a:r>
              <a:rPr lang="nl-NL" dirty="0" err="1"/>
              <a:t>maatschapelijk</a:t>
            </a:r>
            <a:r>
              <a:rPr lang="nl-NL" dirty="0"/>
              <a:t> aspect</a:t>
            </a:r>
          </a:p>
          <a:p>
            <a:endParaRPr lang="nl-NL" dirty="0"/>
          </a:p>
          <a:p>
            <a:r>
              <a:rPr lang="nl-NL" dirty="0"/>
              <a:t>Punt 4 kom ik zo op terug bij latere dia</a:t>
            </a:r>
          </a:p>
        </p:txBody>
      </p:sp>
      <p:sp>
        <p:nvSpPr>
          <p:cNvPr id="4" name="Tijdelijke aanduiding voor dianummer 3"/>
          <p:cNvSpPr>
            <a:spLocks noGrp="1"/>
          </p:cNvSpPr>
          <p:nvPr>
            <p:ph type="sldNum" sz="quarter" idx="5"/>
          </p:nvPr>
        </p:nvSpPr>
        <p:spPr/>
        <p:txBody>
          <a:bodyPr/>
          <a:lstStyle/>
          <a:p>
            <a:fld id="{646E9BEA-906D-A147-ABBB-71CE7859414F}" type="slidenum">
              <a:rPr lang="nl-NL" smtClean="0"/>
              <a:t>8</a:t>
            </a:fld>
            <a:endParaRPr lang="nl-NL"/>
          </a:p>
        </p:txBody>
      </p:sp>
    </p:spTree>
    <p:extLst>
      <p:ext uri="{BB962C8B-B14F-4D97-AF65-F5344CB8AC3E}">
        <p14:creationId xmlns:p14="http://schemas.microsoft.com/office/powerpoint/2010/main" val="73636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46E9BEA-906D-A147-ABBB-71CE7859414F}" type="slidenum">
              <a:rPr lang="nl-NL" smtClean="0"/>
              <a:t>9</a:t>
            </a:fld>
            <a:endParaRPr lang="nl-NL"/>
          </a:p>
        </p:txBody>
      </p:sp>
    </p:spTree>
    <p:extLst>
      <p:ext uri="{BB962C8B-B14F-4D97-AF65-F5344CB8AC3E}">
        <p14:creationId xmlns:p14="http://schemas.microsoft.com/office/powerpoint/2010/main" val="356518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93FEEC-164E-441D-AB6E-41D0036C16E8}" type="slidenum">
              <a:rPr lang="nl-NL" smtClean="0"/>
              <a:t>22</a:t>
            </a:fld>
            <a:endParaRPr lang="nl-NL"/>
          </a:p>
        </p:txBody>
      </p:sp>
    </p:spTree>
    <p:extLst>
      <p:ext uri="{BB962C8B-B14F-4D97-AF65-F5344CB8AC3E}">
        <p14:creationId xmlns:p14="http://schemas.microsoft.com/office/powerpoint/2010/main" val="291503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9/12/23</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1E340BF-F5D3-4F36-9894-D7B5B2F29CDA}"/>
              </a:ext>
            </a:extLst>
          </p:cNvPr>
          <p:cNvSpPr/>
          <p:nvPr userDrawn="1"/>
        </p:nvSpPr>
        <p:spPr>
          <a:xfrm>
            <a:off x="0" y="6636540"/>
            <a:ext cx="12192000" cy="2214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60A528C-4C5F-473D-9DC1-E8B192FFC0B3}"/>
              </a:ext>
            </a:extLst>
          </p:cNvPr>
          <p:cNvSpPr>
            <a:spLocks noGrp="1"/>
          </p:cNvSpPr>
          <p:nvPr>
            <p:ph type="title"/>
          </p:nvPr>
        </p:nvSpPr>
        <p:spPr>
          <a:xfrm>
            <a:off x="911393" y="365126"/>
            <a:ext cx="10442408" cy="1316834"/>
          </a:xfrm>
        </p:spPr>
        <p:txBody>
          <a:bodyPr>
            <a:normAutofit/>
          </a:bodyPr>
          <a:lstStyle>
            <a:lvl1pPr>
              <a:defRPr sz="3600" b="1">
                <a:solidFill>
                  <a:srgbClr val="E2061E"/>
                </a:solidFill>
                <a:latin typeface="Century Gothic" panose="020B0502020202020204" pitchFamily="34" charset="0"/>
              </a:defRPr>
            </a:lvl1pPr>
          </a:lstStyle>
          <a:p>
            <a:r>
              <a:rPr lang="nl-NL"/>
              <a:t>Klikken om de titelstijl van het model te bewerken</a:t>
            </a:r>
            <a:endParaRPr lang="nl-NL" dirty="0"/>
          </a:p>
        </p:txBody>
      </p:sp>
      <p:sp>
        <p:nvSpPr>
          <p:cNvPr id="3" name="Tijdelijke aanduiding voor inhoud 2">
            <a:extLst>
              <a:ext uri="{FF2B5EF4-FFF2-40B4-BE49-F238E27FC236}">
                <a16:creationId xmlns:a16="http://schemas.microsoft.com/office/drawing/2014/main" id="{C449831F-7C97-4CCA-A321-F049CF711600}"/>
              </a:ext>
            </a:extLst>
          </p:cNvPr>
          <p:cNvSpPr>
            <a:spLocks noGrp="1"/>
          </p:cNvSpPr>
          <p:nvPr>
            <p:ph idx="1"/>
          </p:nvPr>
        </p:nvSpPr>
        <p:spPr>
          <a:xfrm>
            <a:off x="911392" y="1825625"/>
            <a:ext cx="10442408" cy="4667250"/>
          </a:xfrm>
        </p:spPr>
        <p:txBody>
          <a:bodyPr/>
          <a:lstStyle>
            <a:lvl1pPr marL="357188" indent="-357188">
              <a:buClr>
                <a:srgbClr val="224597"/>
              </a:buClr>
              <a:buSzPct val="125000"/>
              <a:buFont typeface="Century Gothic" panose="020B0502020202020204" pitchFamily="34" charset="0"/>
              <a:buChar char="▪"/>
              <a:defRPr>
                <a:solidFill>
                  <a:schemeClr val="bg1">
                    <a:lumMod val="65000"/>
                  </a:schemeClr>
                </a:solidFill>
                <a:latin typeface="Century Gothic" panose="020B0502020202020204" pitchFamily="34" charset="0"/>
              </a:defRPr>
            </a:lvl1pPr>
            <a:lvl2pPr marL="714375" indent="-357188">
              <a:buClr>
                <a:srgbClr val="224597"/>
              </a:buClr>
              <a:buFont typeface="Century Gothic" panose="020B0502020202020204" pitchFamily="34" charset="0"/>
              <a:buChar char="▫"/>
              <a:defRPr>
                <a:solidFill>
                  <a:schemeClr val="bg1">
                    <a:lumMod val="65000"/>
                  </a:schemeClr>
                </a:solidFill>
                <a:latin typeface="Century Gothic" panose="020B0502020202020204" pitchFamily="34" charset="0"/>
              </a:defRPr>
            </a:lvl2pPr>
            <a:lvl3pPr marL="1071563" indent="-357188">
              <a:buClr>
                <a:srgbClr val="224597"/>
              </a:buClr>
              <a:buSzPct val="90000"/>
              <a:buFont typeface="Symbol" panose="05050102010706020507" pitchFamily="18" charset="2"/>
              <a:buChar char=""/>
              <a:defRPr>
                <a:solidFill>
                  <a:schemeClr val="bg1">
                    <a:lumMod val="65000"/>
                  </a:schemeClr>
                </a:solidFill>
                <a:latin typeface="Century Gothic" panose="020B0502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a:t>Klikken om de tekststijl van het model te bewerken</a:t>
            </a:r>
          </a:p>
          <a:p>
            <a:pPr lvl="1"/>
            <a:r>
              <a:rPr lang="nl-NL"/>
              <a:t>Tweede niveau</a:t>
            </a:r>
          </a:p>
          <a:p>
            <a:pPr lvl="2"/>
            <a:r>
              <a:rPr lang="nl-NL"/>
              <a:t>Derde niveau</a:t>
            </a:r>
          </a:p>
        </p:txBody>
      </p:sp>
      <p:sp>
        <p:nvSpPr>
          <p:cNvPr id="10" name="Rechthoek 9">
            <a:extLst>
              <a:ext uri="{FF2B5EF4-FFF2-40B4-BE49-F238E27FC236}">
                <a16:creationId xmlns:a16="http://schemas.microsoft.com/office/drawing/2014/main" id="{FA622AA2-60CE-4627-A169-05AED3097D84}"/>
              </a:ext>
            </a:extLst>
          </p:cNvPr>
          <p:cNvSpPr/>
          <p:nvPr userDrawn="1"/>
        </p:nvSpPr>
        <p:spPr>
          <a:xfrm>
            <a:off x="2" y="0"/>
            <a:ext cx="714702" cy="6636540"/>
          </a:xfrm>
          <a:prstGeom prst="rect">
            <a:avLst/>
          </a:prstGeom>
          <a:gradFill>
            <a:gsLst>
              <a:gs pos="26000">
                <a:schemeClr val="bg1"/>
              </a:gs>
              <a:gs pos="51000">
                <a:schemeClr val="bg1">
                  <a:lumMod val="85000"/>
                </a:schemeClr>
              </a:gs>
              <a:gs pos="0">
                <a:schemeClr val="bg1"/>
              </a:gs>
              <a:gs pos="100000">
                <a:schemeClr val="bg1">
                  <a:lumMod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10"/>
          </p:nvPr>
        </p:nvSpPr>
        <p:spPr>
          <a:xfrm>
            <a:off x="0" y="6565446"/>
            <a:ext cx="714704" cy="301620"/>
          </a:xfrm>
          <a:prstGeom prst="rect">
            <a:avLst/>
          </a:prstGeom>
        </p:spPr>
        <p:txBody>
          <a:bodyPr/>
          <a:lstStyle>
            <a:lvl1pPr algn="ctr">
              <a:defRPr sz="1000">
                <a:solidFill>
                  <a:schemeClr val="bg1"/>
                </a:solidFill>
              </a:defRPr>
            </a:lvl1pPr>
          </a:lstStyle>
          <a:p>
            <a:fld id="{BC7542B0-25A2-47FA-B68A-E294C9D41D92}" type="slidenum">
              <a:rPr lang="nl-NL" smtClean="0"/>
              <a:pPr/>
              <a:t>‹nr.›</a:t>
            </a:fld>
            <a:endParaRPr lang="nl-NL" dirty="0"/>
          </a:p>
        </p:txBody>
      </p:sp>
      <p:sp>
        <p:nvSpPr>
          <p:cNvPr id="14" name="Tekstvak 13">
            <a:extLst>
              <a:ext uri="{FF2B5EF4-FFF2-40B4-BE49-F238E27FC236}">
                <a16:creationId xmlns:a16="http://schemas.microsoft.com/office/drawing/2014/main" id="{360B2CE9-BE42-4C26-9878-FFFAFF02B5B9}"/>
              </a:ext>
            </a:extLst>
          </p:cNvPr>
          <p:cNvSpPr txBox="1"/>
          <p:nvPr userDrawn="1"/>
        </p:nvSpPr>
        <p:spPr>
          <a:xfrm>
            <a:off x="100979" y="1825624"/>
            <a:ext cx="461665" cy="4316739"/>
          </a:xfrm>
          <a:prstGeom prst="rect">
            <a:avLst/>
          </a:prstGeom>
          <a:noFill/>
        </p:spPr>
        <p:txBody>
          <a:bodyPr vert="vert270" wrap="square" rtlCol="0">
            <a:spAutoFit/>
          </a:bodyPr>
          <a:lstStyle/>
          <a:p>
            <a:pPr algn="r"/>
            <a:r>
              <a:rPr lang="nl-NL" b="1" dirty="0">
                <a:solidFill>
                  <a:srgbClr val="E2061E"/>
                </a:solidFill>
                <a:latin typeface="Century Gothic" panose="020B0502020202020204" pitchFamily="34" charset="0"/>
              </a:rPr>
              <a:t>N</a:t>
            </a:r>
            <a:r>
              <a:rPr lang="nl-NL" b="1" dirty="0">
                <a:solidFill>
                  <a:schemeClr val="accent1">
                    <a:lumMod val="75000"/>
                  </a:schemeClr>
                </a:solidFill>
                <a:latin typeface="Century Gothic" panose="020B0502020202020204" pitchFamily="34" charset="0"/>
              </a:rPr>
              <a:t>etwerk </a:t>
            </a:r>
            <a:r>
              <a:rPr lang="nl-NL" b="1" dirty="0">
                <a:solidFill>
                  <a:srgbClr val="E2061E"/>
                </a:solidFill>
                <a:latin typeface="Century Gothic" panose="020B0502020202020204" pitchFamily="34" charset="0"/>
              </a:rPr>
              <a:t>I</a:t>
            </a:r>
            <a:r>
              <a:rPr lang="nl-NL" b="1" dirty="0">
                <a:solidFill>
                  <a:schemeClr val="accent1">
                    <a:lumMod val="75000"/>
                  </a:schemeClr>
                </a:solidFill>
                <a:latin typeface="Century Gothic" panose="020B0502020202020204" pitchFamily="34" charset="0"/>
              </a:rPr>
              <a:t>ntegrale </a:t>
            </a:r>
            <a:r>
              <a:rPr lang="nl-NL" b="1" dirty="0">
                <a:solidFill>
                  <a:srgbClr val="E2061E"/>
                </a:solidFill>
                <a:latin typeface="Century Gothic" panose="020B0502020202020204" pitchFamily="34" charset="0"/>
              </a:rPr>
              <a:t>K</a:t>
            </a:r>
            <a:r>
              <a:rPr lang="nl-NL" b="1" dirty="0">
                <a:solidFill>
                  <a:schemeClr val="accent1">
                    <a:lumMod val="75000"/>
                  </a:schemeClr>
                </a:solidFill>
                <a:latin typeface="Century Gothic" panose="020B0502020202020204" pitchFamily="34" charset="0"/>
              </a:rPr>
              <a:t>indzorg</a:t>
            </a:r>
          </a:p>
        </p:txBody>
      </p:sp>
      <p:pic>
        <p:nvPicPr>
          <p:cNvPr id="17" name="Afbeelding 16">
            <a:extLst>
              <a:ext uri="{FF2B5EF4-FFF2-40B4-BE49-F238E27FC236}">
                <a16:creationId xmlns:a16="http://schemas.microsoft.com/office/drawing/2014/main" id="{9BC90A12-448B-42F7-B99C-5529F15AA1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9" y="97302"/>
            <a:ext cx="810413" cy="1631020"/>
          </a:xfrm>
          <a:prstGeom prst="rect">
            <a:avLst/>
          </a:prstGeom>
        </p:spPr>
      </p:pic>
    </p:spTree>
    <p:extLst>
      <p:ext uri="{BB962C8B-B14F-4D97-AF65-F5344CB8AC3E}">
        <p14:creationId xmlns:p14="http://schemas.microsoft.com/office/powerpoint/2010/main" val="206222114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Titel en object">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1E340BF-F5D3-4F36-9894-D7B5B2F29CDA}"/>
              </a:ext>
            </a:extLst>
          </p:cNvPr>
          <p:cNvSpPr/>
          <p:nvPr userDrawn="1"/>
        </p:nvSpPr>
        <p:spPr>
          <a:xfrm>
            <a:off x="0" y="6636540"/>
            <a:ext cx="12192000" cy="2214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60A528C-4C5F-473D-9DC1-E8B192FFC0B3}"/>
              </a:ext>
            </a:extLst>
          </p:cNvPr>
          <p:cNvSpPr>
            <a:spLocks noGrp="1"/>
          </p:cNvSpPr>
          <p:nvPr>
            <p:ph type="title"/>
          </p:nvPr>
        </p:nvSpPr>
        <p:spPr>
          <a:xfrm>
            <a:off x="911393" y="365126"/>
            <a:ext cx="10442408" cy="1316834"/>
          </a:xfrm>
        </p:spPr>
        <p:txBody>
          <a:bodyPr>
            <a:normAutofit/>
          </a:bodyPr>
          <a:lstStyle>
            <a:lvl1pPr>
              <a:defRPr sz="3600" b="1">
                <a:solidFill>
                  <a:srgbClr val="E2061E"/>
                </a:solidFill>
                <a:latin typeface="Century Gothic" panose="020B0502020202020204" pitchFamily="34" charset="0"/>
              </a:defRPr>
            </a:lvl1pPr>
          </a:lstStyle>
          <a:p>
            <a:r>
              <a:rPr lang="nl-NL"/>
              <a:t>Klikken om de titelstijl van het model te bewerken</a:t>
            </a:r>
            <a:endParaRPr lang="nl-NL" dirty="0"/>
          </a:p>
        </p:txBody>
      </p:sp>
      <p:sp>
        <p:nvSpPr>
          <p:cNvPr id="3" name="Tijdelijke aanduiding voor inhoud 2">
            <a:extLst>
              <a:ext uri="{FF2B5EF4-FFF2-40B4-BE49-F238E27FC236}">
                <a16:creationId xmlns:a16="http://schemas.microsoft.com/office/drawing/2014/main" id="{C449831F-7C97-4CCA-A321-F049CF711600}"/>
              </a:ext>
            </a:extLst>
          </p:cNvPr>
          <p:cNvSpPr>
            <a:spLocks noGrp="1"/>
          </p:cNvSpPr>
          <p:nvPr>
            <p:ph idx="1"/>
          </p:nvPr>
        </p:nvSpPr>
        <p:spPr>
          <a:xfrm>
            <a:off x="911392" y="1825625"/>
            <a:ext cx="5032208" cy="4667250"/>
          </a:xfrm>
        </p:spPr>
        <p:txBody>
          <a:bodyPr/>
          <a:lstStyle>
            <a:lvl1pPr marL="357188" indent="-357188">
              <a:buClr>
                <a:srgbClr val="224597"/>
              </a:buClr>
              <a:buSzPct val="125000"/>
              <a:buFont typeface="Century Gothic" panose="020B0502020202020204" pitchFamily="34" charset="0"/>
              <a:buChar char="▪"/>
              <a:defRPr>
                <a:solidFill>
                  <a:schemeClr val="bg1">
                    <a:lumMod val="65000"/>
                  </a:schemeClr>
                </a:solidFill>
                <a:latin typeface="Century Gothic" panose="020B0502020202020204" pitchFamily="34" charset="0"/>
              </a:defRPr>
            </a:lvl1pPr>
            <a:lvl2pPr marL="714375" indent="-357188">
              <a:buClr>
                <a:srgbClr val="224597"/>
              </a:buClr>
              <a:buFont typeface="Century Gothic" panose="020B0502020202020204" pitchFamily="34" charset="0"/>
              <a:buChar char="▫"/>
              <a:defRPr>
                <a:solidFill>
                  <a:schemeClr val="bg1">
                    <a:lumMod val="65000"/>
                  </a:schemeClr>
                </a:solidFill>
                <a:latin typeface="Century Gothic" panose="020B0502020202020204" pitchFamily="34" charset="0"/>
              </a:defRPr>
            </a:lvl2pPr>
            <a:lvl3pPr marL="1071563" indent="-357188">
              <a:buClr>
                <a:srgbClr val="224597"/>
              </a:buClr>
              <a:buSzPct val="90000"/>
              <a:buFont typeface="Symbol" panose="05050102010706020507" pitchFamily="18" charset="2"/>
              <a:buChar char=""/>
              <a:defRPr>
                <a:solidFill>
                  <a:schemeClr val="bg1">
                    <a:lumMod val="65000"/>
                  </a:schemeClr>
                </a:solidFill>
                <a:latin typeface="Century Gothic" panose="020B0502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a:t>Klikken om de tekststijl van het model te bewerken</a:t>
            </a:r>
          </a:p>
          <a:p>
            <a:pPr lvl="1"/>
            <a:r>
              <a:rPr lang="nl-NL"/>
              <a:t>Tweede niveau</a:t>
            </a:r>
          </a:p>
          <a:p>
            <a:pPr lvl="2"/>
            <a:r>
              <a:rPr lang="nl-NL"/>
              <a:t>Derde niveau</a:t>
            </a:r>
          </a:p>
        </p:txBody>
      </p:sp>
      <p:sp>
        <p:nvSpPr>
          <p:cNvPr id="10" name="Rechthoek 9">
            <a:extLst>
              <a:ext uri="{FF2B5EF4-FFF2-40B4-BE49-F238E27FC236}">
                <a16:creationId xmlns:a16="http://schemas.microsoft.com/office/drawing/2014/main" id="{FA622AA2-60CE-4627-A169-05AED3097D84}"/>
              </a:ext>
            </a:extLst>
          </p:cNvPr>
          <p:cNvSpPr/>
          <p:nvPr userDrawn="1"/>
        </p:nvSpPr>
        <p:spPr>
          <a:xfrm>
            <a:off x="2" y="0"/>
            <a:ext cx="714702" cy="6636540"/>
          </a:xfrm>
          <a:prstGeom prst="rect">
            <a:avLst/>
          </a:prstGeom>
          <a:gradFill>
            <a:gsLst>
              <a:gs pos="26000">
                <a:schemeClr val="bg1"/>
              </a:gs>
              <a:gs pos="51000">
                <a:schemeClr val="bg1">
                  <a:lumMod val="85000"/>
                </a:schemeClr>
              </a:gs>
              <a:gs pos="0">
                <a:schemeClr val="bg1"/>
              </a:gs>
              <a:gs pos="100000">
                <a:schemeClr val="bg1">
                  <a:lumMod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10"/>
          </p:nvPr>
        </p:nvSpPr>
        <p:spPr>
          <a:xfrm>
            <a:off x="0" y="6565446"/>
            <a:ext cx="714704" cy="301620"/>
          </a:xfrm>
          <a:prstGeom prst="rect">
            <a:avLst/>
          </a:prstGeom>
        </p:spPr>
        <p:txBody>
          <a:bodyPr/>
          <a:lstStyle>
            <a:lvl1pPr algn="ctr">
              <a:defRPr sz="1000">
                <a:solidFill>
                  <a:schemeClr val="bg1"/>
                </a:solidFill>
              </a:defRPr>
            </a:lvl1pPr>
          </a:lstStyle>
          <a:p>
            <a:fld id="{BC7542B0-25A2-47FA-B68A-E294C9D41D92}" type="slidenum">
              <a:rPr lang="nl-NL" smtClean="0"/>
              <a:pPr/>
              <a:t>‹nr.›</a:t>
            </a:fld>
            <a:endParaRPr lang="nl-NL" dirty="0"/>
          </a:p>
        </p:txBody>
      </p:sp>
      <p:sp>
        <p:nvSpPr>
          <p:cNvPr id="14" name="Tekstvak 13">
            <a:extLst>
              <a:ext uri="{FF2B5EF4-FFF2-40B4-BE49-F238E27FC236}">
                <a16:creationId xmlns:a16="http://schemas.microsoft.com/office/drawing/2014/main" id="{360B2CE9-BE42-4C26-9878-FFFAFF02B5B9}"/>
              </a:ext>
            </a:extLst>
          </p:cNvPr>
          <p:cNvSpPr txBox="1"/>
          <p:nvPr userDrawn="1"/>
        </p:nvSpPr>
        <p:spPr>
          <a:xfrm>
            <a:off x="100979" y="1825624"/>
            <a:ext cx="461665" cy="4316739"/>
          </a:xfrm>
          <a:prstGeom prst="rect">
            <a:avLst/>
          </a:prstGeom>
          <a:noFill/>
        </p:spPr>
        <p:txBody>
          <a:bodyPr vert="vert270" wrap="square" rtlCol="0">
            <a:spAutoFit/>
          </a:bodyPr>
          <a:lstStyle/>
          <a:p>
            <a:pPr algn="r"/>
            <a:r>
              <a:rPr lang="nl-NL" b="1" dirty="0">
                <a:solidFill>
                  <a:srgbClr val="E2061E"/>
                </a:solidFill>
                <a:latin typeface="Century Gothic" panose="020B0502020202020204" pitchFamily="34" charset="0"/>
              </a:rPr>
              <a:t>N</a:t>
            </a:r>
            <a:r>
              <a:rPr lang="nl-NL" b="1" dirty="0">
                <a:solidFill>
                  <a:schemeClr val="accent1">
                    <a:lumMod val="75000"/>
                  </a:schemeClr>
                </a:solidFill>
                <a:latin typeface="Century Gothic" panose="020B0502020202020204" pitchFamily="34" charset="0"/>
              </a:rPr>
              <a:t>etwerk </a:t>
            </a:r>
            <a:r>
              <a:rPr lang="nl-NL" b="1" dirty="0">
                <a:solidFill>
                  <a:srgbClr val="E2061E"/>
                </a:solidFill>
                <a:latin typeface="Century Gothic" panose="020B0502020202020204" pitchFamily="34" charset="0"/>
              </a:rPr>
              <a:t>I</a:t>
            </a:r>
            <a:r>
              <a:rPr lang="nl-NL" b="1" dirty="0">
                <a:solidFill>
                  <a:schemeClr val="accent1">
                    <a:lumMod val="75000"/>
                  </a:schemeClr>
                </a:solidFill>
                <a:latin typeface="Century Gothic" panose="020B0502020202020204" pitchFamily="34" charset="0"/>
              </a:rPr>
              <a:t>ntegrale </a:t>
            </a:r>
            <a:r>
              <a:rPr lang="nl-NL" b="1" dirty="0">
                <a:solidFill>
                  <a:srgbClr val="E2061E"/>
                </a:solidFill>
                <a:latin typeface="Century Gothic" panose="020B0502020202020204" pitchFamily="34" charset="0"/>
              </a:rPr>
              <a:t>K</a:t>
            </a:r>
            <a:r>
              <a:rPr lang="nl-NL" b="1" dirty="0">
                <a:solidFill>
                  <a:schemeClr val="accent1">
                    <a:lumMod val="75000"/>
                  </a:schemeClr>
                </a:solidFill>
                <a:latin typeface="Century Gothic" panose="020B0502020202020204" pitchFamily="34" charset="0"/>
              </a:rPr>
              <a:t>indzorg</a:t>
            </a:r>
          </a:p>
        </p:txBody>
      </p:sp>
      <p:pic>
        <p:nvPicPr>
          <p:cNvPr id="17" name="Afbeelding 16">
            <a:extLst>
              <a:ext uri="{FF2B5EF4-FFF2-40B4-BE49-F238E27FC236}">
                <a16:creationId xmlns:a16="http://schemas.microsoft.com/office/drawing/2014/main" id="{9BC90A12-448B-42F7-B99C-5529F15AA1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9" y="97302"/>
            <a:ext cx="810413" cy="1631020"/>
          </a:xfrm>
          <a:prstGeom prst="rect">
            <a:avLst/>
          </a:prstGeom>
        </p:spPr>
      </p:pic>
      <p:sp>
        <p:nvSpPr>
          <p:cNvPr id="9" name="Tijdelijke aanduiding voor inhoud 2">
            <a:extLst>
              <a:ext uri="{FF2B5EF4-FFF2-40B4-BE49-F238E27FC236}">
                <a16:creationId xmlns:a16="http://schemas.microsoft.com/office/drawing/2014/main" id="{19581499-FA9C-4250-BA04-4D08F8BDFA0E}"/>
              </a:ext>
            </a:extLst>
          </p:cNvPr>
          <p:cNvSpPr>
            <a:spLocks noGrp="1"/>
          </p:cNvSpPr>
          <p:nvPr>
            <p:ph idx="11"/>
          </p:nvPr>
        </p:nvSpPr>
        <p:spPr>
          <a:xfrm>
            <a:off x="6321593" y="1825625"/>
            <a:ext cx="5032208" cy="4667250"/>
          </a:xfrm>
        </p:spPr>
        <p:txBody>
          <a:bodyPr/>
          <a:lstStyle>
            <a:lvl1pPr marL="357188" indent="-357188">
              <a:buClr>
                <a:srgbClr val="224597"/>
              </a:buClr>
              <a:buSzPct val="125000"/>
              <a:buFont typeface="Century Gothic" panose="020B0502020202020204" pitchFamily="34" charset="0"/>
              <a:buChar char="▪"/>
              <a:defRPr>
                <a:solidFill>
                  <a:schemeClr val="bg1">
                    <a:lumMod val="65000"/>
                  </a:schemeClr>
                </a:solidFill>
                <a:latin typeface="Century Gothic" panose="020B0502020202020204" pitchFamily="34" charset="0"/>
              </a:defRPr>
            </a:lvl1pPr>
            <a:lvl2pPr marL="714375" indent="-357188">
              <a:buClr>
                <a:srgbClr val="224597"/>
              </a:buClr>
              <a:buFont typeface="Century Gothic" panose="020B0502020202020204" pitchFamily="34" charset="0"/>
              <a:buChar char="▫"/>
              <a:defRPr>
                <a:solidFill>
                  <a:schemeClr val="bg1">
                    <a:lumMod val="65000"/>
                  </a:schemeClr>
                </a:solidFill>
                <a:latin typeface="Century Gothic" panose="020B0502020202020204" pitchFamily="34" charset="0"/>
              </a:defRPr>
            </a:lvl2pPr>
            <a:lvl3pPr marL="1071563" indent="-357188">
              <a:buClr>
                <a:srgbClr val="224597"/>
              </a:buClr>
              <a:buSzPct val="90000"/>
              <a:buFont typeface="Symbol" panose="05050102010706020507" pitchFamily="18" charset="2"/>
              <a:buChar char=""/>
              <a:defRPr>
                <a:solidFill>
                  <a:schemeClr val="bg1">
                    <a:lumMod val="65000"/>
                  </a:schemeClr>
                </a:solidFill>
                <a:latin typeface="Century Gothic" panose="020B0502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608909774"/>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9/12/23</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ikhollandrijnland.nl/over-nik/voor-wie-is-nik#LiveTooltip[somatische]"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nikhollandrijnland.nl/onze-netwerkleden"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ikhollandrijnland.nl/zorg-in-uw-buur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ikhollandrijnland.nl/wegwijzer"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kinderpalliatief.nl/Professional/Regionale-Netwerken-Kinderpalliatieve-Zorg" TargetMode="External"/><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hyperlink" Target="http://www.kinderpalliatief.nl/" TargetMode="External"/><Relationship Id="rId4" Type="http://schemas.openxmlformats.org/officeDocument/2006/relationships/hyperlink" Target="https://www.kinderpalliatief.nl/Professional/Consultatie/Kinderpalliatief-teams"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inderpalliatief.nl/over-kinderpalliatieve-zorg/wat-is-kinderpalliatieve-zorg/kinderpalliatieve-zorg#LiveTooltip%5Blevensduurverkortend%5D" TargetMode="External"/><Relationship Id="rId2" Type="http://schemas.openxmlformats.org/officeDocument/2006/relationships/hyperlink" Target="https://kinderpalliatief.nl/over-kinderpalliatieve-zorg/wat-is-kinderpalliatieve-zorg/kinderpalliatieve-zorg#LiveTooltip%5Blevensbedreigend%5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Users/corinthawijnhorst/PAL%20Dropbox/Kenniscentrum/Projecten%20&amp;%20diensten/320%20Regionale%20netwerken%20landelijk/Werkmap%20NIK/4.%20Communicatie/PR%20&amp;%20Communicatie/Huisstijl%20-%20NIK/NIK%20-%20Infographic/NIK_HollandRijnland_Infographic_DEF2_WEB.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inderpalliatief.nl/ondersteuning/richtlijnen-en-handreikingen/handreikingen-zem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hyperlink" Target="https://www.dropbox.com/scl/fi/poqry1iu7f60284bpp1nj/1708_PAL_handreiking_kinderen_EMB_PNS_DEF-2.pdf?rlkey=f91hix6tself4xr80rnqdec82&amp;dl=0"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43147"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752184" y="6149796"/>
            <a:ext cx="4315645" cy="404406"/>
          </a:xfrm>
          <a:prstGeom prst="rect">
            <a:avLst/>
          </a:prstGeom>
        </p:spPr>
        <p:txBody>
          <a:bodyPr vert="horz" wrap="square" lIns="0" tIns="0" rIns="0" bIns="0" rtlCol="0">
            <a:spAutoFit/>
          </a:bodyPr>
          <a:lstStyle/>
          <a:p>
            <a:pPr marL="0" marR="0">
              <a:lnSpc>
                <a:spcPts val="3433"/>
              </a:lnSpc>
              <a:spcBef>
                <a:spcPts val="0"/>
              </a:spcBef>
              <a:spcAft>
                <a:spcPts val="0"/>
              </a:spcAft>
            </a:pPr>
            <a:r>
              <a:rPr lang="nl-NL" sz="2800" dirty="0">
                <a:solidFill>
                  <a:srgbClr val="FFFEFE"/>
                </a:solidFill>
                <a:latin typeface="UKAFPL+CenturyGothic"/>
                <a:cs typeface="UKAFPL+CenturyGothic"/>
              </a:rPr>
              <a:t>13 September 2023</a:t>
            </a:r>
            <a:endParaRPr sz="2800" dirty="0">
              <a:solidFill>
                <a:srgbClr val="FFFEFE"/>
              </a:solidFill>
              <a:latin typeface="UKAFPL+CenturyGothic"/>
              <a:cs typeface="UKAFPL+Century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898-03FE-C989-9176-B8605F0201BB}"/>
              </a:ext>
            </a:extLst>
          </p:cNvPr>
          <p:cNvSpPr>
            <a:spLocks noGrp="1"/>
          </p:cNvSpPr>
          <p:nvPr>
            <p:ph type="title"/>
          </p:nvPr>
        </p:nvSpPr>
        <p:spPr/>
        <p:txBody>
          <a:bodyPr/>
          <a:lstStyle/>
          <a:p>
            <a:r>
              <a:rPr lang="nl-NL" dirty="0"/>
              <a:t>Commissie Palliatieve zorg AVG artsen</a:t>
            </a:r>
          </a:p>
        </p:txBody>
      </p:sp>
      <p:sp>
        <p:nvSpPr>
          <p:cNvPr id="3" name="Tijdelijke aanduiding voor inhoud 2">
            <a:extLst>
              <a:ext uri="{FF2B5EF4-FFF2-40B4-BE49-F238E27FC236}">
                <a16:creationId xmlns:a16="http://schemas.microsoft.com/office/drawing/2014/main" id="{476CFFA9-7809-655C-5F33-22C738A1E4B4}"/>
              </a:ext>
            </a:extLst>
          </p:cNvPr>
          <p:cNvSpPr>
            <a:spLocks noGrp="1"/>
          </p:cNvSpPr>
          <p:nvPr>
            <p:ph idx="1"/>
          </p:nvPr>
        </p:nvSpPr>
        <p:spPr>
          <a:xfrm>
            <a:off x="911392" y="1825625"/>
            <a:ext cx="10442408" cy="3323987"/>
          </a:xfrm>
        </p:spPr>
        <p:txBody>
          <a:bodyPr/>
          <a:lstStyle/>
          <a:p>
            <a:r>
              <a:rPr lang="nl-NL" sz="2400" b="0" i="0" u="none" strike="noStrike" dirty="0">
                <a:solidFill>
                  <a:srgbClr val="424242"/>
                </a:solidFill>
                <a:effectLst/>
              </a:rPr>
              <a:t>De artsen VG met extra affiniteit met palliatieve zorg – al dan niet opgeleid tot kaderarts palliatieve zorg – zijn verenigd in de </a:t>
            </a:r>
            <a:r>
              <a:rPr lang="nl-NL" sz="2400" b="0" i="1" u="none" strike="noStrike" dirty="0">
                <a:solidFill>
                  <a:srgbClr val="424242"/>
                </a:solidFill>
                <a:effectLst/>
              </a:rPr>
              <a:t>commissie palliatieve zorg</a:t>
            </a:r>
            <a:r>
              <a:rPr lang="nl-NL" sz="2400" b="0" i="0" u="none" strike="noStrike" dirty="0">
                <a:solidFill>
                  <a:srgbClr val="424242"/>
                </a:solidFill>
                <a:effectLst/>
              </a:rPr>
              <a:t>. In deze commissie dragen zij bij aan de ontwikkeling en verbetering van palliatieve zorg voor mensen met een verstandelijke beperking. Dat doen ze door bij te dragen aan richtlijnontwikkeling, deelname aan (beleids-)commissies en werkgroepen en door deskundigheidsbevordering aan collega-artsen, andere behandelaars en verzorgenden.</a:t>
            </a:r>
          </a:p>
          <a:p>
            <a:pPr marL="0" indent="0">
              <a:buNone/>
            </a:pPr>
            <a:endParaRPr lang="nl-NL" sz="2400" dirty="0">
              <a:solidFill>
                <a:srgbClr val="424242"/>
              </a:solidFill>
              <a:latin typeface="Roboto" panose="02000000000000000000" pitchFamily="2" charset="0"/>
            </a:endParaRPr>
          </a:p>
        </p:txBody>
      </p:sp>
      <p:sp>
        <p:nvSpPr>
          <p:cNvPr id="4" name="Tijdelijke aanduiding voor dianummer 3">
            <a:extLst>
              <a:ext uri="{FF2B5EF4-FFF2-40B4-BE49-F238E27FC236}">
                <a16:creationId xmlns:a16="http://schemas.microsoft.com/office/drawing/2014/main" id="{6752FD68-0D92-EFBE-38D9-72D0527F753A}"/>
              </a:ext>
            </a:extLst>
          </p:cNvPr>
          <p:cNvSpPr>
            <a:spLocks noGrp="1"/>
          </p:cNvSpPr>
          <p:nvPr>
            <p:ph type="sldNum" sz="quarter" idx="10"/>
          </p:nvPr>
        </p:nvSpPr>
        <p:spPr/>
        <p:txBody>
          <a:bodyPr/>
          <a:lstStyle/>
          <a:p>
            <a:fld id="{BC7542B0-25A2-47FA-B68A-E294C9D41D92}" type="slidenum">
              <a:rPr lang="nl-NL" smtClean="0"/>
              <a:pPr/>
              <a:t>10</a:t>
            </a:fld>
            <a:endParaRPr lang="nl-NL" dirty="0"/>
          </a:p>
        </p:txBody>
      </p:sp>
    </p:spTree>
    <p:extLst>
      <p:ext uri="{BB962C8B-B14F-4D97-AF65-F5344CB8AC3E}">
        <p14:creationId xmlns:p14="http://schemas.microsoft.com/office/powerpoint/2010/main" val="3158053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60FAE-1D19-A745-8783-B079EAEBB948}"/>
              </a:ext>
            </a:extLst>
          </p:cNvPr>
          <p:cNvSpPr>
            <a:spLocks noGrp="1"/>
          </p:cNvSpPr>
          <p:nvPr>
            <p:ph type="title"/>
          </p:nvPr>
        </p:nvSpPr>
        <p:spPr/>
        <p:txBody>
          <a:bodyPr/>
          <a:lstStyle/>
          <a:p>
            <a:r>
              <a:rPr lang="nl-NL" dirty="0"/>
              <a:t>Netwerken Integrale Kindzorg - verbinden</a:t>
            </a:r>
          </a:p>
        </p:txBody>
      </p:sp>
      <p:pic>
        <p:nvPicPr>
          <p:cNvPr id="6" name="Tijdelijke aanduiding voor inhoud 5">
            <a:extLst>
              <a:ext uri="{FF2B5EF4-FFF2-40B4-BE49-F238E27FC236}">
                <a16:creationId xmlns:a16="http://schemas.microsoft.com/office/drawing/2014/main" id="{36226A78-94C7-494F-B088-74615DD68D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9936" y="1680014"/>
            <a:ext cx="6068066" cy="3034033"/>
          </a:xfrm>
        </p:spPr>
      </p:pic>
      <p:sp>
        <p:nvSpPr>
          <p:cNvPr id="4" name="Tijdelijke aanduiding voor dianummer 3">
            <a:extLst>
              <a:ext uri="{FF2B5EF4-FFF2-40B4-BE49-F238E27FC236}">
                <a16:creationId xmlns:a16="http://schemas.microsoft.com/office/drawing/2014/main" id="{B2264645-BB90-214F-B334-BDA0DFDFE650}"/>
              </a:ext>
            </a:extLst>
          </p:cNvPr>
          <p:cNvSpPr>
            <a:spLocks noGrp="1"/>
          </p:cNvSpPr>
          <p:nvPr>
            <p:ph type="sldNum" sz="quarter" idx="10"/>
          </p:nvPr>
        </p:nvSpPr>
        <p:spPr/>
        <p:txBody>
          <a:bodyPr/>
          <a:lstStyle/>
          <a:p>
            <a:fld id="{BC7542B0-25A2-47FA-B68A-E294C9D41D92}" type="slidenum">
              <a:rPr lang="nl-NL" smtClean="0"/>
              <a:pPr/>
              <a:t>11</a:t>
            </a:fld>
            <a:endParaRPr lang="nl-NL" dirty="0"/>
          </a:p>
        </p:txBody>
      </p:sp>
      <p:sp>
        <p:nvSpPr>
          <p:cNvPr id="3" name="Tekstvak 2">
            <a:extLst>
              <a:ext uri="{FF2B5EF4-FFF2-40B4-BE49-F238E27FC236}">
                <a16:creationId xmlns:a16="http://schemas.microsoft.com/office/drawing/2014/main" id="{4988BA5F-65EE-643C-4792-E6531B64C376}"/>
              </a:ext>
            </a:extLst>
          </p:cNvPr>
          <p:cNvSpPr txBox="1"/>
          <p:nvPr/>
        </p:nvSpPr>
        <p:spPr>
          <a:xfrm>
            <a:off x="911393" y="1489166"/>
            <a:ext cx="4392519" cy="3970318"/>
          </a:xfrm>
          <a:prstGeom prst="rect">
            <a:avLst/>
          </a:prstGeom>
          <a:noFill/>
        </p:spPr>
        <p:txBody>
          <a:bodyPr wrap="square" rtlCol="0">
            <a:spAutoFit/>
          </a:bodyPr>
          <a:lstStyle/>
          <a:p>
            <a:r>
              <a:rPr lang="nl-NL" dirty="0">
                <a:latin typeface="Century Gothic" panose="020B0502020202020204" pitchFamily="34" charset="0"/>
              </a:rPr>
              <a:t>Doelgroep NIK</a:t>
            </a:r>
          </a:p>
          <a:p>
            <a:endParaRPr lang="nl-NL" dirty="0">
              <a:latin typeface="Century Gothic" panose="020B0502020202020204" pitchFamily="34" charset="0"/>
            </a:endParaRPr>
          </a:p>
          <a:p>
            <a:pPr algn="l" fontAlgn="base"/>
            <a:r>
              <a:rPr lang="nl-NL" b="0" i="0" dirty="0">
                <a:solidFill>
                  <a:srgbClr val="000000"/>
                </a:solidFill>
                <a:effectLst/>
                <a:latin typeface="Century Gothic" panose="020B0502020202020204" pitchFamily="34" charset="0"/>
              </a:rPr>
              <a:t>Wij zijn er voor kinderen (en hun gezinnen) met: </a:t>
            </a:r>
          </a:p>
          <a:p>
            <a:pPr marL="285750" indent="-285750" algn="l" fontAlgn="base">
              <a:buFont typeface="Arial" panose="020B0604020202020204" pitchFamily="34" charset="0"/>
              <a:buChar char="•"/>
            </a:pPr>
            <a:r>
              <a:rPr lang="nl-NL" b="0" i="0" dirty="0">
                <a:solidFill>
                  <a:srgbClr val="000000"/>
                </a:solidFill>
                <a:effectLst/>
                <a:latin typeface="Century Gothic" panose="020B0502020202020204" pitchFamily="34" charset="0"/>
              </a:rPr>
              <a:t>een </a:t>
            </a:r>
            <a:r>
              <a:rPr lang="nl-NL" b="0" i="0" dirty="0" err="1">
                <a:solidFill>
                  <a:srgbClr val="000000"/>
                </a:solidFill>
                <a:effectLst/>
                <a:latin typeface="Century Gothic" panose="020B0502020202020204" pitchFamily="34" charset="0"/>
              </a:rPr>
              <a:t>levensduurverkortende</a:t>
            </a:r>
            <a:r>
              <a:rPr lang="nl-NL" b="0" i="0" dirty="0">
                <a:solidFill>
                  <a:srgbClr val="000000"/>
                </a:solidFill>
                <a:effectLst/>
                <a:latin typeface="Century Gothic" panose="020B0502020202020204" pitchFamily="34" charset="0"/>
              </a:rPr>
              <a:t> of levensbedreigende aandoening; </a:t>
            </a:r>
          </a:p>
          <a:p>
            <a:pPr marL="285750" indent="-285750" algn="l" fontAlgn="base">
              <a:buFont typeface="Arial" panose="020B0604020202020204" pitchFamily="34" charset="0"/>
              <a:buChar char="•"/>
            </a:pPr>
            <a:r>
              <a:rPr lang="nl-NL" b="0" i="0" dirty="0">
                <a:solidFill>
                  <a:srgbClr val="000000"/>
                </a:solidFill>
                <a:effectLst/>
                <a:latin typeface="Century Gothic" panose="020B0502020202020204" pitchFamily="34" charset="0"/>
              </a:rPr>
              <a:t>een langdurige </a:t>
            </a:r>
            <a:r>
              <a:rPr lang="nl-NL" i="0" dirty="0">
                <a:effectLst/>
                <a:latin typeface="Century Gothic" panose="020B0502020202020204" pitchFamily="34" charset="0"/>
                <a:hlinkClick r:id="rId3">
                  <a:extLst>
                    <a:ext uri="{A12FA001-AC4F-418D-AE19-62706E023703}">
                      <ahyp:hlinkClr xmlns:ahyp="http://schemas.microsoft.com/office/drawing/2018/hyperlinkcolor" val="tx"/>
                    </a:ext>
                  </a:extLst>
                </a:hlinkClick>
              </a:rPr>
              <a:t>somatische</a:t>
            </a:r>
            <a:r>
              <a:rPr lang="nl-NL" i="0" dirty="0">
                <a:effectLst/>
                <a:latin typeface="Century Gothic" panose="020B0502020202020204" pitchFamily="34" charset="0"/>
              </a:rPr>
              <a:t> aandoening</a:t>
            </a:r>
          </a:p>
          <a:p>
            <a:pPr marL="285750" indent="-285750" algn="l" fontAlgn="base">
              <a:buFont typeface="Arial" panose="020B0604020202020204" pitchFamily="34" charset="0"/>
              <a:buChar char="•"/>
            </a:pPr>
            <a:r>
              <a:rPr lang="nl-NL" b="0" i="0" dirty="0">
                <a:solidFill>
                  <a:srgbClr val="000000"/>
                </a:solidFill>
                <a:effectLst/>
                <a:latin typeface="Century Gothic" panose="020B0502020202020204" pitchFamily="34" charset="0"/>
              </a:rPr>
              <a:t>een complexe hulpvraag; </a:t>
            </a:r>
          </a:p>
          <a:p>
            <a:pPr marL="285750" indent="-285750" algn="l" fontAlgn="base">
              <a:buFont typeface="Arial" panose="020B0604020202020204" pitchFamily="34" charset="0"/>
              <a:buChar char="•"/>
            </a:pPr>
            <a:r>
              <a:rPr lang="nl-NL" b="0" i="0" dirty="0">
                <a:solidFill>
                  <a:srgbClr val="000000"/>
                </a:solidFill>
                <a:effectLst/>
                <a:latin typeface="Century Gothic" panose="020B0502020202020204" pitchFamily="34" charset="0"/>
              </a:rPr>
              <a:t>behoefte aan multidisciplinaire z</a:t>
            </a:r>
            <a:r>
              <a:rPr lang="nl-NL" b="0" i="0" dirty="0">
                <a:solidFill>
                  <a:srgbClr val="000000"/>
                </a:solidFill>
                <a:effectLst/>
                <a:latin typeface="Roboto" panose="02000000000000000000" pitchFamily="2" charset="0"/>
              </a:rPr>
              <a:t>org. </a:t>
            </a:r>
          </a:p>
          <a:p>
            <a:pPr algn="l" fontAlgn="base"/>
            <a:endParaRPr lang="nl-NL" b="0" i="0" dirty="0">
              <a:solidFill>
                <a:srgbClr val="000000"/>
              </a:solidFill>
              <a:effectLst/>
              <a:latin typeface="Roboto" panose="02000000000000000000" pitchFamily="2" charset="0"/>
            </a:endParaRPr>
          </a:p>
          <a:p>
            <a:endParaRPr lang="nl-NL" dirty="0"/>
          </a:p>
          <a:p>
            <a:endParaRPr lang="nl-NL" dirty="0"/>
          </a:p>
        </p:txBody>
      </p:sp>
    </p:spTree>
    <p:extLst>
      <p:ext uri="{BB962C8B-B14F-4D97-AF65-F5344CB8AC3E}">
        <p14:creationId xmlns:p14="http://schemas.microsoft.com/office/powerpoint/2010/main" val="28479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02833" y="345685"/>
            <a:ext cx="8427310"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E2051E"/>
                </a:solidFill>
                <a:latin typeface="GUHNMN+CenturyGothic-Bold"/>
                <a:cs typeface="GUHNMN+CenturyGothic-Bold"/>
              </a:rPr>
              <a:t>Landelijke</a:t>
            </a:r>
            <a:r>
              <a:rPr sz="2400" spc="76" dirty="0">
                <a:solidFill>
                  <a:srgbClr val="E2051E"/>
                </a:solidFill>
                <a:latin typeface="GUHNMN+CenturyGothic-Bold"/>
                <a:cs typeface="GUHNMN+CenturyGothic-Bold"/>
              </a:rPr>
              <a:t> </a:t>
            </a:r>
            <a:r>
              <a:rPr sz="2400" dirty="0">
                <a:solidFill>
                  <a:srgbClr val="E2051E"/>
                </a:solidFill>
                <a:latin typeface="GUHNMN+CenturyGothic-Bold"/>
                <a:cs typeface="GUHNMN+CenturyGothic-Bold"/>
              </a:rPr>
              <a:t>structuur</a:t>
            </a:r>
            <a:r>
              <a:rPr sz="2400" spc="70" dirty="0">
                <a:solidFill>
                  <a:srgbClr val="E2051E"/>
                </a:solidFill>
                <a:latin typeface="GUHNMN+CenturyGothic-Bold"/>
                <a:cs typeface="GUHNMN+CenturyGothic-Bold"/>
              </a:rPr>
              <a:t> </a:t>
            </a:r>
            <a:r>
              <a:rPr sz="2400" dirty="0">
                <a:solidFill>
                  <a:srgbClr val="E2051E"/>
                </a:solidFill>
                <a:latin typeface="GUHNMN+CenturyGothic-Bold"/>
                <a:cs typeface="GUHNMN+CenturyGothic-Bold"/>
              </a:rPr>
              <a:t>voor</a:t>
            </a:r>
            <a:r>
              <a:rPr sz="2400" spc="67" dirty="0">
                <a:solidFill>
                  <a:srgbClr val="E2051E"/>
                </a:solidFill>
                <a:latin typeface="GUHNMN+CenturyGothic-Bold"/>
                <a:cs typeface="GUHNMN+CenturyGothic-Bold"/>
              </a:rPr>
              <a:t> </a:t>
            </a:r>
            <a:r>
              <a:rPr sz="2400" dirty="0">
                <a:solidFill>
                  <a:srgbClr val="E2051E"/>
                </a:solidFill>
                <a:latin typeface="GUHNMN+CenturyGothic-Bold"/>
                <a:cs typeface="GUHNMN+CenturyGothic-Bold"/>
              </a:rPr>
              <a:t>integrale</a:t>
            </a:r>
            <a:r>
              <a:rPr sz="2400" spc="75" dirty="0">
                <a:solidFill>
                  <a:srgbClr val="E2051E"/>
                </a:solidFill>
                <a:latin typeface="GUHNMN+CenturyGothic-Bold"/>
                <a:cs typeface="GUHNMN+CenturyGothic-Bold"/>
              </a:rPr>
              <a:t> </a:t>
            </a:r>
            <a:r>
              <a:rPr sz="2400" dirty="0">
                <a:solidFill>
                  <a:srgbClr val="E2051E"/>
                </a:solidFill>
                <a:latin typeface="GUHNMN+CenturyGothic-Bold"/>
                <a:cs typeface="GUHNMN+CenturyGothic-Bold"/>
              </a:rPr>
              <a:t>kinderpalliatieve</a:t>
            </a:r>
            <a:r>
              <a:rPr sz="2400" spc="75" dirty="0">
                <a:solidFill>
                  <a:srgbClr val="E2051E"/>
                </a:solidFill>
                <a:latin typeface="GUHNMN+CenturyGothic-Bold"/>
                <a:cs typeface="GUHNMN+CenturyGothic-Bold"/>
              </a:rPr>
              <a:t> </a:t>
            </a:r>
            <a:r>
              <a:rPr sz="2400" dirty="0">
                <a:solidFill>
                  <a:srgbClr val="E2051E"/>
                </a:solidFill>
                <a:latin typeface="GUHNMN+CenturyGothic-Bold"/>
                <a:cs typeface="GUHNMN+CenturyGothic-Bold"/>
              </a:rPr>
              <a:t>zorg</a:t>
            </a:r>
          </a:p>
        </p:txBody>
      </p:sp>
      <p:sp>
        <p:nvSpPr>
          <p:cNvPr id="4" name="object 4"/>
          <p:cNvSpPr txBox="1"/>
          <p:nvPr/>
        </p:nvSpPr>
        <p:spPr>
          <a:xfrm>
            <a:off x="1002833" y="1247447"/>
            <a:ext cx="1742815"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597"/>
                </a:solidFill>
                <a:latin typeface="AQDOOD+CenturyGothic"/>
                <a:cs typeface="AQDOOD+CenturyGothic"/>
              </a:rPr>
              <a:t>▪</a:t>
            </a:r>
            <a:r>
              <a:rPr sz="3000" spc="1002" dirty="0">
                <a:solidFill>
                  <a:srgbClr val="224597"/>
                </a:solidFill>
                <a:latin typeface="Times New Roman"/>
                <a:cs typeface="Times New Roman"/>
              </a:rPr>
              <a:t> </a:t>
            </a:r>
            <a:r>
              <a:rPr sz="2400" dirty="0">
                <a:solidFill>
                  <a:srgbClr val="7F7F7F"/>
                </a:solidFill>
                <a:latin typeface="WTBESE+CenturyGothic"/>
                <a:cs typeface="WTBESE+CenturyGothic"/>
              </a:rPr>
              <a:t>7 regio’s</a:t>
            </a:r>
          </a:p>
        </p:txBody>
      </p:sp>
      <p:sp>
        <p:nvSpPr>
          <p:cNvPr id="5" name="object 5"/>
          <p:cNvSpPr txBox="1"/>
          <p:nvPr/>
        </p:nvSpPr>
        <p:spPr>
          <a:xfrm>
            <a:off x="1002833" y="1665023"/>
            <a:ext cx="3858393"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7 regionale </a:t>
            </a:r>
            <a:r>
              <a:rPr sz="2400" dirty="0">
                <a:solidFill>
                  <a:srgbClr val="7F7F7F"/>
                </a:solidFill>
                <a:latin typeface="GUHNMN+CenturyGothic-Bold"/>
                <a:cs typeface="GUHNMN+CenturyGothic-Bold"/>
              </a:rPr>
              <a:t>Netwerken</a:t>
            </a:r>
          </a:p>
        </p:txBody>
      </p:sp>
      <p:sp>
        <p:nvSpPr>
          <p:cNvPr id="6" name="object 6"/>
          <p:cNvSpPr txBox="1"/>
          <p:nvPr/>
        </p:nvSpPr>
        <p:spPr>
          <a:xfrm>
            <a:off x="1360337" y="2034278"/>
            <a:ext cx="3585678"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GUHNMN+CenturyGothic-Bold"/>
                <a:cs typeface="GUHNMN+CenturyGothic-Bold"/>
              </a:rPr>
              <a:t>Integrale</a:t>
            </a:r>
            <a:r>
              <a:rPr sz="2400" spc="74" dirty="0">
                <a:solidFill>
                  <a:srgbClr val="7F7F7F"/>
                </a:solidFill>
                <a:latin typeface="GUHNMN+CenturyGothic-Bold"/>
                <a:cs typeface="GUHNMN+CenturyGothic-Bold"/>
              </a:rPr>
              <a:t> </a:t>
            </a:r>
            <a:r>
              <a:rPr sz="2400" dirty="0">
                <a:solidFill>
                  <a:srgbClr val="7F7F7F"/>
                </a:solidFill>
                <a:latin typeface="GUHNMN+CenturyGothic-Bold"/>
                <a:cs typeface="GUHNMN+CenturyGothic-Bold"/>
              </a:rPr>
              <a:t>Kindzorg</a:t>
            </a:r>
            <a:r>
              <a:rPr sz="2400" spc="74" dirty="0">
                <a:solidFill>
                  <a:srgbClr val="7F7F7F"/>
                </a:solidFill>
                <a:latin typeface="GUHNMN+CenturyGothic-Bold"/>
                <a:cs typeface="GUHNMN+CenturyGothic-Bold"/>
              </a:rPr>
              <a:t> </a:t>
            </a:r>
            <a:r>
              <a:rPr sz="2400" dirty="0">
                <a:solidFill>
                  <a:srgbClr val="7F7F7F"/>
                </a:solidFill>
                <a:latin typeface="WTBESE+CenturyGothic"/>
                <a:cs typeface="WTBESE+CenturyGothic"/>
              </a:rPr>
              <a:t>voor</a:t>
            </a:r>
          </a:p>
        </p:txBody>
      </p:sp>
      <p:sp>
        <p:nvSpPr>
          <p:cNvPr id="7" name="object 7"/>
          <p:cNvSpPr txBox="1"/>
          <p:nvPr/>
        </p:nvSpPr>
        <p:spPr>
          <a:xfrm>
            <a:off x="1360337" y="2326886"/>
            <a:ext cx="4514439"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gezinnen met een ernstig ziek</a:t>
            </a:r>
          </a:p>
        </p:txBody>
      </p:sp>
      <p:sp>
        <p:nvSpPr>
          <p:cNvPr id="8" name="object 8"/>
          <p:cNvSpPr txBox="1"/>
          <p:nvPr/>
        </p:nvSpPr>
        <p:spPr>
          <a:xfrm>
            <a:off x="1360337" y="2619494"/>
            <a:ext cx="761107"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kind</a:t>
            </a:r>
          </a:p>
        </p:txBody>
      </p:sp>
      <p:sp>
        <p:nvSpPr>
          <p:cNvPr id="9" name="object 9"/>
          <p:cNvSpPr txBox="1"/>
          <p:nvPr/>
        </p:nvSpPr>
        <p:spPr>
          <a:xfrm>
            <a:off x="1002833" y="2960423"/>
            <a:ext cx="4005973" cy="925858"/>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7 </a:t>
            </a:r>
            <a:r>
              <a:rPr sz="2400" dirty="0">
                <a:solidFill>
                  <a:srgbClr val="7F7F7F"/>
                </a:solidFill>
                <a:latin typeface="GUHNMN+CenturyGothic-Bold"/>
                <a:cs typeface="GUHNMN+CenturyGothic-Bold"/>
              </a:rPr>
              <a:t>Kinder</a:t>
            </a:r>
            <a:r>
              <a:rPr sz="2400" spc="68" dirty="0">
                <a:solidFill>
                  <a:srgbClr val="7F7F7F"/>
                </a:solidFill>
                <a:latin typeface="GUHNMN+CenturyGothic-Bold"/>
                <a:cs typeface="GUHNMN+CenturyGothic-Bold"/>
              </a:rPr>
              <a:t> </a:t>
            </a:r>
            <a:r>
              <a:rPr sz="2400" dirty="0">
                <a:solidFill>
                  <a:srgbClr val="7F7F7F"/>
                </a:solidFill>
                <a:latin typeface="GUHNMN+CenturyGothic-Bold"/>
                <a:cs typeface="GUHNMN+CenturyGothic-Bold"/>
              </a:rPr>
              <a:t>Comfort</a:t>
            </a:r>
            <a:r>
              <a:rPr sz="2400" spc="81" dirty="0">
                <a:solidFill>
                  <a:srgbClr val="7F7F7F"/>
                </a:solidFill>
                <a:latin typeface="GUHNMN+CenturyGothic-Bold"/>
                <a:cs typeface="GUHNMN+CenturyGothic-Bold"/>
              </a:rPr>
              <a:t> </a:t>
            </a:r>
            <a:r>
              <a:rPr sz="2400" dirty="0">
                <a:solidFill>
                  <a:srgbClr val="7F7F7F"/>
                </a:solidFill>
                <a:latin typeface="GUHNMN+CenturyGothic-Bold"/>
                <a:cs typeface="GUHNMN+CenturyGothic-Bold"/>
              </a:rPr>
              <a:t>Teams</a:t>
            </a:r>
          </a:p>
          <a:p>
            <a:pPr marL="0" marR="0">
              <a:lnSpc>
                <a:spcPts val="3311"/>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1 Individueel </a:t>
            </a:r>
            <a:r>
              <a:rPr sz="2400" dirty="0">
                <a:solidFill>
                  <a:srgbClr val="7F7F7F"/>
                </a:solidFill>
                <a:latin typeface="GUHNMN+CenturyGothic-Bold"/>
                <a:cs typeface="GUHNMN+CenturyGothic-Bold"/>
              </a:rPr>
              <a:t>Zorgplan</a:t>
            </a:r>
          </a:p>
        </p:txBody>
      </p:sp>
      <p:sp>
        <p:nvSpPr>
          <p:cNvPr id="10" name="object 10"/>
          <p:cNvSpPr txBox="1"/>
          <p:nvPr/>
        </p:nvSpPr>
        <p:spPr>
          <a:xfrm>
            <a:off x="1360337" y="3750302"/>
            <a:ext cx="3339496"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Kinderpalliatieve Zorg</a:t>
            </a:r>
          </a:p>
        </p:txBody>
      </p:sp>
      <p:sp>
        <p:nvSpPr>
          <p:cNvPr id="11" name="object 11"/>
          <p:cNvSpPr txBox="1"/>
          <p:nvPr/>
        </p:nvSpPr>
        <p:spPr>
          <a:xfrm>
            <a:off x="1002833" y="4091231"/>
            <a:ext cx="3133177"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1 </a:t>
            </a:r>
            <a:r>
              <a:rPr sz="2400" dirty="0">
                <a:solidFill>
                  <a:srgbClr val="7F7F7F"/>
                </a:solidFill>
                <a:latin typeface="GUHNMN+CenturyGothic-Bold"/>
                <a:cs typeface="GUHNMN+CenturyGothic-Bold"/>
              </a:rPr>
              <a:t>Artsensteunpunt</a:t>
            </a:r>
          </a:p>
        </p:txBody>
      </p:sp>
      <p:sp>
        <p:nvSpPr>
          <p:cNvPr id="12" name="object 12"/>
          <p:cNvSpPr txBox="1"/>
          <p:nvPr/>
        </p:nvSpPr>
        <p:spPr>
          <a:xfrm>
            <a:off x="1360337" y="4460486"/>
            <a:ext cx="3413637"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GUHNMN+CenturyGothic-Bold"/>
                <a:cs typeface="GUHNMN+CenturyGothic-Bold"/>
              </a:rPr>
              <a:t>Levenseinde</a:t>
            </a:r>
            <a:r>
              <a:rPr sz="2400" spc="76" dirty="0">
                <a:solidFill>
                  <a:srgbClr val="7F7F7F"/>
                </a:solidFill>
                <a:latin typeface="GUHNMN+CenturyGothic-Bold"/>
                <a:cs typeface="GUHNMN+CenturyGothic-Bold"/>
              </a:rPr>
              <a:t> </a:t>
            </a:r>
            <a:r>
              <a:rPr sz="2400" dirty="0">
                <a:solidFill>
                  <a:srgbClr val="7F7F7F"/>
                </a:solidFill>
                <a:latin typeface="GUHNMN+CenturyGothic-Bold"/>
                <a:cs typeface="GUHNMN+CenturyGothic-Bold"/>
              </a:rPr>
              <a:t>Kinderen</a:t>
            </a:r>
          </a:p>
        </p:txBody>
      </p:sp>
      <p:sp>
        <p:nvSpPr>
          <p:cNvPr id="13" name="object 13"/>
          <p:cNvSpPr txBox="1"/>
          <p:nvPr/>
        </p:nvSpPr>
        <p:spPr>
          <a:xfrm>
            <a:off x="1002833" y="4804463"/>
            <a:ext cx="4012666"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1 centraal verbindende</a:t>
            </a:r>
          </a:p>
        </p:txBody>
      </p:sp>
      <p:sp>
        <p:nvSpPr>
          <p:cNvPr id="14" name="object 14"/>
          <p:cNvSpPr txBox="1"/>
          <p:nvPr/>
        </p:nvSpPr>
        <p:spPr>
          <a:xfrm>
            <a:off x="1360337" y="5170670"/>
            <a:ext cx="3628250"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schakel: </a:t>
            </a:r>
            <a:r>
              <a:rPr sz="2400" dirty="0">
                <a:solidFill>
                  <a:srgbClr val="7F7F7F"/>
                </a:solidFill>
                <a:latin typeface="GUHNMN+CenturyGothic-Bold"/>
                <a:cs typeface="GUHNMN+CenturyGothic-Bold"/>
              </a:rPr>
              <a:t>Kenniscentrum</a:t>
            </a:r>
          </a:p>
        </p:txBody>
      </p:sp>
      <p:sp>
        <p:nvSpPr>
          <p:cNvPr id="15" name="object 15"/>
          <p:cNvSpPr txBox="1"/>
          <p:nvPr/>
        </p:nvSpPr>
        <p:spPr>
          <a:xfrm>
            <a:off x="1360337" y="5463278"/>
            <a:ext cx="3372939"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GUHNMN+CenturyGothic-Bold"/>
                <a:cs typeface="GUHNMN+CenturyGothic-Bold"/>
              </a:rPr>
              <a:t>Kinderpalliatieve</a:t>
            </a:r>
            <a:r>
              <a:rPr sz="2400" spc="68" dirty="0">
                <a:solidFill>
                  <a:srgbClr val="7F7F7F"/>
                </a:solidFill>
                <a:latin typeface="GUHNMN+CenturyGothic-Bold"/>
                <a:cs typeface="GUHNMN+CenturyGothic-Bold"/>
              </a:rPr>
              <a:t> </a:t>
            </a:r>
            <a:r>
              <a:rPr sz="2400" dirty="0">
                <a:solidFill>
                  <a:srgbClr val="7F7F7F"/>
                </a:solidFill>
                <a:latin typeface="GUHNMN+CenturyGothic-Bold"/>
                <a:cs typeface="GUHNMN+CenturyGothic-Bold"/>
              </a:rPr>
              <a:t>Zorg</a:t>
            </a:r>
          </a:p>
        </p:txBody>
      </p:sp>
      <p:sp>
        <p:nvSpPr>
          <p:cNvPr id="16" name="object 16"/>
          <p:cNvSpPr txBox="1"/>
          <p:nvPr/>
        </p:nvSpPr>
        <p:spPr>
          <a:xfrm>
            <a:off x="324807" y="6606013"/>
            <a:ext cx="216768" cy="193129"/>
          </a:xfrm>
          <a:prstGeom prst="rect">
            <a:avLst/>
          </a:prstGeom>
        </p:spPr>
        <p:txBody>
          <a:bodyPr vert="horz" wrap="square" lIns="0" tIns="0" rIns="0" bIns="0" rtlCol="0">
            <a:spAutoFit/>
          </a:bodyPr>
          <a:lstStyle/>
          <a:p>
            <a:pPr marL="0" marR="0">
              <a:lnSpc>
                <a:spcPts val="1220"/>
              </a:lnSpc>
              <a:spcBef>
                <a:spcPts val="0"/>
              </a:spcBef>
              <a:spcAft>
                <a:spcPts val="0"/>
              </a:spcAft>
            </a:pPr>
            <a:r>
              <a:rPr sz="1000" dirty="0">
                <a:solidFill>
                  <a:srgbClr val="FFFEFE"/>
                </a:solidFill>
                <a:latin typeface="NPPJRG+Calibri"/>
                <a:cs typeface="NPPJRG+Calibri"/>
              </a:rPr>
              <a:t>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BC7542B0-25A2-47FA-B68A-E294C9D41D92}" type="slidenum">
              <a:rPr lang="nl-NL" smtClean="0"/>
              <a:pPr/>
              <a:t>13</a:t>
            </a:fld>
            <a:endParaRPr lang="nl-NL" dirty="0"/>
          </a:p>
        </p:txBody>
      </p:sp>
      <p:pic>
        <p:nvPicPr>
          <p:cNvPr id="5" name="Tijdelijke aanduiding voor inhoud 4"/>
          <p:cNvPicPr>
            <a:picLocks noGrp="1"/>
          </p:cNvPicPr>
          <p:nvPr>
            <p:ph idx="1"/>
          </p:nvPr>
        </p:nvPicPr>
        <p:blipFill rotWithShape="1">
          <a:blip r:embed="rId2">
            <a:extLst>
              <a:ext uri="{28A0092B-C50C-407E-A947-70E740481C1C}">
                <a14:useLocalDpi xmlns:a14="http://schemas.microsoft.com/office/drawing/2010/main" val="0"/>
              </a:ext>
            </a:extLst>
          </a:blip>
          <a:srcRect r="-265"/>
          <a:stretch/>
        </p:blipFill>
        <p:spPr bwMode="auto">
          <a:xfrm>
            <a:off x="1714155" y="1001431"/>
            <a:ext cx="7305860" cy="5050936"/>
          </a:xfrm>
          <a:prstGeom prst="rect">
            <a:avLst/>
          </a:prstGeom>
          <a:ln>
            <a:noFill/>
          </a:ln>
          <a:extLst>
            <a:ext uri="{53640926-AAD7-44d8-BBD7-CCE9431645EC}">
              <a14:shadowObscured xmlns="" xmlns:a14="http://schemas.microsoft.com/office/drawing/2010/main"/>
            </a:ext>
          </a:extLst>
        </p:spPr>
      </p:pic>
      <p:sp>
        <p:nvSpPr>
          <p:cNvPr id="6" name="Titel 5"/>
          <p:cNvSpPr>
            <a:spLocks noGrp="1"/>
          </p:cNvSpPr>
          <p:nvPr>
            <p:ph type="title"/>
          </p:nvPr>
        </p:nvSpPr>
        <p:spPr>
          <a:xfrm>
            <a:off x="911225" y="432953"/>
            <a:ext cx="10442575" cy="424732"/>
          </a:xfrm>
          <a:prstGeom prst="rect">
            <a:avLst/>
          </a:prstGeom>
        </p:spPr>
        <p:txBody>
          <a:bodyPr wrap="square">
            <a:spAutoFit/>
          </a:bodyPr>
          <a:lstStyle/>
          <a:p>
            <a:pPr algn="ctr">
              <a:buNone/>
            </a:pPr>
            <a:r>
              <a:rPr lang="nl-NL" sz="2400" dirty="0">
                <a:latin typeface="Arial Narrow" charset="0"/>
                <a:ea typeface="Arial Narrow" charset="0"/>
                <a:cs typeface="Arial Narrow" charset="0"/>
              </a:rPr>
              <a:t>Overzicht van context en zorgverleners betrokken bij </a:t>
            </a:r>
            <a:r>
              <a:rPr lang="nl-NL" sz="2400" dirty="0" err="1">
                <a:latin typeface="Arial Narrow" charset="0"/>
                <a:ea typeface="Arial Narrow" charset="0"/>
                <a:cs typeface="Arial Narrow" charset="0"/>
              </a:rPr>
              <a:t>kinderpalliatieve</a:t>
            </a:r>
            <a:r>
              <a:rPr lang="nl-NL" sz="2400" dirty="0">
                <a:latin typeface="Arial Narrow" charset="0"/>
                <a:ea typeface="Arial Narrow" charset="0"/>
                <a:cs typeface="Arial Narrow" charset="0"/>
              </a:rPr>
              <a:t> zorg….</a:t>
            </a:r>
          </a:p>
        </p:txBody>
      </p:sp>
      <p:sp>
        <p:nvSpPr>
          <p:cNvPr id="7" name="Rechthoek 6"/>
          <p:cNvSpPr/>
          <p:nvPr/>
        </p:nvSpPr>
        <p:spPr>
          <a:xfrm>
            <a:off x="1714155" y="6149323"/>
            <a:ext cx="2285754" cy="307777"/>
          </a:xfrm>
          <a:prstGeom prst="rect">
            <a:avLst/>
          </a:prstGeom>
        </p:spPr>
        <p:txBody>
          <a:bodyPr wrap="none">
            <a:spAutoFit/>
          </a:bodyPr>
          <a:lstStyle/>
          <a:p>
            <a:r>
              <a:rPr lang="nl-NL" sz="1400" i="1" dirty="0">
                <a:solidFill>
                  <a:srgbClr val="008F91"/>
                </a:solidFill>
                <a:latin typeface="Arial Narrow" charset="0"/>
                <a:ea typeface="Arial Narrow" charset="0"/>
                <a:cs typeface="Arial Narrow" charset="0"/>
              </a:rPr>
              <a:t>(TU Delft &amp; Stichting PAL, 2015)</a:t>
            </a:r>
            <a:endParaRPr lang="nl-NL" sz="1400" dirty="0">
              <a:solidFill>
                <a:srgbClr val="008F91"/>
              </a:solidFill>
            </a:endParaRPr>
          </a:p>
        </p:txBody>
      </p:sp>
      <p:sp>
        <p:nvSpPr>
          <p:cNvPr id="2" name="Tekstvak 1">
            <a:extLst>
              <a:ext uri="{FF2B5EF4-FFF2-40B4-BE49-F238E27FC236}">
                <a16:creationId xmlns:a16="http://schemas.microsoft.com/office/drawing/2014/main" id="{4BB1DC1B-4AF6-0E43-999B-0424EC32124A}"/>
              </a:ext>
            </a:extLst>
          </p:cNvPr>
          <p:cNvSpPr txBox="1"/>
          <p:nvPr/>
        </p:nvSpPr>
        <p:spPr>
          <a:xfrm>
            <a:off x="7966129" y="5656881"/>
            <a:ext cx="3874576" cy="646331"/>
          </a:xfrm>
          <a:prstGeom prst="rect">
            <a:avLst/>
          </a:prstGeom>
          <a:noFill/>
        </p:spPr>
        <p:txBody>
          <a:bodyPr wrap="square" rtlCol="0">
            <a:spAutoFit/>
          </a:bodyPr>
          <a:lstStyle/>
          <a:p>
            <a:pPr algn="r"/>
            <a:r>
              <a:rPr lang="nl-NL" dirty="0">
                <a:solidFill>
                  <a:srgbClr val="FF0000"/>
                </a:solidFill>
                <a:latin typeface="Century Gothic" panose="020B0502020202020204" pitchFamily="34" charset="0"/>
              </a:rPr>
              <a:t>…. vraagt onderlinge samenwerking &amp; afstemming!</a:t>
            </a:r>
          </a:p>
        </p:txBody>
      </p:sp>
    </p:spTree>
    <p:extLst>
      <p:ext uri="{BB962C8B-B14F-4D97-AF65-F5344CB8AC3E}">
        <p14:creationId xmlns:p14="http://schemas.microsoft.com/office/powerpoint/2010/main" val="278705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02833" y="779220"/>
            <a:ext cx="7842416"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E2051E"/>
                </a:solidFill>
                <a:latin typeface="FJWSKK+CenturyGothic-Bold"/>
                <a:cs typeface="FJWSKK+CenturyGothic-Bold"/>
              </a:rPr>
              <a:t>Wat</a:t>
            </a:r>
            <a:r>
              <a:rPr sz="2800" spc="79"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is</a:t>
            </a:r>
            <a:r>
              <a:rPr sz="2800" spc="88"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een</a:t>
            </a:r>
            <a:r>
              <a:rPr sz="2800" spc="83"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Netwerk</a:t>
            </a:r>
            <a:r>
              <a:rPr sz="2800" spc="89"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Integrale</a:t>
            </a:r>
            <a:r>
              <a:rPr sz="2800" spc="82"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Kindzorg</a:t>
            </a:r>
            <a:r>
              <a:rPr sz="2800" spc="87"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(NIK)?</a:t>
            </a:r>
          </a:p>
        </p:txBody>
      </p:sp>
      <p:sp>
        <p:nvSpPr>
          <p:cNvPr id="4" name="object 4"/>
          <p:cNvSpPr txBox="1"/>
          <p:nvPr/>
        </p:nvSpPr>
        <p:spPr>
          <a:xfrm>
            <a:off x="7096505" y="1280975"/>
            <a:ext cx="4075473"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A6A6A6"/>
                </a:solidFill>
                <a:latin typeface="WTBESE+CenturyGothic"/>
                <a:cs typeface="WTBESE+CenturyGothic"/>
              </a:rPr>
              <a:t>Samenwerkingsverband</a:t>
            </a:r>
          </a:p>
        </p:txBody>
      </p:sp>
      <p:sp>
        <p:nvSpPr>
          <p:cNvPr id="5" name="object 5"/>
          <p:cNvSpPr txBox="1"/>
          <p:nvPr/>
        </p:nvSpPr>
        <p:spPr>
          <a:xfrm>
            <a:off x="7454009" y="1686806"/>
            <a:ext cx="3722986" cy="728798"/>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A6A6A6"/>
                </a:solidFill>
                <a:latin typeface="WTBESE+CenturyGothic"/>
                <a:cs typeface="WTBESE+CenturyGothic"/>
              </a:rPr>
              <a:t>(zorg)professionals 1</a:t>
            </a:r>
            <a:r>
              <a:rPr sz="2400" baseline="29000" dirty="0">
                <a:solidFill>
                  <a:srgbClr val="A6A6A6"/>
                </a:solidFill>
                <a:latin typeface="PDMHKI+CenturyGothic"/>
                <a:cs typeface="PDMHKI+CenturyGothic"/>
              </a:rPr>
              <a:t>e</a:t>
            </a:r>
            <a:r>
              <a:rPr sz="2400" dirty="0">
                <a:solidFill>
                  <a:srgbClr val="A6A6A6"/>
                </a:solidFill>
                <a:latin typeface="WTBESE+CenturyGothic"/>
                <a:cs typeface="WTBESE+CenturyGothic"/>
              </a:rPr>
              <a:t>, 2</a:t>
            </a:r>
            <a:r>
              <a:rPr sz="2400" baseline="29000" dirty="0">
                <a:solidFill>
                  <a:srgbClr val="A6A6A6"/>
                </a:solidFill>
                <a:latin typeface="PDMHKI+CenturyGothic"/>
                <a:cs typeface="PDMHKI+CenturyGothic"/>
              </a:rPr>
              <a:t>e</a:t>
            </a:r>
          </a:p>
          <a:p>
            <a:pPr marL="0" marR="0">
              <a:lnSpc>
                <a:spcPts val="2495"/>
              </a:lnSpc>
              <a:spcBef>
                <a:spcPts val="0"/>
              </a:spcBef>
              <a:spcAft>
                <a:spcPts val="0"/>
              </a:spcAft>
            </a:pPr>
            <a:r>
              <a:rPr sz="2400" dirty="0">
                <a:solidFill>
                  <a:srgbClr val="A6A6A6"/>
                </a:solidFill>
                <a:latin typeface="WTBESE+CenturyGothic"/>
                <a:cs typeface="WTBESE+CenturyGothic"/>
              </a:rPr>
              <a:t>en 3</a:t>
            </a:r>
            <a:r>
              <a:rPr sz="2400" baseline="28999" dirty="0">
                <a:solidFill>
                  <a:srgbClr val="A6A6A6"/>
                </a:solidFill>
                <a:latin typeface="PDMHKI+CenturyGothic"/>
                <a:cs typeface="PDMHKI+CenturyGothic"/>
              </a:rPr>
              <a:t>e</a:t>
            </a:r>
            <a:r>
              <a:rPr sz="2400" spc="260" baseline="28999" dirty="0">
                <a:solidFill>
                  <a:srgbClr val="A6A6A6"/>
                </a:solidFill>
                <a:latin typeface="Times New Roman"/>
                <a:cs typeface="Times New Roman"/>
              </a:rPr>
              <a:t> </a:t>
            </a:r>
            <a:r>
              <a:rPr sz="2400" dirty="0">
                <a:solidFill>
                  <a:srgbClr val="A6A6A6"/>
                </a:solidFill>
                <a:latin typeface="WTBESE+CenturyGothic"/>
                <a:cs typeface="WTBESE+CenturyGothic"/>
              </a:rPr>
              <a:t>lijn</a:t>
            </a:r>
          </a:p>
        </p:txBody>
      </p:sp>
      <p:sp>
        <p:nvSpPr>
          <p:cNvPr id="6" name="object 6"/>
          <p:cNvSpPr txBox="1"/>
          <p:nvPr/>
        </p:nvSpPr>
        <p:spPr>
          <a:xfrm>
            <a:off x="324807" y="6606013"/>
            <a:ext cx="216768" cy="193129"/>
          </a:xfrm>
          <a:prstGeom prst="rect">
            <a:avLst/>
          </a:prstGeom>
        </p:spPr>
        <p:txBody>
          <a:bodyPr vert="horz" wrap="square" lIns="0" tIns="0" rIns="0" bIns="0" rtlCol="0">
            <a:spAutoFit/>
          </a:bodyPr>
          <a:lstStyle/>
          <a:p>
            <a:pPr marL="0" marR="0">
              <a:lnSpc>
                <a:spcPts val="1220"/>
              </a:lnSpc>
              <a:spcBef>
                <a:spcPts val="0"/>
              </a:spcBef>
              <a:spcAft>
                <a:spcPts val="0"/>
              </a:spcAft>
            </a:pPr>
            <a:r>
              <a:rPr sz="1000" dirty="0">
                <a:solidFill>
                  <a:srgbClr val="FFFEFE"/>
                </a:solidFill>
                <a:latin typeface="NPPJRG+Calibri"/>
                <a:cs typeface="NPPJRG+Calibri"/>
              </a:rPr>
              <a:t>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02833" y="520140"/>
            <a:ext cx="2686214"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E2051E"/>
                </a:solidFill>
                <a:latin typeface="FJWSKK+CenturyGothic-Bold"/>
                <a:cs typeface="FJWSKK+CenturyGothic-Bold"/>
              </a:rPr>
              <a:t>Wat</a:t>
            </a:r>
            <a:r>
              <a:rPr sz="2800" spc="79"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biedt</a:t>
            </a:r>
            <a:r>
              <a:rPr sz="2800" spc="82"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NIK?</a:t>
            </a:r>
          </a:p>
        </p:txBody>
      </p:sp>
      <p:sp>
        <p:nvSpPr>
          <p:cNvPr id="4" name="object 4"/>
          <p:cNvSpPr txBox="1"/>
          <p:nvPr/>
        </p:nvSpPr>
        <p:spPr>
          <a:xfrm>
            <a:off x="1114328" y="1129022"/>
            <a:ext cx="4269978"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Aanspreekpunt in de regio -</a:t>
            </a:r>
          </a:p>
        </p:txBody>
      </p:sp>
      <p:sp>
        <p:nvSpPr>
          <p:cNvPr id="5" name="object 5"/>
          <p:cNvSpPr txBox="1"/>
          <p:nvPr/>
        </p:nvSpPr>
        <p:spPr>
          <a:xfrm>
            <a:off x="1114328" y="1421630"/>
            <a:ext cx="3986252"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vragen over bijvoorbeeld:</a:t>
            </a:r>
          </a:p>
        </p:txBody>
      </p:sp>
      <p:sp>
        <p:nvSpPr>
          <p:cNvPr id="6" name="object 6"/>
          <p:cNvSpPr txBox="1"/>
          <p:nvPr/>
        </p:nvSpPr>
        <p:spPr>
          <a:xfrm>
            <a:off x="1114328" y="1765607"/>
            <a:ext cx="4039935"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Organisatie van zorg en</a:t>
            </a:r>
          </a:p>
        </p:txBody>
      </p:sp>
      <p:sp>
        <p:nvSpPr>
          <p:cNvPr id="7" name="object 7"/>
          <p:cNvSpPr txBox="1"/>
          <p:nvPr/>
        </p:nvSpPr>
        <p:spPr>
          <a:xfrm>
            <a:off x="1471833" y="2134862"/>
            <a:ext cx="3018917"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ondersteuning thuis</a:t>
            </a:r>
          </a:p>
        </p:txBody>
      </p:sp>
      <p:sp>
        <p:nvSpPr>
          <p:cNvPr id="8" name="object 8"/>
          <p:cNvSpPr txBox="1"/>
          <p:nvPr/>
        </p:nvSpPr>
        <p:spPr>
          <a:xfrm>
            <a:off x="1114328" y="2475791"/>
            <a:ext cx="4134224"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Onderlinge afstemming/</a:t>
            </a:r>
          </a:p>
        </p:txBody>
      </p:sp>
      <p:sp>
        <p:nvSpPr>
          <p:cNvPr id="9" name="object 9"/>
          <p:cNvSpPr txBox="1"/>
          <p:nvPr/>
        </p:nvSpPr>
        <p:spPr>
          <a:xfrm>
            <a:off x="1471833" y="2845046"/>
            <a:ext cx="1951834"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coördinatie,</a:t>
            </a:r>
          </a:p>
        </p:txBody>
      </p:sp>
      <p:sp>
        <p:nvSpPr>
          <p:cNvPr id="10" name="object 10"/>
          <p:cNvSpPr txBox="1"/>
          <p:nvPr/>
        </p:nvSpPr>
        <p:spPr>
          <a:xfrm>
            <a:off x="1114328" y="3185975"/>
            <a:ext cx="4478725"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Financiering, juiste loketten</a:t>
            </a:r>
          </a:p>
        </p:txBody>
      </p:sp>
      <p:sp>
        <p:nvSpPr>
          <p:cNvPr id="11" name="object 11"/>
          <p:cNvSpPr txBox="1"/>
          <p:nvPr/>
        </p:nvSpPr>
        <p:spPr>
          <a:xfrm>
            <a:off x="1471833" y="3555230"/>
            <a:ext cx="1911725"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gemeenten</a:t>
            </a:r>
          </a:p>
        </p:txBody>
      </p:sp>
      <p:sp>
        <p:nvSpPr>
          <p:cNvPr id="12" name="object 12"/>
          <p:cNvSpPr txBox="1"/>
          <p:nvPr/>
        </p:nvSpPr>
        <p:spPr>
          <a:xfrm>
            <a:off x="1114328" y="3899207"/>
            <a:ext cx="4052834"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Mogelijkheden om naar</a:t>
            </a:r>
          </a:p>
        </p:txBody>
      </p:sp>
      <p:sp>
        <p:nvSpPr>
          <p:cNvPr id="13" name="object 13"/>
          <p:cNvSpPr txBox="1"/>
          <p:nvPr/>
        </p:nvSpPr>
        <p:spPr>
          <a:xfrm>
            <a:off x="1471833" y="4268462"/>
            <a:ext cx="2390748"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school</a:t>
            </a:r>
            <a:r>
              <a:rPr sz="2400" spc="-11" dirty="0">
                <a:solidFill>
                  <a:srgbClr val="7F7F7F"/>
                </a:solidFill>
                <a:latin typeface="WTBESE+CenturyGothic"/>
                <a:cs typeface="WTBESE+CenturyGothic"/>
              </a:rPr>
              <a:t> </a:t>
            </a:r>
            <a:r>
              <a:rPr sz="2400" dirty="0">
                <a:solidFill>
                  <a:srgbClr val="7F7F7F"/>
                </a:solidFill>
                <a:latin typeface="WTBESE+CenturyGothic"/>
                <a:cs typeface="WTBESE+CenturyGothic"/>
              </a:rPr>
              <a:t>te gaan</a:t>
            </a:r>
          </a:p>
        </p:txBody>
      </p:sp>
      <p:sp>
        <p:nvSpPr>
          <p:cNvPr id="14" name="object 14"/>
          <p:cNvSpPr txBox="1"/>
          <p:nvPr/>
        </p:nvSpPr>
        <p:spPr>
          <a:xfrm>
            <a:off x="1114328" y="4609391"/>
            <a:ext cx="4662226" cy="925858"/>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Zorg voor broers en zussen</a:t>
            </a:r>
          </a:p>
          <a:p>
            <a:pPr marL="0" marR="0">
              <a:lnSpc>
                <a:spcPts val="3311"/>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Financiële Impuls geestelijke</a:t>
            </a:r>
          </a:p>
        </p:txBody>
      </p:sp>
      <p:sp>
        <p:nvSpPr>
          <p:cNvPr id="15" name="object 15"/>
          <p:cNvSpPr txBox="1"/>
          <p:nvPr/>
        </p:nvSpPr>
        <p:spPr>
          <a:xfrm>
            <a:off x="1471833" y="5396222"/>
            <a:ext cx="3389447"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verzorging &amp; rouw- en</a:t>
            </a:r>
          </a:p>
        </p:txBody>
      </p:sp>
      <p:sp>
        <p:nvSpPr>
          <p:cNvPr id="16" name="object 16"/>
          <p:cNvSpPr txBox="1"/>
          <p:nvPr/>
        </p:nvSpPr>
        <p:spPr>
          <a:xfrm>
            <a:off x="1471833" y="5688830"/>
            <a:ext cx="2839640"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verliesbegeleiding</a:t>
            </a:r>
          </a:p>
        </p:txBody>
      </p:sp>
      <p:sp>
        <p:nvSpPr>
          <p:cNvPr id="17" name="object 17"/>
          <p:cNvSpPr txBox="1"/>
          <p:nvPr/>
        </p:nvSpPr>
        <p:spPr>
          <a:xfrm>
            <a:off x="324807" y="6606013"/>
            <a:ext cx="216768" cy="193129"/>
          </a:xfrm>
          <a:prstGeom prst="rect">
            <a:avLst/>
          </a:prstGeom>
        </p:spPr>
        <p:txBody>
          <a:bodyPr vert="horz" wrap="square" lIns="0" tIns="0" rIns="0" bIns="0" rtlCol="0">
            <a:spAutoFit/>
          </a:bodyPr>
          <a:lstStyle/>
          <a:p>
            <a:pPr marL="0" marR="0">
              <a:lnSpc>
                <a:spcPts val="1220"/>
              </a:lnSpc>
              <a:spcBef>
                <a:spcPts val="0"/>
              </a:spcBef>
              <a:spcAft>
                <a:spcPts val="0"/>
              </a:spcAft>
            </a:pPr>
            <a:r>
              <a:rPr sz="1000" dirty="0">
                <a:solidFill>
                  <a:srgbClr val="FFFEFE"/>
                </a:solidFill>
                <a:latin typeface="NPPJRG+Calibri"/>
                <a:cs typeface="NPPJRG+Calibri"/>
              </a:rPr>
              <a:t>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02833" y="605484"/>
            <a:ext cx="3259070"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E2051E"/>
                </a:solidFill>
                <a:latin typeface="FJWSKK+CenturyGothic-Bold"/>
                <a:cs typeface="FJWSKK+CenturyGothic-Bold"/>
              </a:rPr>
              <a:t>Doelstellingen</a:t>
            </a:r>
            <a:r>
              <a:rPr sz="2800" spc="81"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NIK</a:t>
            </a:r>
          </a:p>
        </p:txBody>
      </p:sp>
      <p:sp>
        <p:nvSpPr>
          <p:cNvPr id="4" name="object 4"/>
          <p:cNvSpPr txBox="1"/>
          <p:nvPr/>
        </p:nvSpPr>
        <p:spPr>
          <a:xfrm>
            <a:off x="1002832" y="1262687"/>
            <a:ext cx="9888130"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Organisatie en kwaliteit van zorg voor gezinnen met een ernstig</a:t>
            </a:r>
          </a:p>
        </p:txBody>
      </p:sp>
      <p:sp>
        <p:nvSpPr>
          <p:cNvPr id="5" name="object 5"/>
          <p:cNvSpPr txBox="1"/>
          <p:nvPr/>
        </p:nvSpPr>
        <p:spPr>
          <a:xfrm>
            <a:off x="1360336" y="1668518"/>
            <a:ext cx="3197308"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ziek kind verbeteren:</a:t>
            </a:r>
          </a:p>
        </p:txBody>
      </p:sp>
      <p:sp>
        <p:nvSpPr>
          <p:cNvPr id="6" name="object 6"/>
          <p:cNvSpPr txBox="1"/>
          <p:nvPr/>
        </p:nvSpPr>
        <p:spPr>
          <a:xfrm>
            <a:off x="1359701" y="2049518"/>
            <a:ext cx="9084255" cy="1198191"/>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224497"/>
                </a:solidFill>
                <a:latin typeface="UDSWLC+CenturyGothic"/>
                <a:cs typeface="UDSWLC+CenturyGothic"/>
              </a:rPr>
              <a:t>▫</a:t>
            </a:r>
            <a:r>
              <a:rPr sz="2400" spc="1364" dirty="0">
                <a:solidFill>
                  <a:srgbClr val="224497"/>
                </a:solidFill>
                <a:latin typeface="Times New Roman"/>
                <a:cs typeface="Times New Roman"/>
              </a:rPr>
              <a:t> </a:t>
            </a:r>
            <a:r>
              <a:rPr sz="2400" dirty="0">
                <a:solidFill>
                  <a:srgbClr val="7F7F7F"/>
                </a:solidFill>
                <a:latin typeface="WTBESE+CenturyGothic"/>
                <a:cs typeface="WTBESE+CenturyGothic"/>
              </a:rPr>
              <a:t>Onderlinge samenwerking verbeteren</a:t>
            </a:r>
          </a:p>
          <a:p>
            <a:pPr marL="0" marR="0">
              <a:lnSpc>
                <a:spcPts val="2942"/>
              </a:lnSpc>
              <a:spcBef>
                <a:spcPts val="153"/>
              </a:spcBef>
              <a:spcAft>
                <a:spcPts val="0"/>
              </a:spcAft>
            </a:pPr>
            <a:r>
              <a:rPr sz="2400" dirty="0">
                <a:solidFill>
                  <a:srgbClr val="224497"/>
                </a:solidFill>
                <a:latin typeface="UDSWLC+CenturyGothic"/>
                <a:cs typeface="UDSWLC+CenturyGothic"/>
              </a:rPr>
              <a:t>▫</a:t>
            </a:r>
            <a:r>
              <a:rPr sz="2400" spc="1364" dirty="0">
                <a:solidFill>
                  <a:srgbClr val="224497"/>
                </a:solidFill>
                <a:latin typeface="Times New Roman"/>
                <a:cs typeface="Times New Roman"/>
              </a:rPr>
              <a:t> </a:t>
            </a:r>
            <a:r>
              <a:rPr sz="2400" dirty="0">
                <a:solidFill>
                  <a:srgbClr val="7F7F7F"/>
                </a:solidFill>
                <a:latin typeface="WTBESE+CenturyGothic"/>
                <a:cs typeface="WTBESE+CenturyGothic"/>
              </a:rPr>
              <a:t>Inzicht aanbod en &amp; expertise in de regio – sociale kaart</a:t>
            </a:r>
          </a:p>
          <a:p>
            <a:pPr marL="0" marR="0">
              <a:lnSpc>
                <a:spcPts val="2942"/>
              </a:lnSpc>
              <a:spcBef>
                <a:spcPts val="153"/>
              </a:spcBef>
              <a:spcAft>
                <a:spcPts val="0"/>
              </a:spcAft>
            </a:pPr>
            <a:r>
              <a:rPr sz="2400" dirty="0">
                <a:solidFill>
                  <a:srgbClr val="224497"/>
                </a:solidFill>
                <a:latin typeface="UDSWLC+CenturyGothic"/>
                <a:cs typeface="UDSWLC+CenturyGothic"/>
              </a:rPr>
              <a:t>▫</a:t>
            </a:r>
            <a:r>
              <a:rPr sz="2400" spc="1364" dirty="0">
                <a:solidFill>
                  <a:srgbClr val="224497"/>
                </a:solidFill>
                <a:latin typeface="Times New Roman"/>
                <a:cs typeface="Times New Roman"/>
              </a:rPr>
              <a:t> </a:t>
            </a:r>
            <a:r>
              <a:rPr sz="2400" dirty="0">
                <a:solidFill>
                  <a:srgbClr val="7F7F7F"/>
                </a:solidFill>
                <a:latin typeface="WTBESE+CenturyGothic"/>
                <a:cs typeface="WTBESE+CenturyGothic"/>
              </a:rPr>
              <a:t>Implementeren Individueel Zorgplan kinderpalliatieve zorg</a:t>
            </a:r>
          </a:p>
        </p:txBody>
      </p:sp>
      <p:sp>
        <p:nvSpPr>
          <p:cNvPr id="7" name="object 7"/>
          <p:cNvSpPr txBox="1"/>
          <p:nvPr/>
        </p:nvSpPr>
        <p:spPr>
          <a:xfrm>
            <a:off x="1002832" y="3216455"/>
            <a:ext cx="8795071"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Het stimuleren en zo nodig initiëren van multidisciplinaire</a:t>
            </a:r>
          </a:p>
        </p:txBody>
      </p:sp>
      <p:sp>
        <p:nvSpPr>
          <p:cNvPr id="8" name="object 8"/>
          <p:cNvSpPr txBox="1"/>
          <p:nvPr/>
        </p:nvSpPr>
        <p:spPr>
          <a:xfrm>
            <a:off x="1360336" y="3625334"/>
            <a:ext cx="5203230"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overleggen en casemanagement</a:t>
            </a:r>
          </a:p>
        </p:txBody>
      </p:sp>
      <p:sp>
        <p:nvSpPr>
          <p:cNvPr id="9" name="object 9"/>
          <p:cNvSpPr txBox="1"/>
          <p:nvPr/>
        </p:nvSpPr>
        <p:spPr>
          <a:xfrm>
            <a:off x="1002832" y="4005887"/>
            <a:ext cx="8654027"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Het verhogen van de deskundigheid van de betrokken</a:t>
            </a:r>
          </a:p>
        </p:txBody>
      </p:sp>
      <p:sp>
        <p:nvSpPr>
          <p:cNvPr id="10" name="object 10"/>
          <p:cNvSpPr txBox="1"/>
          <p:nvPr/>
        </p:nvSpPr>
        <p:spPr>
          <a:xfrm>
            <a:off x="1360336" y="4411718"/>
            <a:ext cx="4531701"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(zorg)professionals in de regio</a:t>
            </a:r>
          </a:p>
        </p:txBody>
      </p:sp>
      <p:sp>
        <p:nvSpPr>
          <p:cNvPr id="11" name="object 11"/>
          <p:cNvSpPr txBox="1"/>
          <p:nvPr/>
        </p:nvSpPr>
        <p:spPr>
          <a:xfrm>
            <a:off x="1002832" y="4792271"/>
            <a:ext cx="8234409" cy="505234"/>
          </a:xfrm>
          <a:prstGeom prst="rect">
            <a:avLst/>
          </a:prstGeom>
        </p:spPr>
        <p:txBody>
          <a:bodyPr vert="horz" wrap="square" lIns="0" tIns="0" rIns="0" bIns="0" rtlCol="0">
            <a:spAutoFit/>
          </a:bodyPr>
          <a:lstStyle/>
          <a:p>
            <a:pPr marL="0" marR="0">
              <a:lnSpc>
                <a:spcPts val="3678"/>
              </a:lnSpc>
              <a:spcBef>
                <a:spcPts val="0"/>
              </a:spcBef>
              <a:spcAft>
                <a:spcPts val="0"/>
              </a:spcAft>
            </a:pPr>
            <a:r>
              <a:rPr sz="3000" dirty="0">
                <a:solidFill>
                  <a:srgbClr val="224497"/>
                </a:solidFill>
                <a:latin typeface="AQDOOD+CenturyGothic"/>
                <a:cs typeface="AQDOOD+CenturyGothic"/>
              </a:rPr>
              <a:t>▪</a:t>
            </a:r>
            <a:r>
              <a:rPr sz="3000" spc="1002" dirty="0">
                <a:solidFill>
                  <a:srgbClr val="224497"/>
                </a:solidFill>
                <a:latin typeface="Times New Roman"/>
                <a:cs typeface="Times New Roman"/>
              </a:rPr>
              <a:t> </a:t>
            </a:r>
            <a:r>
              <a:rPr sz="2400" dirty="0">
                <a:solidFill>
                  <a:srgbClr val="7F7F7F"/>
                </a:solidFill>
                <a:latin typeface="WTBESE+CenturyGothic"/>
                <a:cs typeface="WTBESE+CenturyGothic"/>
              </a:rPr>
              <a:t>Centraal</a:t>
            </a:r>
            <a:r>
              <a:rPr sz="2400" spc="-10" dirty="0">
                <a:solidFill>
                  <a:srgbClr val="7F7F7F"/>
                </a:solidFill>
                <a:latin typeface="WTBESE+CenturyGothic"/>
                <a:cs typeface="WTBESE+CenturyGothic"/>
              </a:rPr>
              <a:t> </a:t>
            </a:r>
            <a:r>
              <a:rPr sz="2400" dirty="0">
                <a:solidFill>
                  <a:srgbClr val="7F7F7F"/>
                </a:solidFill>
                <a:latin typeface="WTBESE+CenturyGothic"/>
                <a:cs typeface="WTBESE+CenturyGothic"/>
              </a:rPr>
              <a:t>aanspreekpunt in de regio: kind &amp; gezin én</a:t>
            </a:r>
          </a:p>
        </p:txBody>
      </p:sp>
      <p:sp>
        <p:nvSpPr>
          <p:cNvPr id="12" name="object 12"/>
          <p:cNvSpPr txBox="1"/>
          <p:nvPr/>
        </p:nvSpPr>
        <p:spPr>
          <a:xfrm>
            <a:off x="1360336" y="5198102"/>
            <a:ext cx="2869565"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7F7F7F"/>
                </a:solidFill>
                <a:latin typeface="WTBESE+CenturyGothic"/>
                <a:cs typeface="WTBESE+CenturyGothic"/>
              </a:rPr>
              <a:t>(zorg)professionals</a:t>
            </a:r>
          </a:p>
        </p:txBody>
      </p:sp>
      <p:sp>
        <p:nvSpPr>
          <p:cNvPr id="13" name="object 13"/>
          <p:cNvSpPr txBox="1"/>
          <p:nvPr/>
        </p:nvSpPr>
        <p:spPr>
          <a:xfrm>
            <a:off x="324807" y="6606013"/>
            <a:ext cx="216768" cy="193129"/>
          </a:xfrm>
          <a:prstGeom prst="rect">
            <a:avLst/>
          </a:prstGeom>
        </p:spPr>
        <p:txBody>
          <a:bodyPr vert="horz" wrap="square" lIns="0" tIns="0" rIns="0" bIns="0" rtlCol="0">
            <a:spAutoFit/>
          </a:bodyPr>
          <a:lstStyle/>
          <a:p>
            <a:pPr marL="0" marR="0">
              <a:lnSpc>
                <a:spcPts val="1220"/>
              </a:lnSpc>
              <a:spcBef>
                <a:spcPts val="0"/>
              </a:spcBef>
              <a:spcAft>
                <a:spcPts val="0"/>
              </a:spcAft>
            </a:pPr>
            <a:r>
              <a:rPr sz="1000" dirty="0">
                <a:solidFill>
                  <a:srgbClr val="FFFEFE"/>
                </a:solidFill>
                <a:latin typeface="NPPJRG+Calibri"/>
                <a:cs typeface="NPPJRG+Calibri"/>
              </a:rPr>
              <a:t>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02833" y="587196"/>
            <a:ext cx="9212934" cy="855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E2051E"/>
                </a:solidFill>
                <a:latin typeface="FJWSKK+CenturyGothic-Bold"/>
                <a:cs typeface="FJWSKK+CenturyGothic-Bold"/>
              </a:rPr>
              <a:t>Financiële</a:t>
            </a:r>
            <a:r>
              <a:rPr sz="2800" spc="81"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Impuls</a:t>
            </a:r>
            <a:r>
              <a:rPr sz="2800" spc="91"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Geestelijke</a:t>
            </a:r>
            <a:r>
              <a:rPr sz="2800" spc="82"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Verzorging</a:t>
            </a:r>
            <a:r>
              <a:rPr sz="2800" spc="89"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&amp;</a:t>
            </a:r>
            <a:r>
              <a:rPr sz="2800" spc="81"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Rouw-</a:t>
            </a:r>
            <a:r>
              <a:rPr sz="2800" spc="87"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en</a:t>
            </a:r>
          </a:p>
          <a:p>
            <a:pPr marL="0" marR="0">
              <a:lnSpc>
                <a:spcPts val="3000"/>
              </a:lnSpc>
              <a:spcBef>
                <a:spcPts val="0"/>
              </a:spcBef>
              <a:spcAft>
                <a:spcPts val="0"/>
              </a:spcAft>
            </a:pPr>
            <a:r>
              <a:rPr sz="2800" dirty="0">
                <a:solidFill>
                  <a:srgbClr val="E2051E"/>
                </a:solidFill>
                <a:latin typeface="FJWSKK+CenturyGothic-Bold"/>
                <a:cs typeface="FJWSKK+CenturyGothic-Bold"/>
              </a:rPr>
              <a:t>Verliesbegeleiding</a:t>
            </a:r>
          </a:p>
        </p:txBody>
      </p:sp>
      <p:sp>
        <p:nvSpPr>
          <p:cNvPr id="4" name="object 4"/>
          <p:cNvSpPr txBox="1"/>
          <p:nvPr/>
        </p:nvSpPr>
        <p:spPr>
          <a:xfrm>
            <a:off x="6413032" y="1689543"/>
            <a:ext cx="4910421" cy="583089"/>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rPr>
              <a:t>▪</a:t>
            </a:r>
            <a:r>
              <a:rPr sz="3500" spc="699" dirty="0">
                <a:solidFill>
                  <a:srgbClr val="224497"/>
                </a:solidFill>
                <a:latin typeface="Times New Roman"/>
                <a:cs typeface="Times New Roman"/>
              </a:rPr>
              <a:t> </a:t>
            </a:r>
            <a:r>
              <a:rPr sz="2800" dirty="0">
                <a:solidFill>
                  <a:srgbClr val="7F7F7F"/>
                </a:solidFill>
                <a:latin typeface="UKAFPL+CenturyGothic"/>
                <a:cs typeface="UKAFPL+CenturyGothic"/>
              </a:rPr>
              <a:t>NIK beheert de financiële</a:t>
            </a:r>
          </a:p>
        </p:txBody>
      </p:sp>
      <p:sp>
        <p:nvSpPr>
          <p:cNvPr id="5" name="object 5"/>
          <p:cNvSpPr txBox="1"/>
          <p:nvPr/>
        </p:nvSpPr>
        <p:spPr>
          <a:xfrm>
            <a:off x="6770538" y="2123388"/>
            <a:ext cx="1794619"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7F7F7F"/>
                </a:solidFill>
                <a:latin typeface="UKAFPL+CenturyGothic"/>
                <a:cs typeface="UKAFPL+CenturyGothic"/>
              </a:rPr>
              <a:t>middelen</a:t>
            </a:r>
          </a:p>
        </p:txBody>
      </p:sp>
      <p:sp>
        <p:nvSpPr>
          <p:cNvPr id="6" name="object 6"/>
          <p:cNvSpPr txBox="1"/>
          <p:nvPr/>
        </p:nvSpPr>
        <p:spPr>
          <a:xfrm>
            <a:off x="6413032" y="2491167"/>
            <a:ext cx="4486889" cy="583089"/>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rPr>
              <a:t>▪</a:t>
            </a:r>
            <a:r>
              <a:rPr sz="3500" spc="699" dirty="0">
                <a:solidFill>
                  <a:srgbClr val="224497"/>
                </a:solidFill>
                <a:latin typeface="Times New Roman"/>
                <a:cs typeface="Times New Roman"/>
              </a:rPr>
              <a:t> </a:t>
            </a:r>
            <a:r>
              <a:rPr sz="2800" dirty="0">
                <a:solidFill>
                  <a:srgbClr val="7F7F7F"/>
                </a:solidFill>
                <a:latin typeface="UKAFPL+CenturyGothic"/>
                <a:cs typeface="UKAFPL+CenturyGothic"/>
              </a:rPr>
              <a:t>NIK heeft overzicht van</a:t>
            </a:r>
          </a:p>
        </p:txBody>
      </p:sp>
      <p:sp>
        <p:nvSpPr>
          <p:cNvPr id="7" name="object 7"/>
          <p:cNvSpPr txBox="1"/>
          <p:nvPr/>
        </p:nvSpPr>
        <p:spPr>
          <a:xfrm>
            <a:off x="6770538" y="2921964"/>
            <a:ext cx="4207164"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7F7F7F"/>
                </a:solidFill>
                <a:latin typeface="UKAFPL+CenturyGothic"/>
                <a:cs typeface="UKAFPL+CenturyGothic"/>
              </a:rPr>
              <a:t>rouw-verliesbegeleiders</a:t>
            </a:r>
          </a:p>
        </p:txBody>
      </p:sp>
      <p:sp>
        <p:nvSpPr>
          <p:cNvPr id="8" name="object 8"/>
          <p:cNvSpPr txBox="1"/>
          <p:nvPr/>
        </p:nvSpPr>
        <p:spPr>
          <a:xfrm>
            <a:off x="6770538" y="3266388"/>
            <a:ext cx="4358573"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7F7F7F"/>
                </a:solidFill>
                <a:latin typeface="UKAFPL+CenturyGothic"/>
                <a:cs typeface="UKAFPL+CenturyGothic"/>
              </a:rPr>
              <a:t>en geestelijke verzorgers</a:t>
            </a:r>
          </a:p>
        </p:txBody>
      </p:sp>
      <p:sp>
        <p:nvSpPr>
          <p:cNvPr id="9" name="object 9"/>
          <p:cNvSpPr txBox="1"/>
          <p:nvPr/>
        </p:nvSpPr>
        <p:spPr>
          <a:xfrm>
            <a:off x="6413032" y="3646359"/>
            <a:ext cx="4896625" cy="583089"/>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rPr>
              <a:t>▪</a:t>
            </a:r>
            <a:r>
              <a:rPr sz="3500" spc="699" dirty="0">
                <a:solidFill>
                  <a:srgbClr val="224497"/>
                </a:solidFill>
                <a:latin typeface="Times New Roman"/>
                <a:cs typeface="Times New Roman"/>
              </a:rPr>
              <a:t> </a:t>
            </a:r>
            <a:r>
              <a:rPr sz="2800" dirty="0">
                <a:solidFill>
                  <a:srgbClr val="7F7F7F"/>
                </a:solidFill>
                <a:latin typeface="UKAFPL+CenturyGothic"/>
                <a:cs typeface="UKAFPL+CenturyGothic"/>
              </a:rPr>
              <a:t>Zowel tijdens ziekte als na</a:t>
            </a:r>
          </a:p>
        </p:txBody>
      </p:sp>
      <p:sp>
        <p:nvSpPr>
          <p:cNvPr id="10" name="object 10"/>
          <p:cNvSpPr txBox="1"/>
          <p:nvPr/>
        </p:nvSpPr>
        <p:spPr>
          <a:xfrm>
            <a:off x="6770538" y="4080204"/>
            <a:ext cx="4059399"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7F7F7F"/>
                </a:solidFill>
                <a:latin typeface="UKAFPL+CenturyGothic"/>
                <a:cs typeface="UKAFPL+CenturyGothic"/>
              </a:rPr>
              <a:t>overlijden van het kind</a:t>
            </a:r>
          </a:p>
        </p:txBody>
      </p:sp>
      <p:sp>
        <p:nvSpPr>
          <p:cNvPr id="11" name="object 11"/>
          <p:cNvSpPr txBox="1"/>
          <p:nvPr/>
        </p:nvSpPr>
        <p:spPr>
          <a:xfrm>
            <a:off x="6413032" y="4460175"/>
            <a:ext cx="3778281" cy="583089"/>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rPr>
              <a:t>▪</a:t>
            </a:r>
            <a:r>
              <a:rPr sz="3500" spc="699" dirty="0">
                <a:solidFill>
                  <a:srgbClr val="224497"/>
                </a:solidFill>
                <a:latin typeface="Times New Roman"/>
                <a:cs typeface="Times New Roman"/>
              </a:rPr>
              <a:t> </a:t>
            </a:r>
            <a:r>
              <a:rPr sz="2800" dirty="0">
                <a:solidFill>
                  <a:srgbClr val="7F7F7F"/>
                </a:solidFill>
                <a:latin typeface="UKAFPL+CenturyGothic"/>
                <a:cs typeface="UKAFPL+CenturyGothic"/>
              </a:rPr>
              <a:t>Voor zowel ouders,</a:t>
            </a:r>
          </a:p>
        </p:txBody>
      </p:sp>
      <p:sp>
        <p:nvSpPr>
          <p:cNvPr id="12" name="object 12"/>
          <p:cNvSpPr txBox="1"/>
          <p:nvPr/>
        </p:nvSpPr>
        <p:spPr>
          <a:xfrm>
            <a:off x="6770538" y="4890972"/>
            <a:ext cx="3090887"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7F7F7F"/>
                </a:solidFill>
                <a:latin typeface="UKAFPL+CenturyGothic"/>
                <a:cs typeface="UKAFPL+CenturyGothic"/>
              </a:rPr>
              <a:t>kinderen, brusjes,</a:t>
            </a:r>
          </a:p>
        </p:txBody>
      </p:sp>
      <p:sp>
        <p:nvSpPr>
          <p:cNvPr id="13" name="object 13"/>
          <p:cNvSpPr txBox="1"/>
          <p:nvPr/>
        </p:nvSpPr>
        <p:spPr>
          <a:xfrm>
            <a:off x="6770538" y="5235396"/>
            <a:ext cx="2279055"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7F7F7F"/>
                </a:solidFill>
                <a:latin typeface="UKAFPL+CenturyGothic"/>
                <a:cs typeface="UKAFPL+CenturyGothic"/>
              </a:rPr>
              <a:t>familieleden</a:t>
            </a:r>
          </a:p>
        </p:txBody>
      </p:sp>
      <p:sp>
        <p:nvSpPr>
          <p:cNvPr id="14" name="object 14"/>
          <p:cNvSpPr txBox="1"/>
          <p:nvPr/>
        </p:nvSpPr>
        <p:spPr>
          <a:xfrm>
            <a:off x="6413032" y="5603175"/>
            <a:ext cx="4875025" cy="583089"/>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rPr>
              <a:t>▪</a:t>
            </a:r>
            <a:r>
              <a:rPr sz="3500" spc="699" dirty="0">
                <a:solidFill>
                  <a:srgbClr val="224497"/>
                </a:solidFill>
                <a:latin typeface="Times New Roman"/>
                <a:cs typeface="Times New Roman"/>
              </a:rPr>
              <a:t> </a:t>
            </a:r>
            <a:r>
              <a:rPr sz="2800" dirty="0">
                <a:solidFill>
                  <a:srgbClr val="7F7F7F"/>
                </a:solidFill>
                <a:latin typeface="UKAFPL+CenturyGothic"/>
                <a:cs typeface="UKAFPL+CenturyGothic"/>
              </a:rPr>
              <a:t>Gemiddeld 5 gesprekken</a:t>
            </a:r>
          </a:p>
        </p:txBody>
      </p:sp>
      <p:sp>
        <p:nvSpPr>
          <p:cNvPr id="15" name="object 15"/>
          <p:cNvSpPr txBox="1"/>
          <p:nvPr/>
        </p:nvSpPr>
        <p:spPr>
          <a:xfrm>
            <a:off x="324807" y="6606013"/>
            <a:ext cx="216768" cy="193129"/>
          </a:xfrm>
          <a:prstGeom prst="rect">
            <a:avLst/>
          </a:prstGeom>
        </p:spPr>
        <p:txBody>
          <a:bodyPr vert="horz" wrap="square" lIns="0" tIns="0" rIns="0" bIns="0" rtlCol="0">
            <a:spAutoFit/>
          </a:bodyPr>
          <a:lstStyle/>
          <a:p>
            <a:pPr marL="0" marR="0">
              <a:lnSpc>
                <a:spcPts val="1220"/>
              </a:lnSpc>
              <a:spcBef>
                <a:spcPts val="0"/>
              </a:spcBef>
              <a:spcAft>
                <a:spcPts val="0"/>
              </a:spcAft>
            </a:pPr>
            <a:r>
              <a:rPr sz="1000" dirty="0">
                <a:solidFill>
                  <a:srgbClr val="FFFEFE"/>
                </a:solidFill>
                <a:latin typeface="NPPJRG+Calibri"/>
                <a:cs typeface="NPPJRG+Calibri"/>
              </a:rPr>
              <a:t>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203575" y="461605"/>
            <a:ext cx="6009521" cy="387846"/>
          </a:xfrm>
          <a:prstGeom prst="rect">
            <a:avLst/>
          </a:prstGeom>
        </p:spPr>
        <p:txBody>
          <a:bodyPr vert="horz" wrap="square" lIns="0" tIns="0" rIns="0" bIns="0" rtlCol="0">
            <a:spAutoFit/>
          </a:bodyPr>
          <a:lstStyle/>
          <a:p>
            <a:pPr marL="0" marR="0">
              <a:lnSpc>
                <a:spcPts val="2753"/>
              </a:lnSpc>
              <a:spcBef>
                <a:spcPts val="0"/>
              </a:spcBef>
              <a:spcAft>
                <a:spcPts val="0"/>
              </a:spcAft>
            </a:pPr>
            <a:r>
              <a:rPr sz="2400" dirty="0">
                <a:solidFill>
                  <a:srgbClr val="E2051E"/>
                </a:solidFill>
                <a:latin typeface="HDMCAH+ArialNarrow-Bold"/>
                <a:cs typeface="HDMCAH+ArialNarrow-Bold"/>
              </a:rPr>
              <a:t>Overzicht</a:t>
            </a:r>
            <a:r>
              <a:rPr sz="2400" spc="-57" dirty="0">
                <a:solidFill>
                  <a:srgbClr val="E2051E"/>
                </a:solidFill>
                <a:latin typeface="HDMCAH+ArialNarrow-Bold"/>
                <a:cs typeface="HDMCAH+ArialNarrow-Bold"/>
              </a:rPr>
              <a:t> </a:t>
            </a:r>
            <a:r>
              <a:rPr sz="2400" dirty="0">
                <a:solidFill>
                  <a:srgbClr val="E2051E"/>
                </a:solidFill>
                <a:latin typeface="HDMCAH+ArialNarrow-Bold"/>
                <a:cs typeface="HDMCAH+ArialNarrow-Bold"/>
              </a:rPr>
              <a:t>van</a:t>
            </a:r>
            <a:r>
              <a:rPr sz="2400" spc="-58" dirty="0">
                <a:solidFill>
                  <a:srgbClr val="E2051E"/>
                </a:solidFill>
                <a:latin typeface="HDMCAH+ArialNarrow-Bold"/>
                <a:cs typeface="HDMCAH+ArialNarrow-Bold"/>
              </a:rPr>
              <a:t> </a:t>
            </a:r>
            <a:r>
              <a:rPr sz="2400" dirty="0">
                <a:solidFill>
                  <a:srgbClr val="E2051E"/>
                </a:solidFill>
                <a:latin typeface="HDMCAH+ArialNarrow-Bold"/>
                <a:cs typeface="HDMCAH+ArialNarrow-Bold"/>
              </a:rPr>
              <a:t>zorgverleners</a:t>
            </a:r>
            <a:r>
              <a:rPr sz="2400" spc="-43" dirty="0">
                <a:solidFill>
                  <a:srgbClr val="E2051E"/>
                </a:solidFill>
                <a:latin typeface="HDMCAH+ArialNarrow-Bold"/>
                <a:cs typeface="HDMCAH+ArialNarrow-Bold"/>
              </a:rPr>
              <a:t> </a:t>
            </a:r>
            <a:r>
              <a:rPr sz="2400" dirty="0">
                <a:solidFill>
                  <a:srgbClr val="E2051E"/>
                </a:solidFill>
                <a:latin typeface="HDMCAH+ArialNarrow-Bold"/>
                <a:cs typeface="HDMCAH+ArialNarrow-Bold"/>
              </a:rPr>
              <a:t>betrokken</a:t>
            </a:r>
            <a:r>
              <a:rPr sz="2400" spc="-53" dirty="0">
                <a:solidFill>
                  <a:srgbClr val="E2051E"/>
                </a:solidFill>
                <a:latin typeface="HDMCAH+ArialNarrow-Bold"/>
                <a:cs typeface="HDMCAH+ArialNarrow-Bold"/>
              </a:rPr>
              <a:t> </a:t>
            </a:r>
            <a:r>
              <a:rPr sz="2400" dirty="0">
                <a:solidFill>
                  <a:srgbClr val="E2051E"/>
                </a:solidFill>
                <a:latin typeface="HDMCAH+ArialNarrow-Bold"/>
                <a:cs typeface="HDMCAH+ArialNarrow-Bold"/>
              </a:rPr>
              <a:t>in</a:t>
            </a:r>
            <a:r>
              <a:rPr sz="2400" spc="-55" dirty="0">
                <a:solidFill>
                  <a:srgbClr val="E2051E"/>
                </a:solidFill>
                <a:latin typeface="HDMCAH+ArialNarrow-Bold"/>
                <a:cs typeface="HDMCAH+ArialNarrow-Bold"/>
              </a:rPr>
              <a:t> </a:t>
            </a:r>
            <a:r>
              <a:rPr sz="2400" dirty="0">
                <a:solidFill>
                  <a:srgbClr val="E2051E"/>
                </a:solidFill>
                <a:latin typeface="HDMCAH+ArialNarrow-Bold"/>
                <a:cs typeface="HDMCAH+ArialNarrow-Bold"/>
              </a:rPr>
              <a:t>het</a:t>
            </a:r>
            <a:r>
              <a:rPr sz="2400" spc="-62" dirty="0">
                <a:solidFill>
                  <a:srgbClr val="E2051E"/>
                </a:solidFill>
                <a:latin typeface="HDMCAH+ArialNarrow-Bold"/>
                <a:cs typeface="HDMCAH+ArialNarrow-Bold"/>
              </a:rPr>
              <a:t> </a:t>
            </a:r>
            <a:r>
              <a:rPr sz="2400" u="sng" dirty="0">
                <a:solidFill>
                  <a:srgbClr val="0563C1"/>
                </a:solidFill>
                <a:latin typeface="HDMCAH+ArialNarrow-Bold"/>
                <a:cs typeface="HDMCAH+ArialNarrow-Bold"/>
                <a:hlinkClick r:id="rId3">
                  <a:extLst>
                    <a:ext uri="{A12FA001-AC4F-418D-AE19-62706E023703}">
                      <ahyp:hlinkClr xmlns:ahyp="http://schemas.microsoft.com/office/drawing/2018/hyperlinkcolor" val="tx"/>
                    </a:ext>
                  </a:extLst>
                </a:hlinkClick>
              </a:rPr>
              <a:t>NIK</a:t>
            </a:r>
          </a:p>
        </p:txBody>
      </p:sp>
      <p:sp>
        <p:nvSpPr>
          <p:cNvPr id="4" name="object 4"/>
          <p:cNvSpPr txBox="1"/>
          <p:nvPr/>
        </p:nvSpPr>
        <p:spPr>
          <a:xfrm>
            <a:off x="1002664" y="1182721"/>
            <a:ext cx="5368681" cy="442949"/>
          </a:xfrm>
          <a:prstGeom prst="rect">
            <a:avLst/>
          </a:prstGeom>
        </p:spPr>
        <p:txBody>
          <a:bodyPr vert="horz" wrap="square" lIns="0" tIns="0" rIns="0" bIns="0" rtlCol="0">
            <a:spAutoFit/>
          </a:bodyPr>
          <a:lstStyle/>
          <a:p>
            <a:pPr marL="0" marR="0">
              <a:lnSpc>
                <a:spcPts val="3187"/>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Ziekenhuizen (zowel UMC</a:t>
            </a:r>
            <a:r>
              <a:rPr sz="2100" spc="11" dirty="0">
                <a:solidFill>
                  <a:srgbClr val="7F7F7F"/>
                </a:solidFill>
                <a:latin typeface="UVDNHH+CenturyGothic"/>
                <a:cs typeface="UVDNHH+CenturyGothic"/>
              </a:rPr>
              <a:t> </a:t>
            </a:r>
            <a:r>
              <a:rPr sz="2100" dirty="0">
                <a:solidFill>
                  <a:srgbClr val="7F7F7F"/>
                </a:solidFill>
                <a:latin typeface="UVDNHH+CenturyGothic"/>
                <a:cs typeface="UVDNHH+CenturyGothic"/>
              </a:rPr>
              <a:t>als perifeer)</a:t>
            </a:r>
          </a:p>
        </p:txBody>
      </p:sp>
      <p:sp>
        <p:nvSpPr>
          <p:cNvPr id="5" name="object 5"/>
          <p:cNvSpPr txBox="1"/>
          <p:nvPr/>
        </p:nvSpPr>
        <p:spPr>
          <a:xfrm>
            <a:off x="1002664" y="1536289"/>
            <a:ext cx="7325387" cy="1143989"/>
          </a:xfrm>
          <a:prstGeom prst="rect">
            <a:avLst/>
          </a:prstGeom>
        </p:spPr>
        <p:txBody>
          <a:bodyPr vert="horz" wrap="square" lIns="0" tIns="0" rIns="0" bIns="0" rtlCol="0">
            <a:spAutoFit/>
          </a:bodyPr>
          <a:lstStyle/>
          <a:p>
            <a:pPr marL="0" marR="0">
              <a:lnSpc>
                <a:spcPts val="3187"/>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Kinderthuiszorgorganisaties en ZZP verpleegkundigen</a:t>
            </a:r>
          </a:p>
          <a:p>
            <a:pPr marL="0" marR="0">
              <a:lnSpc>
                <a:spcPts val="2808"/>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Verpleegkundig kinderdagverblijven en</a:t>
            </a:r>
            <a:r>
              <a:rPr sz="2100" spc="12" dirty="0">
                <a:solidFill>
                  <a:srgbClr val="7F7F7F"/>
                </a:solidFill>
                <a:latin typeface="UVDNHH+CenturyGothic"/>
                <a:cs typeface="UVDNHH+CenturyGothic"/>
              </a:rPr>
              <a:t> </a:t>
            </a:r>
            <a:r>
              <a:rPr sz="2100" dirty="0">
                <a:solidFill>
                  <a:srgbClr val="7F7F7F"/>
                </a:solidFill>
                <a:latin typeface="UVDNHH+CenturyGothic"/>
                <a:cs typeface="UVDNHH+CenturyGothic"/>
              </a:rPr>
              <a:t>KDC’s</a:t>
            </a:r>
          </a:p>
          <a:p>
            <a:pPr marL="0" marR="0">
              <a:lnSpc>
                <a:spcPts val="2711"/>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Kinderhospices</a:t>
            </a:r>
          </a:p>
        </p:txBody>
      </p:sp>
      <p:sp>
        <p:nvSpPr>
          <p:cNvPr id="6" name="object 6"/>
          <p:cNvSpPr txBox="1"/>
          <p:nvPr/>
        </p:nvSpPr>
        <p:spPr>
          <a:xfrm>
            <a:off x="1002664" y="2590897"/>
            <a:ext cx="5862485" cy="3948149"/>
          </a:xfrm>
          <a:prstGeom prst="rect">
            <a:avLst/>
          </a:prstGeom>
        </p:spPr>
        <p:txBody>
          <a:bodyPr vert="horz" wrap="square" lIns="0" tIns="0" rIns="0" bIns="0" rtlCol="0">
            <a:spAutoFit/>
          </a:bodyPr>
          <a:lstStyle/>
          <a:p>
            <a:pPr marL="0" marR="0">
              <a:lnSpc>
                <a:spcPts val="3187"/>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Onderwijsconsulenten (ZieZon)</a:t>
            </a:r>
          </a:p>
          <a:p>
            <a:pPr marL="0" marR="0">
              <a:lnSpc>
                <a:spcPts val="2711"/>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Huisartsen</a:t>
            </a:r>
          </a:p>
          <a:p>
            <a:pPr marL="0" marR="0">
              <a:lnSpc>
                <a:spcPts val="2783"/>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Apothekers</a:t>
            </a:r>
          </a:p>
          <a:p>
            <a:pPr marL="0" marR="0">
              <a:lnSpc>
                <a:spcPts val="2808"/>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CJG</a:t>
            </a:r>
            <a:r>
              <a:rPr sz="2100" spc="10" dirty="0">
                <a:solidFill>
                  <a:srgbClr val="7F7F7F"/>
                </a:solidFill>
                <a:latin typeface="UVDNHH+CenturyGothic"/>
                <a:cs typeface="UVDNHH+CenturyGothic"/>
              </a:rPr>
              <a:t> </a:t>
            </a:r>
            <a:r>
              <a:rPr sz="2100" dirty="0">
                <a:solidFill>
                  <a:srgbClr val="7F7F7F"/>
                </a:solidFill>
                <a:latin typeface="UVDNHH+CenturyGothic"/>
                <a:cs typeface="UVDNHH+CenturyGothic"/>
              </a:rPr>
              <a:t>/ JGZ</a:t>
            </a:r>
          </a:p>
          <a:p>
            <a:pPr marL="0" marR="0">
              <a:lnSpc>
                <a:spcPts val="2711"/>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MEE / Integrale vroeghulp</a:t>
            </a:r>
          </a:p>
          <a:p>
            <a:pPr marL="0" marR="0">
              <a:lnSpc>
                <a:spcPts val="2783"/>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Artsen voor</a:t>
            </a:r>
            <a:r>
              <a:rPr sz="2100" spc="13" dirty="0">
                <a:solidFill>
                  <a:srgbClr val="7F7F7F"/>
                </a:solidFill>
                <a:latin typeface="UVDNHH+CenturyGothic"/>
                <a:cs typeface="UVDNHH+CenturyGothic"/>
              </a:rPr>
              <a:t> </a:t>
            </a:r>
            <a:r>
              <a:rPr sz="2100" dirty="0">
                <a:solidFill>
                  <a:srgbClr val="7F7F7F"/>
                </a:solidFill>
                <a:latin typeface="UVDNHH+CenturyGothic"/>
                <a:cs typeface="UVDNHH+CenturyGothic"/>
              </a:rPr>
              <a:t>Verstandelijk Gehandicapten</a:t>
            </a:r>
          </a:p>
          <a:p>
            <a:pPr marL="0" marR="0">
              <a:lnSpc>
                <a:spcPts val="2807"/>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Rouw- en verliestherapeuten</a:t>
            </a:r>
          </a:p>
          <a:p>
            <a:pPr marL="0" marR="0">
              <a:lnSpc>
                <a:spcPts val="2688"/>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Geestelijk verzorgers</a:t>
            </a:r>
          </a:p>
          <a:p>
            <a:pPr marL="0" marR="0">
              <a:lnSpc>
                <a:spcPts val="2808"/>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(ortho-)pedagogen</a:t>
            </a:r>
          </a:p>
          <a:p>
            <a:pPr marL="0" marR="0">
              <a:lnSpc>
                <a:spcPts val="2807"/>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Buddy voor</a:t>
            </a:r>
            <a:r>
              <a:rPr sz="2100" spc="12" dirty="0">
                <a:solidFill>
                  <a:srgbClr val="7F7F7F"/>
                </a:solidFill>
                <a:latin typeface="UVDNHH+CenturyGothic"/>
                <a:cs typeface="UVDNHH+CenturyGothic"/>
              </a:rPr>
              <a:t> </a:t>
            </a:r>
            <a:r>
              <a:rPr sz="2100" dirty="0">
                <a:solidFill>
                  <a:srgbClr val="7F7F7F"/>
                </a:solidFill>
                <a:latin typeface="UVDNHH+CenturyGothic"/>
                <a:cs typeface="UVDNHH+CenturyGothic"/>
              </a:rPr>
              <a:t>Bikkels/Visio…</a:t>
            </a:r>
          </a:p>
          <a:p>
            <a:pPr marL="0" marR="0">
              <a:lnSpc>
                <a:spcPts val="2688"/>
              </a:lnSpc>
              <a:spcBef>
                <a:spcPts val="0"/>
              </a:spcBef>
              <a:spcAft>
                <a:spcPts val="0"/>
              </a:spcAft>
            </a:pPr>
            <a:r>
              <a:rPr sz="2600" dirty="0">
                <a:solidFill>
                  <a:srgbClr val="224497"/>
                </a:solidFill>
                <a:latin typeface="UOTOBA+CenturyGothic"/>
                <a:cs typeface="UOTOBA+CenturyGothic"/>
              </a:rPr>
              <a:t>▪</a:t>
            </a:r>
            <a:r>
              <a:rPr sz="2600" spc="1243" dirty="0">
                <a:solidFill>
                  <a:srgbClr val="224497"/>
                </a:solidFill>
                <a:latin typeface="Times New Roman"/>
                <a:cs typeface="Times New Roman"/>
              </a:rPr>
              <a:t> </a:t>
            </a:r>
            <a:r>
              <a:rPr sz="2100" dirty="0">
                <a:solidFill>
                  <a:srgbClr val="7F7F7F"/>
                </a:solidFill>
                <a:latin typeface="UVDNHH+CenturyGothic"/>
                <a:cs typeface="UVDNHH+CenturyGothic"/>
              </a:rPr>
              <a:t>….</a:t>
            </a:r>
          </a:p>
        </p:txBody>
      </p:sp>
      <p:sp>
        <p:nvSpPr>
          <p:cNvPr id="7" name="object 7"/>
          <p:cNvSpPr txBox="1"/>
          <p:nvPr/>
        </p:nvSpPr>
        <p:spPr>
          <a:xfrm>
            <a:off x="324807" y="6606013"/>
            <a:ext cx="216768" cy="193129"/>
          </a:xfrm>
          <a:prstGeom prst="rect">
            <a:avLst/>
          </a:prstGeom>
        </p:spPr>
        <p:txBody>
          <a:bodyPr vert="horz" wrap="square" lIns="0" tIns="0" rIns="0" bIns="0" rtlCol="0">
            <a:spAutoFit/>
          </a:bodyPr>
          <a:lstStyle/>
          <a:p>
            <a:pPr marL="0" marR="0">
              <a:lnSpc>
                <a:spcPts val="1220"/>
              </a:lnSpc>
              <a:spcBef>
                <a:spcPts val="0"/>
              </a:spcBef>
              <a:spcAft>
                <a:spcPts val="0"/>
              </a:spcAft>
            </a:pPr>
            <a:r>
              <a:rPr sz="1000" dirty="0">
                <a:solidFill>
                  <a:srgbClr val="FFFEFE"/>
                </a:solidFill>
                <a:latin typeface="NPPJRG+Calibri"/>
                <a:cs typeface="NPPJRG+Calibri"/>
              </a:rPr>
              <a:t>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a:hlinkClick r:id="rId2"/>
          </p:cNvPr>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5133181" y="461605"/>
            <a:ext cx="2151872" cy="387846"/>
          </a:xfrm>
          <a:prstGeom prst="rect">
            <a:avLst/>
          </a:prstGeom>
        </p:spPr>
        <p:txBody>
          <a:bodyPr vert="horz" wrap="square" lIns="0" tIns="0" rIns="0" bIns="0" rtlCol="0">
            <a:spAutoFit/>
          </a:bodyPr>
          <a:lstStyle/>
          <a:p>
            <a:pPr marL="0" marR="0">
              <a:lnSpc>
                <a:spcPts val="2753"/>
              </a:lnSpc>
              <a:spcBef>
                <a:spcPts val="0"/>
              </a:spcBef>
              <a:spcAft>
                <a:spcPts val="0"/>
              </a:spcAft>
            </a:pPr>
            <a:r>
              <a:rPr sz="2400" dirty="0">
                <a:solidFill>
                  <a:srgbClr val="E2051E"/>
                </a:solidFill>
                <a:latin typeface="HDMCAH+ArialNarrow-Bold"/>
                <a:cs typeface="HDMCAH+ArialNarrow-Bold"/>
              </a:rPr>
              <a:t>Zorg</a:t>
            </a:r>
            <a:r>
              <a:rPr sz="2400" spc="-50" dirty="0">
                <a:solidFill>
                  <a:srgbClr val="E2051E"/>
                </a:solidFill>
                <a:latin typeface="HDMCAH+ArialNarrow-Bold"/>
                <a:cs typeface="HDMCAH+ArialNarrow-Bold"/>
              </a:rPr>
              <a:t> </a:t>
            </a:r>
            <a:r>
              <a:rPr sz="2400" dirty="0">
                <a:solidFill>
                  <a:srgbClr val="E2051E"/>
                </a:solidFill>
                <a:latin typeface="HDMCAH+ArialNarrow-Bold"/>
                <a:cs typeface="HDMCAH+ArialNarrow-Bold"/>
              </a:rPr>
              <a:t>in</a:t>
            </a:r>
            <a:r>
              <a:rPr sz="2400" spc="-54" dirty="0">
                <a:solidFill>
                  <a:srgbClr val="E2051E"/>
                </a:solidFill>
                <a:latin typeface="HDMCAH+ArialNarrow-Bold"/>
                <a:cs typeface="HDMCAH+ArialNarrow-Bold"/>
              </a:rPr>
              <a:t> </a:t>
            </a:r>
            <a:r>
              <a:rPr sz="2400" dirty="0">
                <a:solidFill>
                  <a:srgbClr val="E2051E"/>
                </a:solidFill>
                <a:latin typeface="HDMCAH+ArialNarrow-Bold"/>
                <a:cs typeface="HDMCAH+ArialNarrow-Bold"/>
              </a:rPr>
              <a:t>uw</a:t>
            </a:r>
            <a:r>
              <a:rPr sz="2400" spc="-41" dirty="0">
                <a:solidFill>
                  <a:srgbClr val="E2051E"/>
                </a:solidFill>
                <a:latin typeface="HDMCAH+ArialNarrow-Bold"/>
                <a:cs typeface="HDMCAH+ArialNarrow-Bold"/>
              </a:rPr>
              <a:t> </a:t>
            </a:r>
            <a:r>
              <a:rPr sz="2400" dirty="0">
                <a:solidFill>
                  <a:srgbClr val="E2051E"/>
                </a:solidFill>
                <a:latin typeface="HDMCAH+ArialNarrow-Bold"/>
                <a:cs typeface="HDMCAH+ArialNarrow-Bold"/>
              </a:rPr>
              <a:t>Buurt</a:t>
            </a:r>
          </a:p>
        </p:txBody>
      </p:sp>
      <p:sp>
        <p:nvSpPr>
          <p:cNvPr id="4" name="object 4"/>
          <p:cNvSpPr txBox="1"/>
          <p:nvPr/>
        </p:nvSpPr>
        <p:spPr>
          <a:xfrm>
            <a:off x="324807" y="6606013"/>
            <a:ext cx="216768" cy="193129"/>
          </a:xfrm>
          <a:prstGeom prst="rect">
            <a:avLst/>
          </a:prstGeom>
        </p:spPr>
        <p:txBody>
          <a:bodyPr vert="horz" wrap="square" lIns="0" tIns="0" rIns="0" bIns="0" rtlCol="0">
            <a:spAutoFit/>
          </a:bodyPr>
          <a:lstStyle/>
          <a:p>
            <a:pPr marL="0" marR="0">
              <a:lnSpc>
                <a:spcPts val="1220"/>
              </a:lnSpc>
              <a:spcBef>
                <a:spcPts val="0"/>
              </a:spcBef>
              <a:spcAft>
                <a:spcPts val="0"/>
              </a:spcAft>
            </a:pPr>
            <a:r>
              <a:rPr sz="1000" dirty="0">
                <a:solidFill>
                  <a:srgbClr val="FFFEFE"/>
                </a:solidFill>
                <a:latin typeface="NPPJRG+Calibri"/>
                <a:cs typeface="NPPJRG+Calibri"/>
              </a:rPr>
              <a:t>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809DA7-99AE-D9F8-9103-D6917F217C95}"/>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658088FE-3C11-6E42-C82B-C442FF7EF9FC}"/>
              </a:ext>
            </a:extLst>
          </p:cNvPr>
          <p:cNvSpPr>
            <a:spLocks noGrp="1"/>
          </p:cNvSpPr>
          <p:nvPr>
            <p:ph idx="1"/>
          </p:nvPr>
        </p:nvSpPr>
        <p:spPr>
          <a:xfrm>
            <a:off x="911392" y="1825625"/>
            <a:ext cx="10442408" cy="861774"/>
          </a:xfrm>
        </p:spPr>
        <p:txBody>
          <a:bodyPr/>
          <a:lstStyle/>
          <a:p>
            <a:r>
              <a:rPr lang="nl-NL" sz="2800" dirty="0"/>
              <a:t>Welke ervaring hebben jullie met het Netwerk Integrale Kindzorg (NIK)?</a:t>
            </a:r>
          </a:p>
        </p:txBody>
      </p:sp>
      <p:sp>
        <p:nvSpPr>
          <p:cNvPr id="4" name="Tijdelijke aanduiding voor dianummer 3">
            <a:extLst>
              <a:ext uri="{FF2B5EF4-FFF2-40B4-BE49-F238E27FC236}">
                <a16:creationId xmlns:a16="http://schemas.microsoft.com/office/drawing/2014/main" id="{F985E933-D2D5-7F10-BF73-B8C13AAF62B8}"/>
              </a:ext>
            </a:extLst>
          </p:cNvPr>
          <p:cNvSpPr>
            <a:spLocks noGrp="1"/>
          </p:cNvSpPr>
          <p:nvPr>
            <p:ph type="sldNum" sz="quarter" idx="10"/>
          </p:nvPr>
        </p:nvSpPr>
        <p:spPr/>
        <p:txBody>
          <a:bodyPr/>
          <a:lstStyle/>
          <a:p>
            <a:fld id="{BC7542B0-25A2-47FA-B68A-E294C9D41D92}" type="slidenum">
              <a:rPr lang="nl-NL" smtClean="0"/>
              <a:pPr/>
              <a:t>2</a:t>
            </a:fld>
            <a:endParaRPr lang="nl-NL" dirty="0"/>
          </a:p>
        </p:txBody>
      </p:sp>
      <p:pic>
        <p:nvPicPr>
          <p:cNvPr id="1028" name="Picture 4" descr="10 grappige dilemmas wat kies jij? | Kidsweek">
            <a:extLst>
              <a:ext uri="{FF2B5EF4-FFF2-40B4-BE49-F238E27FC236}">
                <a16:creationId xmlns:a16="http://schemas.microsoft.com/office/drawing/2014/main" id="{C250D055-24A2-B595-73A6-541ABFBAB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596" y="3118287"/>
            <a:ext cx="5339334"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84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02833" y="710552"/>
            <a:ext cx="2401565" cy="598661"/>
          </a:xfrm>
          <a:prstGeom prst="rect">
            <a:avLst/>
          </a:prstGeom>
        </p:spPr>
        <p:txBody>
          <a:bodyPr vert="horz" wrap="square" lIns="0" tIns="0" rIns="0" bIns="0" rtlCol="0">
            <a:spAutoFit/>
          </a:bodyPr>
          <a:lstStyle/>
          <a:p>
            <a:pPr marL="0" marR="0">
              <a:lnSpc>
                <a:spcPts val="4413"/>
              </a:lnSpc>
              <a:spcBef>
                <a:spcPts val="0"/>
              </a:spcBef>
              <a:spcAft>
                <a:spcPts val="0"/>
              </a:spcAft>
            </a:pPr>
            <a:r>
              <a:rPr sz="3600" dirty="0">
                <a:solidFill>
                  <a:srgbClr val="E2051E"/>
                </a:solidFill>
                <a:latin typeface="MCQIPR+CenturyGothic-Bold"/>
                <a:cs typeface="MCQIPR+CenturyGothic-Bold"/>
              </a:rPr>
              <a:t>Wegwijzer</a:t>
            </a:r>
          </a:p>
        </p:txBody>
      </p:sp>
      <p:sp>
        <p:nvSpPr>
          <p:cNvPr id="4" name="object 4"/>
          <p:cNvSpPr txBox="1"/>
          <p:nvPr/>
        </p:nvSpPr>
        <p:spPr>
          <a:xfrm>
            <a:off x="1002832" y="1818588"/>
            <a:ext cx="10029256" cy="1248284"/>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A6A6A6"/>
                </a:solidFill>
                <a:latin typeface="UKAFPL+CenturyGothic"/>
                <a:cs typeface="UKAFPL+CenturyGothic"/>
              </a:rPr>
              <a:t>De Wegwijzer helpt om overzicht te creëren en wijst de</a:t>
            </a:r>
          </a:p>
          <a:p>
            <a:pPr marL="0" marR="0">
              <a:lnSpc>
                <a:spcPts val="3000"/>
              </a:lnSpc>
              <a:spcBef>
                <a:spcPts val="0"/>
              </a:spcBef>
              <a:spcAft>
                <a:spcPts val="0"/>
              </a:spcAft>
            </a:pPr>
            <a:r>
              <a:rPr sz="2800" dirty="0">
                <a:solidFill>
                  <a:srgbClr val="A6A6A6"/>
                </a:solidFill>
                <a:latin typeface="UKAFPL+CenturyGothic"/>
                <a:cs typeface="UKAFPL+CenturyGothic"/>
              </a:rPr>
              <a:t>weg naar passende zorg en diverse loketten, langs regels</a:t>
            </a:r>
          </a:p>
          <a:p>
            <a:pPr marL="0" marR="0">
              <a:lnSpc>
                <a:spcPts val="3096"/>
              </a:lnSpc>
              <a:spcBef>
                <a:spcPts val="0"/>
              </a:spcBef>
              <a:spcAft>
                <a:spcPts val="0"/>
              </a:spcAft>
            </a:pPr>
            <a:r>
              <a:rPr sz="2800" dirty="0">
                <a:solidFill>
                  <a:srgbClr val="A6A6A6"/>
                </a:solidFill>
                <a:latin typeface="UKAFPL+CenturyGothic"/>
                <a:cs typeface="UKAFPL+CenturyGothic"/>
              </a:rPr>
              <a:t>en bekostiging.</a:t>
            </a:r>
          </a:p>
        </p:txBody>
      </p:sp>
      <p:sp>
        <p:nvSpPr>
          <p:cNvPr id="5" name="object 5"/>
          <p:cNvSpPr txBox="1"/>
          <p:nvPr/>
        </p:nvSpPr>
        <p:spPr>
          <a:xfrm>
            <a:off x="1002832" y="3518343"/>
            <a:ext cx="7985607" cy="583089"/>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hlinkClick r:id="rId3">
                  <a:extLst>
                    <a:ext uri="{A12FA001-AC4F-418D-AE19-62706E023703}">
                      <ahyp:hlinkClr xmlns:ahyp="http://schemas.microsoft.com/office/drawing/2018/hyperlinkcolor" val="tx"/>
                    </a:ext>
                  </a:extLst>
                </a:hlinkClick>
              </a:rPr>
              <a:t>▪</a:t>
            </a:r>
            <a:r>
              <a:rPr sz="3500" spc="699" dirty="0">
                <a:solidFill>
                  <a:srgbClr val="224497"/>
                </a:solidFill>
                <a:latin typeface="Times New Roman"/>
                <a:cs typeface="Times New Roman"/>
                <a:hlinkClick r:id="rId3">
                  <a:extLst>
                    <a:ext uri="{A12FA001-AC4F-418D-AE19-62706E023703}">
                      <ahyp:hlinkClr xmlns:ahyp="http://schemas.microsoft.com/office/drawing/2018/hyperlinkcolor" val="tx"/>
                    </a:ext>
                  </a:extLst>
                </a:hlinkClick>
              </a:rPr>
              <a:t> </a:t>
            </a:r>
            <a:r>
              <a:rPr sz="2800" u="sng" dirty="0">
                <a:solidFill>
                  <a:srgbClr val="0562C0"/>
                </a:solidFill>
                <a:latin typeface="UKAFPL+CenturyGothic"/>
                <a:cs typeface="UKAFPL+CenturyGothic"/>
                <a:hlinkClick r:id="rId3">
                  <a:extLst>
                    <a:ext uri="{A12FA001-AC4F-418D-AE19-62706E023703}">
                      <ahyp:hlinkClr xmlns:ahyp="http://schemas.microsoft.com/office/drawing/2018/hyperlinkcolor" val="tx"/>
                    </a:ext>
                  </a:extLst>
                </a:hlinkClick>
              </a:rPr>
              <a:t>https://www.nikhollandrijnland.nl/wegwijzer</a:t>
            </a:r>
          </a:p>
        </p:txBody>
      </p:sp>
      <p:sp>
        <p:nvSpPr>
          <p:cNvPr id="6" name="object 6"/>
          <p:cNvSpPr txBox="1"/>
          <p:nvPr/>
        </p:nvSpPr>
        <p:spPr>
          <a:xfrm>
            <a:off x="292264" y="6606013"/>
            <a:ext cx="281855" cy="193129"/>
          </a:xfrm>
          <a:prstGeom prst="rect">
            <a:avLst/>
          </a:prstGeom>
        </p:spPr>
        <p:txBody>
          <a:bodyPr vert="horz" wrap="square" lIns="0" tIns="0" rIns="0" bIns="0" rtlCol="0">
            <a:spAutoFit/>
          </a:bodyPr>
          <a:lstStyle/>
          <a:p>
            <a:pPr marL="0" marR="0">
              <a:lnSpc>
                <a:spcPts val="1220"/>
              </a:lnSpc>
              <a:spcBef>
                <a:spcPts val="0"/>
              </a:spcBef>
              <a:spcAft>
                <a:spcPts val="0"/>
              </a:spcAft>
            </a:pPr>
            <a:r>
              <a:rPr sz="1000" dirty="0">
                <a:solidFill>
                  <a:srgbClr val="FFFEFE"/>
                </a:solidFill>
                <a:latin typeface="NPPJRG+Calibri"/>
                <a:cs typeface="NPPJRG+Calibri"/>
              </a:rPr>
              <a:t>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02833" y="550620"/>
            <a:ext cx="3937389"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E2051E"/>
                </a:solidFill>
                <a:latin typeface="FJWSKK+CenturyGothic-Bold"/>
                <a:cs typeface="FJWSKK+CenturyGothic-Bold"/>
              </a:rPr>
              <a:t>Kinder</a:t>
            </a:r>
            <a:r>
              <a:rPr sz="2800" spc="90"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Comfort</a:t>
            </a:r>
            <a:r>
              <a:rPr sz="2800" spc="84" dirty="0">
                <a:solidFill>
                  <a:srgbClr val="E2051E"/>
                </a:solidFill>
                <a:latin typeface="FJWSKK+CenturyGothic-Bold"/>
                <a:cs typeface="FJWSKK+CenturyGothic-Bold"/>
              </a:rPr>
              <a:t> </a:t>
            </a:r>
            <a:r>
              <a:rPr sz="2800" dirty="0">
                <a:solidFill>
                  <a:srgbClr val="E2051E"/>
                </a:solidFill>
                <a:latin typeface="FJWSKK+CenturyGothic-Bold"/>
                <a:cs typeface="FJWSKK+CenturyGothic-Bold"/>
              </a:rPr>
              <a:t>Teams</a:t>
            </a:r>
          </a:p>
        </p:txBody>
      </p:sp>
      <p:sp>
        <p:nvSpPr>
          <p:cNvPr id="4" name="object 4"/>
          <p:cNvSpPr txBox="1"/>
          <p:nvPr/>
        </p:nvSpPr>
        <p:spPr>
          <a:xfrm>
            <a:off x="4477460" y="1354263"/>
            <a:ext cx="6784065" cy="904888"/>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rPr>
              <a:t>▪</a:t>
            </a:r>
            <a:r>
              <a:rPr sz="3500" spc="699" dirty="0">
                <a:solidFill>
                  <a:srgbClr val="224497"/>
                </a:solidFill>
                <a:latin typeface="Times New Roman"/>
                <a:cs typeface="Times New Roman"/>
              </a:rPr>
              <a:t> </a:t>
            </a:r>
            <a:r>
              <a:rPr sz="2800" dirty="0">
                <a:solidFill>
                  <a:srgbClr val="A6A6A6"/>
                </a:solidFill>
                <a:latin typeface="UKAFPL+CenturyGothic"/>
                <a:cs typeface="UKAFPL+CenturyGothic"/>
              </a:rPr>
              <a:t>Multidisciplinair team in academisch</a:t>
            </a:r>
          </a:p>
          <a:p>
            <a:pPr marL="357504" marR="0">
              <a:lnSpc>
                <a:spcPts val="2688"/>
              </a:lnSpc>
              <a:spcBef>
                <a:spcPts val="0"/>
              </a:spcBef>
              <a:spcAft>
                <a:spcPts val="0"/>
              </a:spcAft>
            </a:pPr>
            <a:r>
              <a:rPr sz="2800" dirty="0">
                <a:solidFill>
                  <a:srgbClr val="A6A6A6"/>
                </a:solidFill>
                <a:latin typeface="UKAFPL+CenturyGothic"/>
                <a:cs typeface="UKAFPL+CenturyGothic"/>
              </a:rPr>
              <a:t>ziekenhuis</a:t>
            </a:r>
          </a:p>
        </p:txBody>
      </p:sp>
      <p:sp>
        <p:nvSpPr>
          <p:cNvPr id="5" name="object 5"/>
          <p:cNvSpPr txBox="1"/>
          <p:nvPr/>
        </p:nvSpPr>
        <p:spPr>
          <a:xfrm>
            <a:off x="4477460" y="2152839"/>
            <a:ext cx="6626534" cy="583089"/>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rPr>
              <a:t>▪</a:t>
            </a:r>
            <a:r>
              <a:rPr sz="3500" spc="699" dirty="0">
                <a:solidFill>
                  <a:srgbClr val="224497"/>
                </a:solidFill>
                <a:latin typeface="Times New Roman"/>
                <a:cs typeface="Times New Roman"/>
              </a:rPr>
              <a:t> </a:t>
            </a:r>
            <a:r>
              <a:rPr sz="2800" dirty="0">
                <a:solidFill>
                  <a:srgbClr val="A6A6A6"/>
                </a:solidFill>
                <a:latin typeface="UKAFPL+CenturyGothic"/>
                <a:cs typeface="UKAFPL+CenturyGothic"/>
              </a:rPr>
              <a:t>Slaat brug tussen zorg ziekenhuis en</a:t>
            </a:r>
          </a:p>
        </p:txBody>
      </p:sp>
      <p:sp>
        <p:nvSpPr>
          <p:cNvPr id="6" name="object 6"/>
          <p:cNvSpPr txBox="1"/>
          <p:nvPr/>
        </p:nvSpPr>
        <p:spPr>
          <a:xfrm>
            <a:off x="4834965" y="2586684"/>
            <a:ext cx="1744807"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A6A6A6"/>
                </a:solidFill>
                <a:latin typeface="UKAFPL+CenturyGothic"/>
                <a:cs typeface="UKAFPL+CenturyGothic"/>
              </a:rPr>
              <a:t>zorg thuis</a:t>
            </a:r>
          </a:p>
        </p:txBody>
      </p:sp>
      <p:sp>
        <p:nvSpPr>
          <p:cNvPr id="7" name="object 7"/>
          <p:cNvSpPr txBox="1"/>
          <p:nvPr/>
        </p:nvSpPr>
        <p:spPr>
          <a:xfrm>
            <a:off x="4477460" y="2966655"/>
            <a:ext cx="6465442" cy="583089"/>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rPr>
              <a:t>▪</a:t>
            </a:r>
            <a:r>
              <a:rPr sz="3500" spc="699" dirty="0">
                <a:solidFill>
                  <a:srgbClr val="224497"/>
                </a:solidFill>
                <a:latin typeface="Times New Roman"/>
                <a:cs typeface="Times New Roman"/>
              </a:rPr>
              <a:t> </a:t>
            </a:r>
            <a:r>
              <a:rPr sz="2800" dirty="0">
                <a:solidFill>
                  <a:srgbClr val="A6A6A6"/>
                </a:solidFill>
                <a:latin typeface="UKAFPL+CenturyGothic"/>
                <a:cs typeface="UKAFPL+CenturyGothic"/>
              </a:rPr>
              <a:t>Begeleidt gezinnen en waar nodig</a:t>
            </a:r>
          </a:p>
        </p:txBody>
      </p:sp>
      <p:sp>
        <p:nvSpPr>
          <p:cNvPr id="8" name="object 8"/>
          <p:cNvSpPr txBox="1"/>
          <p:nvPr/>
        </p:nvSpPr>
        <p:spPr>
          <a:xfrm>
            <a:off x="4834965" y="3397452"/>
            <a:ext cx="6539991"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A6A6A6"/>
                </a:solidFill>
                <a:latin typeface="UKAFPL+CenturyGothic"/>
                <a:cs typeface="UKAFPL+CenturyGothic"/>
              </a:rPr>
              <a:t>organiseren en coördineren van zorg</a:t>
            </a:r>
          </a:p>
        </p:txBody>
      </p:sp>
      <p:sp>
        <p:nvSpPr>
          <p:cNvPr id="9" name="object 9"/>
          <p:cNvSpPr txBox="1"/>
          <p:nvPr/>
        </p:nvSpPr>
        <p:spPr>
          <a:xfrm>
            <a:off x="4477460" y="3777423"/>
            <a:ext cx="6795450" cy="583089"/>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rPr>
              <a:t>▪</a:t>
            </a:r>
            <a:r>
              <a:rPr sz="3500" spc="699" dirty="0">
                <a:solidFill>
                  <a:srgbClr val="224497"/>
                </a:solidFill>
                <a:latin typeface="Times New Roman"/>
                <a:cs typeface="Times New Roman"/>
              </a:rPr>
              <a:t> </a:t>
            </a:r>
            <a:r>
              <a:rPr sz="2800" dirty="0">
                <a:solidFill>
                  <a:srgbClr val="A6A6A6"/>
                </a:solidFill>
                <a:latin typeface="UKAFPL+CenturyGothic"/>
                <a:cs typeface="UKAFPL+CenturyGothic"/>
              </a:rPr>
              <a:t>Consultatierol (intern én extern) voor</a:t>
            </a:r>
          </a:p>
        </p:txBody>
      </p:sp>
      <p:sp>
        <p:nvSpPr>
          <p:cNvPr id="10" name="object 10"/>
          <p:cNvSpPr txBox="1"/>
          <p:nvPr/>
        </p:nvSpPr>
        <p:spPr>
          <a:xfrm>
            <a:off x="4834965" y="4211268"/>
            <a:ext cx="2352801"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A6A6A6"/>
                </a:solidFill>
                <a:latin typeface="UKAFPL+CenturyGothic"/>
                <a:cs typeface="UKAFPL+CenturyGothic"/>
              </a:rPr>
              <a:t>vragen over:</a:t>
            </a:r>
          </a:p>
        </p:txBody>
      </p:sp>
      <p:sp>
        <p:nvSpPr>
          <p:cNvPr id="11" name="object 11"/>
          <p:cNvSpPr txBox="1"/>
          <p:nvPr/>
        </p:nvSpPr>
        <p:spPr>
          <a:xfrm>
            <a:off x="4834330" y="4631174"/>
            <a:ext cx="2777361"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224497"/>
                </a:solidFill>
                <a:latin typeface="UDSWLC+CenturyGothic"/>
                <a:cs typeface="UDSWLC+CenturyGothic"/>
              </a:rPr>
              <a:t>▫</a:t>
            </a:r>
            <a:r>
              <a:rPr sz="2400" spc="1364" dirty="0">
                <a:solidFill>
                  <a:srgbClr val="224497"/>
                </a:solidFill>
                <a:latin typeface="Times New Roman"/>
                <a:cs typeface="Times New Roman"/>
              </a:rPr>
              <a:t> </a:t>
            </a:r>
            <a:r>
              <a:rPr sz="2400" dirty="0">
                <a:solidFill>
                  <a:srgbClr val="A6A6A6"/>
                </a:solidFill>
                <a:latin typeface="WTBESE+CenturyGothic"/>
                <a:cs typeface="WTBESE+CenturyGothic"/>
              </a:rPr>
              <a:t>Medisch beleid</a:t>
            </a:r>
          </a:p>
        </p:txBody>
      </p:sp>
      <p:sp>
        <p:nvSpPr>
          <p:cNvPr id="12" name="object 12"/>
          <p:cNvSpPr txBox="1"/>
          <p:nvPr/>
        </p:nvSpPr>
        <p:spPr>
          <a:xfrm>
            <a:off x="4834330" y="4984742"/>
            <a:ext cx="5249051" cy="1125039"/>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224497"/>
                </a:solidFill>
                <a:latin typeface="UDSWLC+CenturyGothic"/>
                <a:cs typeface="UDSWLC+CenturyGothic"/>
              </a:rPr>
              <a:t>▫</a:t>
            </a:r>
            <a:r>
              <a:rPr sz="2400" spc="1364" dirty="0">
                <a:solidFill>
                  <a:srgbClr val="224497"/>
                </a:solidFill>
                <a:latin typeface="Times New Roman"/>
                <a:cs typeface="Times New Roman"/>
              </a:rPr>
              <a:t> </a:t>
            </a:r>
            <a:r>
              <a:rPr sz="2400" dirty="0">
                <a:solidFill>
                  <a:srgbClr val="A6A6A6"/>
                </a:solidFill>
                <a:latin typeface="WTBESE+CenturyGothic"/>
                <a:cs typeface="WTBESE+CenturyGothic"/>
              </a:rPr>
              <a:t>Transfer van ziekenhuis naar huis</a:t>
            </a:r>
          </a:p>
          <a:p>
            <a:pPr marL="0" marR="0">
              <a:lnSpc>
                <a:spcPts val="2807"/>
              </a:lnSpc>
              <a:spcBef>
                <a:spcPts val="50"/>
              </a:spcBef>
              <a:spcAft>
                <a:spcPts val="0"/>
              </a:spcAft>
            </a:pPr>
            <a:r>
              <a:rPr sz="2400" dirty="0">
                <a:solidFill>
                  <a:srgbClr val="224497"/>
                </a:solidFill>
                <a:latin typeface="UDSWLC+CenturyGothic"/>
                <a:cs typeface="UDSWLC+CenturyGothic"/>
              </a:rPr>
              <a:t>▫</a:t>
            </a:r>
            <a:r>
              <a:rPr sz="2400" spc="1364" dirty="0">
                <a:solidFill>
                  <a:srgbClr val="224497"/>
                </a:solidFill>
                <a:latin typeface="Times New Roman"/>
                <a:cs typeface="Times New Roman"/>
              </a:rPr>
              <a:t> </a:t>
            </a:r>
            <a:r>
              <a:rPr sz="2400" dirty="0">
                <a:solidFill>
                  <a:srgbClr val="A6A6A6"/>
                </a:solidFill>
                <a:latin typeface="WTBESE+CenturyGothic"/>
                <a:cs typeface="WTBESE+CenturyGothic"/>
              </a:rPr>
              <a:t>Afstemming met ziekenhuis</a:t>
            </a:r>
          </a:p>
          <a:p>
            <a:pPr marL="0" marR="0">
              <a:lnSpc>
                <a:spcPts val="2807"/>
              </a:lnSpc>
              <a:spcBef>
                <a:spcPts val="0"/>
              </a:spcBef>
              <a:spcAft>
                <a:spcPts val="0"/>
              </a:spcAft>
            </a:pPr>
            <a:r>
              <a:rPr sz="2400" dirty="0">
                <a:solidFill>
                  <a:srgbClr val="224497"/>
                </a:solidFill>
                <a:latin typeface="UDSWLC+CenturyGothic"/>
                <a:cs typeface="UDSWLC+CenturyGothic"/>
              </a:rPr>
              <a:t>▫</a:t>
            </a:r>
            <a:r>
              <a:rPr sz="2400" spc="1364" dirty="0">
                <a:solidFill>
                  <a:srgbClr val="224497"/>
                </a:solidFill>
                <a:latin typeface="Times New Roman"/>
                <a:cs typeface="Times New Roman"/>
              </a:rPr>
              <a:t> </a:t>
            </a:r>
            <a:r>
              <a:rPr sz="2400" dirty="0">
                <a:solidFill>
                  <a:srgbClr val="A6A6A6"/>
                </a:solidFill>
                <a:latin typeface="WTBESE+CenturyGothic"/>
                <a:cs typeface="WTBESE+CenturyGothic"/>
              </a:rPr>
              <a:t>…</a:t>
            </a:r>
          </a:p>
        </p:txBody>
      </p:sp>
      <p:sp>
        <p:nvSpPr>
          <p:cNvPr id="13" name="object 13"/>
          <p:cNvSpPr txBox="1"/>
          <p:nvPr/>
        </p:nvSpPr>
        <p:spPr>
          <a:xfrm>
            <a:off x="292264" y="6606013"/>
            <a:ext cx="281855" cy="193129"/>
          </a:xfrm>
          <a:prstGeom prst="rect">
            <a:avLst/>
          </a:prstGeom>
        </p:spPr>
        <p:txBody>
          <a:bodyPr vert="horz" wrap="square" lIns="0" tIns="0" rIns="0" bIns="0" rtlCol="0">
            <a:spAutoFit/>
          </a:bodyPr>
          <a:lstStyle/>
          <a:p>
            <a:pPr marL="0" marR="0">
              <a:lnSpc>
                <a:spcPts val="1220"/>
              </a:lnSpc>
              <a:spcBef>
                <a:spcPts val="0"/>
              </a:spcBef>
              <a:spcAft>
                <a:spcPts val="0"/>
              </a:spcAft>
            </a:pPr>
            <a:r>
              <a:rPr sz="1000" dirty="0">
                <a:solidFill>
                  <a:srgbClr val="FFFEFE"/>
                </a:solidFill>
                <a:latin typeface="NPPJRG+Calibri"/>
                <a:cs typeface="NPPJRG+Calibri"/>
              </a:rPr>
              <a:t>11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64435-E9D2-66B4-BE3D-E346BA20CAE7}"/>
              </a:ext>
            </a:extLst>
          </p:cNvPr>
          <p:cNvSpPr>
            <a:spLocks noGrp="1"/>
          </p:cNvSpPr>
          <p:nvPr>
            <p:ph type="title"/>
          </p:nvPr>
        </p:nvSpPr>
        <p:spPr/>
        <p:txBody>
          <a:bodyPr/>
          <a:lstStyle/>
          <a:p>
            <a:r>
              <a:rPr lang="nl-NL" dirty="0"/>
              <a:t>Doelgroep en opzet NIK en KCT</a:t>
            </a:r>
          </a:p>
        </p:txBody>
      </p:sp>
      <p:sp>
        <p:nvSpPr>
          <p:cNvPr id="3" name="Tijdelijke aanduiding voor inhoud 2">
            <a:extLst>
              <a:ext uri="{FF2B5EF4-FFF2-40B4-BE49-F238E27FC236}">
                <a16:creationId xmlns:a16="http://schemas.microsoft.com/office/drawing/2014/main" id="{16639E79-CF7F-498D-A41D-3F5D08EF6446}"/>
              </a:ext>
            </a:extLst>
          </p:cNvPr>
          <p:cNvSpPr>
            <a:spLocks noGrp="1"/>
          </p:cNvSpPr>
          <p:nvPr>
            <p:ph idx="1"/>
          </p:nvPr>
        </p:nvSpPr>
        <p:spPr/>
        <p:txBody>
          <a:bodyPr>
            <a:normAutofit/>
          </a:bodyPr>
          <a:lstStyle/>
          <a:p>
            <a:pPr marL="0" indent="0">
              <a:buNone/>
            </a:pPr>
            <a:r>
              <a:rPr lang="nl-NL" b="1" dirty="0">
                <a:solidFill>
                  <a:srgbClr val="FF0000"/>
                </a:solidFill>
              </a:rPr>
              <a:t>KCT</a:t>
            </a:r>
          </a:p>
          <a:p>
            <a:r>
              <a:rPr lang="nl-NL" dirty="0"/>
              <a:t>Gezinnen met een kind met een palliatieve diagnose bekend in het WAKZ en PMC</a:t>
            </a:r>
          </a:p>
          <a:p>
            <a:r>
              <a:rPr lang="nl-NL" dirty="0"/>
              <a:t>Zorg van ziekenhuis naar huis borgen</a:t>
            </a:r>
          </a:p>
          <a:p>
            <a:r>
              <a:rPr lang="nl-NL" dirty="0"/>
              <a:t>Multidisciplinair team binnen het ziekenhuis</a:t>
            </a:r>
          </a:p>
          <a:p>
            <a:r>
              <a:rPr lang="en-US" dirty="0"/>
              <a:t>Vast </a:t>
            </a:r>
            <a:r>
              <a:rPr lang="en-US" dirty="0" err="1"/>
              <a:t>aanspreekpunt</a:t>
            </a:r>
            <a:r>
              <a:rPr lang="en-US" dirty="0"/>
              <a:t> </a:t>
            </a:r>
            <a:r>
              <a:rPr lang="en-US" dirty="0" err="1"/>
              <a:t>voor</a:t>
            </a:r>
            <a:r>
              <a:rPr lang="en-US" dirty="0"/>
              <a:t> 120-140 </a:t>
            </a:r>
            <a:r>
              <a:rPr lang="en-US" dirty="0" err="1"/>
              <a:t>kinderen</a:t>
            </a:r>
            <a:r>
              <a:rPr lang="en-US" dirty="0"/>
              <a:t> per </a:t>
            </a:r>
            <a:r>
              <a:rPr lang="en-US" dirty="0" err="1"/>
              <a:t>jaar</a:t>
            </a:r>
            <a:r>
              <a:rPr lang="en-US" dirty="0"/>
              <a:t> </a:t>
            </a:r>
          </a:p>
          <a:p>
            <a:endParaRPr lang="nl-NL"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5BF26623-CAAA-810E-0FB9-5D2E44452197}"/>
              </a:ext>
            </a:extLst>
          </p:cNvPr>
          <p:cNvSpPr>
            <a:spLocks noGrp="1"/>
          </p:cNvSpPr>
          <p:nvPr>
            <p:ph type="sldNum" sz="quarter" idx="10"/>
          </p:nvPr>
        </p:nvSpPr>
        <p:spPr/>
        <p:txBody>
          <a:bodyPr/>
          <a:lstStyle/>
          <a:p>
            <a:fld id="{BC7542B0-25A2-47FA-B68A-E294C9D41D92}" type="slidenum">
              <a:rPr lang="nl-NL" smtClean="0"/>
              <a:pPr/>
              <a:t>22</a:t>
            </a:fld>
            <a:endParaRPr lang="nl-NL" dirty="0"/>
          </a:p>
        </p:txBody>
      </p:sp>
      <p:sp>
        <p:nvSpPr>
          <p:cNvPr id="5" name="Tijdelijke aanduiding voor inhoud 4">
            <a:extLst>
              <a:ext uri="{FF2B5EF4-FFF2-40B4-BE49-F238E27FC236}">
                <a16:creationId xmlns:a16="http://schemas.microsoft.com/office/drawing/2014/main" id="{D6AC2B6F-BF37-BCA0-1A29-0201388CF00E}"/>
              </a:ext>
            </a:extLst>
          </p:cNvPr>
          <p:cNvSpPr>
            <a:spLocks noGrp="1"/>
          </p:cNvSpPr>
          <p:nvPr>
            <p:ph idx="11"/>
          </p:nvPr>
        </p:nvSpPr>
        <p:spPr/>
        <p:txBody>
          <a:bodyPr>
            <a:normAutofit/>
          </a:bodyPr>
          <a:lstStyle/>
          <a:p>
            <a:pPr marL="0" indent="0">
              <a:buNone/>
            </a:pPr>
            <a:r>
              <a:rPr lang="nl-NL" b="1" dirty="0">
                <a:solidFill>
                  <a:srgbClr val="FF0000"/>
                </a:solidFill>
              </a:rPr>
              <a:t>NIK</a:t>
            </a:r>
            <a:endParaRPr lang="nl-NL" dirty="0"/>
          </a:p>
          <a:p>
            <a:r>
              <a:rPr lang="nl-NL" dirty="0"/>
              <a:t>Gezinnen met een kind met een palliatieve diagnose in de regio HR</a:t>
            </a:r>
          </a:p>
          <a:p>
            <a:r>
              <a:rPr lang="nl-NL" dirty="0"/>
              <a:t>Gezinnen met een kind met een langdurige somatische aandoening, een complexe zorgvraag en behoefte aan multidisciplinaire zorg</a:t>
            </a:r>
          </a:p>
          <a:p>
            <a:r>
              <a:rPr lang="nl-NL" dirty="0"/>
              <a:t>Zorg en ondersteuning in de thuissituatie borgen</a:t>
            </a:r>
          </a:p>
          <a:p>
            <a:r>
              <a:rPr lang="nl-NL" dirty="0"/>
              <a:t>Samenwerkingsverband van 1</a:t>
            </a:r>
            <a:r>
              <a:rPr lang="nl-NL" baseline="30000" dirty="0"/>
              <a:t>e</a:t>
            </a:r>
            <a:r>
              <a:rPr lang="nl-NL" dirty="0"/>
              <a:t>,2</a:t>
            </a:r>
            <a:r>
              <a:rPr lang="nl-NL" baseline="30000" dirty="0"/>
              <a:t>e</a:t>
            </a:r>
            <a:r>
              <a:rPr lang="nl-NL" dirty="0"/>
              <a:t> en 3</a:t>
            </a:r>
            <a:r>
              <a:rPr lang="nl-NL" baseline="30000" dirty="0"/>
              <a:t>e</a:t>
            </a:r>
            <a:r>
              <a:rPr lang="nl-NL" dirty="0"/>
              <a:t> </a:t>
            </a:r>
            <a:r>
              <a:rPr lang="nl-NL" dirty="0" err="1"/>
              <a:t>lijns</a:t>
            </a:r>
            <a:r>
              <a:rPr lang="nl-NL" dirty="0"/>
              <a:t> professionals in de regio</a:t>
            </a:r>
          </a:p>
          <a:p>
            <a:r>
              <a:rPr lang="nl-NL" dirty="0"/>
              <a:t>Tijdelijk aanspreekpunt om samenwerking te stroomlijnen</a:t>
            </a:r>
          </a:p>
        </p:txBody>
      </p:sp>
    </p:spTree>
    <p:extLst>
      <p:ext uri="{BB962C8B-B14F-4D97-AF65-F5344CB8AC3E}">
        <p14:creationId xmlns:p14="http://schemas.microsoft.com/office/powerpoint/2010/main" val="51898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02833" y="512743"/>
            <a:ext cx="9461520" cy="367280"/>
          </a:xfrm>
          <a:prstGeom prst="rect">
            <a:avLst/>
          </a:prstGeom>
        </p:spPr>
        <p:txBody>
          <a:bodyPr vert="horz" wrap="square" lIns="0" tIns="0" rIns="0" bIns="0" rtlCol="0">
            <a:spAutoFit/>
          </a:bodyPr>
          <a:lstStyle/>
          <a:p>
            <a:pPr marL="0" marR="0">
              <a:lnSpc>
                <a:spcPts val="3065"/>
              </a:lnSpc>
              <a:spcBef>
                <a:spcPts val="0"/>
              </a:spcBef>
              <a:spcAft>
                <a:spcPts val="0"/>
              </a:spcAft>
            </a:pPr>
            <a:r>
              <a:rPr sz="2500" dirty="0">
                <a:solidFill>
                  <a:srgbClr val="E2051E"/>
                </a:solidFill>
                <a:latin typeface="IOAOKJ+CenturyGothic-Bold"/>
                <a:cs typeface="IOAOKJ+CenturyGothic-Bold"/>
              </a:rPr>
              <a:t>Ontwikkeling:</a:t>
            </a:r>
            <a:r>
              <a:rPr sz="2500" spc="75" dirty="0">
                <a:solidFill>
                  <a:srgbClr val="E2051E"/>
                </a:solidFill>
                <a:latin typeface="IOAOKJ+CenturyGothic-Bold"/>
                <a:cs typeface="IOAOKJ+CenturyGothic-Bold"/>
              </a:rPr>
              <a:t> </a:t>
            </a:r>
            <a:r>
              <a:rPr sz="2500" dirty="0">
                <a:solidFill>
                  <a:srgbClr val="E2051E"/>
                </a:solidFill>
                <a:latin typeface="IOAOKJ+CenturyGothic-Bold"/>
                <a:cs typeface="IOAOKJ+CenturyGothic-Bold"/>
              </a:rPr>
              <a:t>Individueel</a:t>
            </a:r>
            <a:r>
              <a:rPr sz="2500" spc="75" dirty="0">
                <a:solidFill>
                  <a:srgbClr val="E2051E"/>
                </a:solidFill>
                <a:latin typeface="IOAOKJ+CenturyGothic-Bold"/>
                <a:cs typeface="IOAOKJ+CenturyGothic-Bold"/>
              </a:rPr>
              <a:t> </a:t>
            </a:r>
            <a:r>
              <a:rPr sz="2500" dirty="0">
                <a:solidFill>
                  <a:srgbClr val="E2051E"/>
                </a:solidFill>
                <a:latin typeface="IOAOKJ+CenturyGothic-Bold"/>
                <a:cs typeface="IOAOKJ+CenturyGothic-Bold"/>
              </a:rPr>
              <a:t>Zorgplan</a:t>
            </a:r>
            <a:r>
              <a:rPr sz="2500" spc="74" dirty="0">
                <a:solidFill>
                  <a:srgbClr val="E2051E"/>
                </a:solidFill>
                <a:latin typeface="IOAOKJ+CenturyGothic-Bold"/>
                <a:cs typeface="IOAOKJ+CenturyGothic-Bold"/>
              </a:rPr>
              <a:t> </a:t>
            </a:r>
            <a:r>
              <a:rPr sz="2500" dirty="0">
                <a:solidFill>
                  <a:srgbClr val="E2051E"/>
                </a:solidFill>
                <a:latin typeface="IOAOKJ+CenturyGothic-Bold"/>
                <a:cs typeface="IOAOKJ+CenturyGothic-Bold"/>
              </a:rPr>
              <a:t>Kinderpalliatieve</a:t>
            </a:r>
            <a:r>
              <a:rPr sz="2500" spc="74" dirty="0">
                <a:solidFill>
                  <a:srgbClr val="E2051E"/>
                </a:solidFill>
                <a:latin typeface="IOAOKJ+CenturyGothic-Bold"/>
                <a:cs typeface="IOAOKJ+CenturyGothic-Bold"/>
              </a:rPr>
              <a:t> </a:t>
            </a:r>
            <a:r>
              <a:rPr sz="2500" dirty="0">
                <a:solidFill>
                  <a:srgbClr val="E2051E"/>
                </a:solidFill>
                <a:latin typeface="IOAOKJ+CenturyGothic-Bold"/>
                <a:cs typeface="IOAOKJ+CenturyGothic-Bold"/>
              </a:rPr>
              <a:t>Zorg</a:t>
            </a:r>
            <a:r>
              <a:rPr sz="2500" spc="74" dirty="0">
                <a:solidFill>
                  <a:srgbClr val="E2051E"/>
                </a:solidFill>
                <a:latin typeface="IOAOKJ+CenturyGothic-Bold"/>
                <a:cs typeface="IOAOKJ+CenturyGothic-Bold"/>
              </a:rPr>
              <a:t> </a:t>
            </a:r>
            <a:endParaRPr sz="2500" dirty="0">
              <a:solidFill>
                <a:srgbClr val="E2051E"/>
              </a:solidFill>
              <a:latin typeface="IOAOKJ+CenturyGothic-Bold"/>
              <a:cs typeface="IOAOKJ+CenturyGothic-Bold"/>
            </a:endParaRPr>
          </a:p>
        </p:txBody>
      </p:sp>
      <p:sp>
        <p:nvSpPr>
          <p:cNvPr id="4" name="object 4"/>
          <p:cNvSpPr txBox="1"/>
          <p:nvPr/>
        </p:nvSpPr>
        <p:spPr>
          <a:xfrm>
            <a:off x="6058287" y="1197242"/>
            <a:ext cx="3899233" cy="380665"/>
          </a:xfrm>
          <a:prstGeom prst="rect">
            <a:avLst/>
          </a:prstGeom>
        </p:spPr>
        <p:txBody>
          <a:bodyPr vert="horz" wrap="square" lIns="0" tIns="0" rIns="0" bIns="0" rtlCol="0">
            <a:spAutoFit/>
          </a:bodyPr>
          <a:lstStyle/>
          <a:p>
            <a:pPr marL="0" marR="0">
              <a:lnSpc>
                <a:spcPts val="2697"/>
              </a:lnSpc>
              <a:spcBef>
                <a:spcPts val="0"/>
              </a:spcBef>
              <a:spcAft>
                <a:spcPts val="0"/>
              </a:spcAft>
            </a:pPr>
            <a:r>
              <a:rPr sz="2200" dirty="0">
                <a:solidFill>
                  <a:srgbClr val="7F7F7F"/>
                </a:solidFill>
                <a:latin typeface="FWENGT+CenturyGothic-Bold"/>
                <a:cs typeface="FWENGT+CenturyGothic-Bold"/>
              </a:rPr>
              <a:t>Levert</a:t>
            </a:r>
            <a:r>
              <a:rPr sz="2200" spc="64" dirty="0">
                <a:solidFill>
                  <a:srgbClr val="7F7F7F"/>
                </a:solidFill>
                <a:latin typeface="FWENGT+CenturyGothic-Bold"/>
                <a:cs typeface="FWENGT+CenturyGothic-Bold"/>
              </a:rPr>
              <a:t> </a:t>
            </a:r>
            <a:r>
              <a:rPr sz="2200" dirty="0">
                <a:solidFill>
                  <a:srgbClr val="7F7F7F"/>
                </a:solidFill>
                <a:latin typeface="FWENGT+CenturyGothic-Bold"/>
                <a:cs typeface="FWENGT+CenturyGothic-Bold"/>
              </a:rPr>
              <a:t>op</a:t>
            </a:r>
            <a:r>
              <a:rPr sz="2200" spc="56" dirty="0">
                <a:solidFill>
                  <a:srgbClr val="7F7F7F"/>
                </a:solidFill>
                <a:latin typeface="FWENGT+CenturyGothic-Bold"/>
                <a:cs typeface="FWENGT+CenturyGothic-Bold"/>
              </a:rPr>
              <a:t> </a:t>
            </a:r>
            <a:r>
              <a:rPr sz="2200" dirty="0">
                <a:solidFill>
                  <a:srgbClr val="7F7F7F"/>
                </a:solidFill>
                <a:latin typeface="FWENGT+CenturyGothic-Bold"/>
                <a:cs typeface="FWENGT+CenturyGothic-Bold"/>
              </a:rPr>
              <a:t>voor</a:t>
            </a:r>
            <a:r>
              <a:rPr sz="2200" spc="54" dirty="0">
                <a:solidFill>
                  <a:srgbClr val="7F7F7F"/>
                </a:solidFill>
                <a:latin typeface="FWENGT+CenturyGothic-Bold"/>
                <a:cs typeface="FWENGT+CenturyGothic-Bold"/>
              </a:rPr>
              <a:t> </a:t>
            </a:r>
            <a:r>
              <a:rPr sz="2200" dirty="0">
                <a:solidFill>
                  <a:srgbClr val="7F7F7F"/>
                </a:solidFill>
                <a:latin typeface="FWENGT+CenturyGothic-Bold"/>
                <a:cs typeface="FWENGT+CenturyGothic-Bold"/>
              </a:rPr>
              <a:t>kind</a:t>
            </a:r>
            <a:r>
              <a:rPr sz="2200" spc="60" dirty="0">
                <a:solidFill>
                  <a:srgbClr val="7F7F7F"/>
                </a:solidFill>
                <a:latin typeface="FWENGT+CenturyGothic-Bold"/>
                <a:cs typeface="FWENGT+CenturyGothic-Bold"/>
              </a:rPr>
              <a:t> </a:t>
            </a:r>
            <a:r>
              <a:rPr sz="2200" dirty="0">
                <a:solidFill>
                  <a:srgbClr val="7F7F7F"/>
                </a:solidFill>
                <a:latin typeface="FWENGT+CenturyGothic-Bold"/>
                <a:cs typeface="FWENGT+CenturyGothic-Bold"/>
              </a:rPr>
              <a:t>&amp;</a:t>
            </a:r>
            <a:r>
              <a:rPr sz="2200" spc="65" dirty="0">
                <a:solidFill>
                  <a:srgbClr val="7F7F7F"/>
                </a:solidFill>
                <a:latin typeface="FWENGT+CenturyGothic-Bold"/>
                <a:cs typeface="FWENGT+CenturyGothic-Bold"/>
              </a:rPr>
              <a:t> </a:t>
            </a:r>
            <a:r>
              <a:rPr sz="2200" dirty="0">
                <a:solidFill>
                  <a:srgbClr val="7F7F7F"/>
                </a:solidFill>
                <a:latin typeface="FWENGT+CenturyGothic-Bold"/>
                <a:cs typeface="FWENGT+CenturyGothic-Bold"/>
              </a:rPr>
              <a:t>gezin:</a:t>
            </a:r>
          </a:p>
        </p:txBody>
      </p:sp>
      <p:sp>
        <p:nvSpPr>
          <p:cNvPr id="5" name="object 5"/>
          <p:cNvSpPr txBox="1"/>
          <p:nvPr/>
        </p:nvSpPr>
        <p:spPr>
          <a:xfrm>
            <a:off x="6058287" y="1477212"/>
            <a:ext cx="5646633"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224497"/>
                </a:solidFill>
                <a:latin typeface="RRUIJQ+CenturyGothic"/>
                <a:cs typeface="RRUIJQ+CenturyGothic"/>
              </a:rPr>
              <a:t>▪</a:t>
            </a:r>
            <a:r>
              <a:rPr sz="2800" spc="1122" dirty="0">
                <a:solidFill>
                  <a:srgbClr val="224497"/>
                </a:solidFill>
                <a:latin typeface="Times New Roman"/>
                <a:cs typeface="Times New Roman"/>
              </a:rPr>
              <a:t> </a:t>
            </a:r>
            <a:r>
              <a:rPr sz="2200" dirty="0">
                <a:solidFill>
                  <a:srgbClr val="7F7F7F"/>
                </a:solidFill>
                <a:latin typeface="FAEATI+CenturyGothic"/>
                <a:cs typeface="FAEATI+CenturyGothic"/>
              </a:rPr>
              <a:t>Duidelijke afstemming op wensen van</a:t>
            </a:r>
          </a:p>
        </p:txBody>
      </p:sp>
      <p:sp>
        <p:nvSpPr>
          <p:cNvPr id="6" name="object 6"/>
          <p:cNvSpPr txBox="1"/>
          <p:nvPr/>
        </p:nvSpPr>
        <p:spPr>
          <a:xfrm>
            <a:off x="6058287" y="1794650"/>
            <a:ext cx="5418342" cy="754061"/>
          </a:xfrm>
          <a:prstGeom prst="rect">
            <a:avLst/>
          </a:prstGeom>
        </p:spPr>
        <p:txBody>
          <a:bodyPr vert="horz" wrap="square" lIns="0" tIns="0" rIns="0" bIns="0" rtlCol="0">
            <a:spAutoFit/>
          </a:bodyPr>
          <a:lstStyle/>
          <a:p>
            <a:pPr marL="357505" marR="0">
              <a:lnSpc>
                <a:spcPts val="2697"/>
              </a:lnSpc>
              <a:spcBef>
                <a:spcPts val="0"/>
              </a:spcBef>
              <a:spcAft>
                <a:spcPts val="0"/>
              </a:spcAft>
            </a:pPr>
            <a:r>
              <a:rPr sz="2200" dirty="0">
                <a:solidFill>
                  <a:srgbClr val="7F7F7F"/>
                </a:solidFill>
                <a:latin typeface="FAEATI+CenturyGothic"/>
                <a:cs typeface="FAEATI+CenturyGothic"/>
              </a:rPr>
              <a:t>kind</a:t>
            </a:r>
            <a:r>
              <a:rPr sz="2200" spc="13" dirty="0">
                <a:solidFill>
                  <a:srgbClr val="7F7F7F"/>
                </a:solidFill>
                <a:latin typeface="FAEATI+CenturyGothic"/>
                <a:cs typeface="FAEATI+CenturyGothic"/>
              </a:rPr>
              <a:t> </a:t>
            </a:r>
            <a:r>
              <a:rPr sz="2200" dirty="0">
                <a:solidFill>
                  <a:srgbClr val="7F7F7F"/>
                </a:solidFill>
                <a:latin typeface="FAEATI+CenturyGothic"/>
                <a:cs typeface="FAEATI+CenturyGothic"/>
              </a:rPr>
              <a:t>en gezin</a:t>
            </a:r>
          </a:p>
          <a:p>
            <a:pPr marL="0" marR="0">
              <a:lnSpc>
                <a:spcPts val="2808"/>
              </a:lnSpc>
              <a:spcBef>
                <a:spcPts val="0"/>
              </a:spcBef>
              <a:spcAft>
                <a:spcPts val="0"/>
              </a:spcAft>
            </a:pPr>
            <a:r>
              <a:rPr sz="2800" dirty="0">
                <a:solidFill>
                  <a:srgbClr val="224497"/>
                </a:solidFill>
                <a:latin typeface="RRUIJQ+CenturyGothic"/>
                <a:cs typeface="RRUIJQ+CenturyGothic"/>
              </a:rPr>
              <a:t>▪</a:t>
            </a:r>
            <a:r>
              <a:rPr sz="2800" spc="1122" dirty="0">
                <a:solidFill>
                  <a:srgbClr val="224497"/>
                </a:solidFill>
                <a:latin typeface="Times New Roman"/>
                <a:cs typeface="Times New Roman"/>
              </a:rPr>
              <a:t> </a:t>
            </a:r>
            <a:r>
              <a:rPr sz="2200" dirty="0">
                <a:solidFill>
                  <a:srgbClr val="7F7F7F"/>
                </a:solidFill>
                <a:latin typeface="FAEATI+CenturyGothic"/>
                <a:cs typeface="FAEATI+CenturyGothic"/>
              </a:rPr>
              <a:t>Eenduidig en vroegtijdig beleid</a:t>
            </a:r>
            <a:r>
              <a:rPr sz="2200" spc="10" dirty="0">
                <a:solidFill>
                  <a:srgbClr val="7F7F7F"/>
                </a:solidFill>
                <a:latin typeface="FAEATI+CenturyGothic"/>
                <a:cs typeface="FAEATI+CenturyGothic"/>
              </a:rPr>
              <a:t> </a:t>
            </a:r>
            <a:r>
              <a:rPr sz="2200" dirty="0">
                <a:solidFill>
                  <a:srgbClr val="7F7F7F"/>
                </a:solidFill>
                <a:latin typeface="FAEATI+CenturyGothic"/>
                <a:cs typeface="FAEATI+CenturyGothic"/>
              </a:rPr>
              <a:t>voor</a:t>
            </a:r>
          </a:p>
        </p:txBody>
      </p:sp>
      <p:sp>
        <p:nvSpPr>
          <p:cNvPr id="7" name="object 7"/>
          <p:cNvSpPr txBox="1"/>
          <p:nvPr/>
        </p:nvSpPr>
        <p:spPr>
          <a:xfrm>
            <a:off x="6415792" y="2392058"/>
            <a:ext cx="3858578" cy="380665"/>
          </a:xfrm>
          <a:prstGeom prst="rect">
            <a:avLst/>
          </a:prstGeom>
        </p:spPr>
        <p:txBody>
          <a:bodyPr vert="horz" wrap="square" lIns="0" tIns="0" rIns="0" bIns="0" rtlCol="0">
            <a:spAutoFit/>
          </a:bodyPr>
          <a:lstStyle/>
          <a:p>
            <a:pPr marL="0" marR="0">
              <a:lnSpc>
                <a:spcPts val="2697"/>
              </a:lnSpc>
              <a:spcBef>
                <a:spcPts val="0"/>
              </a:spcBef>
              <a:spcAft>
                <a:spcPts val="0"/>
              </a:spcAft>
            </a:pPr>
            <a:r>
              <a:rPr sz="2200" dirty="0">
                <a:solidFill>
                  <a:srgbClr val="7F7F7F"/>
                </a:solidFill>
                <a:latin typeface="FAEATI+CenturyGothic"/>
                <a:cs typeface="FAEATI+CenturyGothic"/>
              </a:rPr>
              <a:t>alle betrokken professionals</a:t>
            </a:r>
          </a:p>
        </p:txBody>
      </p:sp>
      <p:sp>
        <p:nvSpPr>
          <p:cNvPr id="8" name="object 8"/>
          <p:cNvSpPr txBox="1"/>
          <p:nvPr/>
        </p:nvSpPr>
        <p:spPr>
          <a:xfrm>
            <a:off x="6058287" y="2672028"/>
            <a:ext cx="5575120" cy="839851"/>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224497"/>
                </a:solidFill>
                <a:latin typeface="RRUIJQ+CenturyGothic"/>
                <a:cs typeface="RRUIJQ+CenturyGothic"/>
              </a:rPr>
              <a:t>▪</a:t>
            </a:r>
            <a:r>
              <a:rPr sz="2800" spc="1122" dirty="0">
                <a:solidFill>
                  <a:srgbClr val="224497"/>
                </a:solidFill>
                <a:latin typeface="Times New Roman"/>
                <a:cs typeface="Times New Roman"/>
              </a:rPr>
              <a:t> </a:t>
            </a:r>
            <a:r>
              <a:rPr sz="2200" dirty="0">
                <a:solidFill>
                  <a:srgbClr val="7F7F7F"/>
                </a:solidFill>
                <a:latin typeface="FAEATI+CenturyGothic"/>
                <a:cs typeface="FAEATI+CenturyGothic"/>
              </a:rPr>
              <a:t>Minder onzekerheid</a:t>
            </a:r>
            <a:r>
              <a:rPr sz="2200" spc="12" dirty="0">
                <a:solidFill>
                  <a:srgbClr val="7F7F7F"/>
                </a:solidFill>
                <a:latin typeface="FAEATI+CenturyGothic"/>
                <a:cs typeface="FAEATI+CenturyGothic"/>
              </a:rPr>
              <a:t> </a:t>
            </a:r>
            <a:r>
              <a:rPr sz="2200" dirty="0">
                <a:solidFill>
                  <a:srgbClr val="7F7F7F"/>
                </a:solidFill>
                <a:latin typeface="FAEATI+CenturyGothic"/>
                <a:cs typeface="FAEATI+CenturyGothic"/>
              </a:rPr>
              <a:t>in complexe fase</a:t>
            </a:r>
          </a:p>
          <a:p>
            <a:pPr marL="0" marR="0">
              <a:lnSpc>
                <a:spcPts val="2879"/>
              </a:lnSpc>
              <a:spcBef>
                <a:spcPts val="0"/>
              </a:spcBef>
              <a:spcAft>
                <a:spcPts val="0"/>
              </a:spcAft>
            </a:pPr>
            <a:r>
              <a:rPr sz="2800" dirty="0">
                <a:solidFill>
                  <a:srgbClr val="224497"/>
                </a:solidFill>
                <a:latin typeface="RRUIJQ+CenturyGothic"/>
                <a:cs typeface="RRUIJQ+CenturyGothic"/>
              </a:rPr>
              <a:t>▪</a:t>
            </a:r>
            <a:r>
              <a:rPr sz="2800" spc="1122" dirty="0">
                <a:solidFill>
                  <a:srgbClr val="224497"/>
                </a:solidFill>
                <a:latin typeface="Times New Roman"/>
                <a:cs typeface="Times New Roman"/>
              </a:rPr>
              <a:t> </a:t>
            </a:r>
            <a:r>
              <a:rPr sz="2200" dirty="0">
                <a:solidFill>
                  <a:srgbClr val="7F7F7F"/>
                </a:solidFill>
                <a:latin typeface="FAEATI+CenturyGothic"/>
                <a:cs typeface="FAEATI+CenturyGothic"/>
              </a:rPr>
              <a:t>Hogere kwaliteit</a:t>
            </a:r>
            <a:r>
              <a:rPr sz="2200" spc="11" dirty="0">
                <a:solidFill>
                  <a:srgbClr val="7F7F7F"/>
                </a:solidFill>
                <a:latin typeface="FAEATI+CenturyGothic"/>
                <a:cs typeface="FAEATI+CenturyGothic"/>
              </a:rPr>
              <a:t> </a:t>
            </a:r>
            <a:r>
              <a:rPr sz="2200" dirty="0">
                <a:solidFill>
                  <a:srgbClr val="7F7F7F"/>
                </a:solidFill>
                <a:latin typeface="FAEATI+CenturyGothic"/>
                <a:cs typeface="FAEATI+CenturyGothic"/>
              </a:rPr>
              <a:t>van zorg</a:t>
            </a:r>
          </a:p>
        </p:txBody>
      </p:sp>
      <p:sp>
        <p:nvSpPr>
          <p:cNvPr id="9" name="object 9"/>
          <p:cNvSpPr txBox="1"/>
          <p:nvPr/>
        </p:nvSpPr>
        <p:spPr>
          <a:xfrm>
            <a:off x="6058287" y="3647834"/>
            <a:ext cx="5452836" cy="793685"/>
          </a:xfrm>
          <a:prstGeom prst="rect">
            <a:avLst/>
          </a:prstGeom>
        </p:spPr>
        <p:txBody>
          <a:bodyPr vert="horz" wrap="square" lIns="0" tIns="0" rIns="0" bIns="0" rtlCol="0">
            <a:spAutoFit/>
          </a:bodyPr>
          <a:lstStyle/>
          <a:p>
            <a:pPr marL="0" marR="0">
              <a:lnSpc>
                <a:spcPts val="2697"/>
              </a:lnSpc>
              <a:spcBef>
                <a:spcPts val="0"/>
              </a:spcBef>
              <a:spcAft>
                <a:spcPts val="0"/>
              </a:spcAft>
            </a:pPr>
            <a:r>
              <a:rPr sz="2200" dirty="0">
                <a:solidFill>
                  <a:srgbClr val="7F7F7F"/>
                </a:solidFill>
                <a:latin typeface="FWENGT+CenturyGothic-Bold"/>
                <a:cs typeface="FWENGT+CenturyGothic-Bold"/>
              </a:rPr>
              <a:t>Levert</a:t>
            </a:r>
            <a:r>
              <a:rPr sz="2200" spc="64" dirty="0">
                <a:solidFill>
                  <a:srgbClr val="7F7F7F"/>
                </a:solidFill>
                <a:latin typeface="FWENGT+CenturyGothic-Bold"/>
                <a:cs typeface="FWENGT+CenturyGothic-Bold"/>
              </a:rPr>
              <a:t> </a:t>
            </a:r>
            <a:r>
              <a:rPr sz="2200" dirty="0">
                <a:solidFill>
                  <a:srgbClr val="7F7F7F"/>
                </a:solidFill>
                <a:latin typeface="FWENGT+CenturyGothic-Bold"/>
                <a:cs typeface="FWENGT+CenturyGothic-Bold"/>
              </a:rPr>
              <a:t>op</a:t>
            </a:r>
            <a:r>
              <a:rPr sz="2200" spc="56" dirty="0">
                <a:solidFill>
                  <a:srgbClr val="7F7F7F"/>
                </a:solidFill>
                <a:latin typeface="FWENGT+CenturyGothic-Bold"/>
                <a:cs typeface="FWENGT+CenturyGothic-Bold"/>
              </a:rPr>
              <a:t> </a:t>
            </a:r>
            <a:r>
              <a:rPr sz="2200" dirty="0">
                <a:solidFill>
                  <a:srgbClr val="7F7F7F"/>
                </a:solidFill>
                <a:latin typeface="FWENGT+CenturyGothic-Bold"/>
                <a:cs typeface="FWENGT+CenturyGothic-Bold"/>
              </a:rPr>
              <a:t>voor</a:t>
            </a:r>
            <a:r>
              <a:rPr sz="2200" spc="54" dirty="0">
                <a:solidFill>
                  <a:srgbClr val="7F7F7F"/>
                </a:solidFill>
                <a:latin typeface="FWENGT+CenturyGothic-Bold"/>
                <a:cs typeface="FWENGT+CenturyGothic-Bold"/>
              </a:rPr>
              <a:t> </a:t>
            </a:r>
            <a:r>
              <a:rPr sz="2200" dirty="0">
                <a:solidFill>
                  <a:srgbClr val="7F7F7F"/>
                </a:solidFill>
                <a:latin typeface="FWENGT+CenturyGothic-Bold"/>
                <a:cs typeface="FWENGT+CenturyGothic-Bold"/>
              </a:rPr>
              <a:t>betrokken</a:t>
            </a:r>
            <a:r>
              <a:rPr sz="2200" spc="66" dirty="0">
                <a:solidFill>
                  <a:srgbClr val="7F7F7F"/>
                </a:solidFill>
                <a:latin typeface="FWENGT+CenturyGothic-Bold"/>
                <a:cs typeface="FWENGT+CenturyGothic-Bold"/>
              </a:rPr>
              <a:t> </a:t>
            </a:r>
            <a:r>
              <a:rPr sz="2200" dirty="0">
                <a:solidFill>
                  <a:srgbClr val="7F7F7F"/>
                </a:solidFill>
                <a:latin typeface="FWENGT+CenturyGothic-Bold"/>
                <a:cs typeface="FWENGT+CenturyGothic-Bold"/>
              </a:rPr>
              <a:t>professionals:</a:t>
            </a:r>
          </a:p>
          <a:p>
            <a:pPr marL="0" marR="0">
              <a:lnSpc>
                <a:spcPts val="3120"/>
              </a:lnSpc>
              <a:spcBef>
                <a:spcPts val="0"/>
              </a:spcBef>
              <a:spcAft>
                <a:spcPts val="0"/>
              </a:spcAft>
            </a:pPr>
            <a:r>
              <a:rPr sz="2800" dirty="0">
                <a:solidFill>
                  <a:srgbClr val="224497"/>
                </a:solidFill>
                <a:latin typeface="RRUIJQ+CenturyGothic"/>
                <a:cs typeface="RRUIJQ+CenturyGothic"/>
              </a:rPr>
              <a:t>▪</a:t>
            </a:r>
            <a:r>
              <a:rPr sz="2800" spc="1122" dirty="0">
                <a:solidFill>
                  <a:srgbClr val="224497"/>
                </a:solidFill>
                <a:latin typeface="Times New Roman"/>
                <a:cs typeface="Times New Roman"/>
              </a:rPr>
              <a:t> </a:t>
            </a:r>
            <a:r>
              <a:rPr sz="2200" dirty="0">
                <a:solidFill>
                  <a:srgbClr val="7F7F7F"/>
                </a:solidFill>
                <a:latin typeface="FAEATI+CenturyGothic"/>
                <a:cs typeface="FAEATI+CenturyGothic"/>
              </a:rPr>
              <a:t>Hogere efficiëntie</a:t>
            </a:r>
          </a:p>
        </p:txBody>
      </p:sp>
      <p:sp>
        <p:nvSpPr>
          <p:cNvPr id="10" name="object 10"/>
          <p:cNvSpPr txBox="1"/>
          <p:nvPr/>
        </p:nvSpPr>
        <p:spPr>
          <a:xfrm>
            <a:off x="6058287" y="4360620"/>
            <a:ext cx="5333439"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224497"/>
                </a:solidFill>
                <a:latin typeface="RRUIJQ+CenturyGothic"/>
                <a:cs typeface="RRUIJQ+CenturyGothic"/>
              </a:rPr>
              <a:t>▪</a:t>
            </a:r>
            <a:r>
              <a:rPr sz="2800" spc="1122" dirty="0">
                <a:solidFill>
                  <a:srgbClr val="224497"/>
                </a:solidFill>
                <a:latin typeface="Times New Roman"/>
                <a:cs typeface="Times New Roman"/>
              </a:rPr>
              <a:t> </a:t>
            </a:r>
            <a:r>
              <a:rPr sz="2200" dirty="0">
                <a:solidFill>
                  <a:srgbClr val="7F7F7F"/>
                </a:solidFill>
                <a:latin typeface="FAEATI+CenturyGothic"/>
                <a:cs typeface="FAEATI+CenturyGothic"/>
              </a:rPr>
              <a:t>Betere afstemming / communicatie</a:t>
            </a:r>
          </a:p>
        </p:txBody>
      </p:sp>
      <p:sp>
        <p:nvSpPr>
          <p:cNvPr id="11" name="object 11"/>
          <p:cNvSpPr txBox="1"/>
          <p:nvPr/>
        </p:nvSpPr>
        <p:spPr>
          <a:xfrm>
            <a:off x="6415792" y="4702443"/>
            <a:ext cx="4185645" cy="380665"/>
          </a:xfrm>
          <a:prstGeom prst="rect">
            <a:avLst/>
          </a:prstGeom>
        </p:spPr>
        <p:txBody>
          <a:bodyPr vert="horz" wrap="square" lIns="0" tIns="0" rIns="0" bIns="0" rtlCol="0">
            <a:spAutoFit/>
          </a:bodyPr>
          <a:lstStyle/>
          <a:p>
            <a:pPr marL="0" marR="0">
              <a:lnSpc>
                <a:spcPts val="2697"/>
              </a:lnSpc>
              <a:spcBef>
                <a:spcPts val="0"/>
              </a:spcBef>
              <a:spcAft>
                <a:spcPts val="0"/>
              </a:spcAft>
            </a:pPr>
            <a:r>
              <a:rPr sz="2200" dirty="0">
                <a:solidFill>
                  <a:srgbClr val="7F7F7F"/>
                </a:solidFill>
                <a:latin typeface="FAEATI+CenturyGothic"/>
                <a:cs typeface="FAEATI+CenturyGothic"/>
              </a:rPr>
              <a:t>onder betrokken professionals</a:t>
            </a:r>
          </a:p>
        </p:txBody>
      </p:sp>
      <p:sp>
        <p:nvSpPr>
          <p:cNvPr id="12" name="object 12"/>
          <p:cNvSpPr txBox="1"/>
          <p:nvPr/>
        </p:nvSpPr>
        <p:spPr>
          <a:xfrm>
            <a:off x="6058287" y="5018988"/>
            <a:ext cx="5051296"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224497"/>
                </a:solidFill>
                <a:latin typeface="RRUIJQ+CenturyGothic"/>
                <a:cs typeface="RRUIJQ+CenturyGothic"/>
              </a:rPr>
              <a:t>▪</a:t>
            </a:r>
            <a:r>
              <a:rPr sz="2800" spc="1122" dirty="0">
                <a:solidFill>
                  <a:srgbClr val="224497"/>
                </a:solidFill>
                <a:latin typeface="Times New Roman"/>
                <a:cs typeface="Times New Roman"/>
              </a:rPr>
              <a:t> </a:t>
            </a:r>
            <a:r>
              <a:rPr sz="2200" dirty="0">
                <a:solidFill>
                  <a:srgbClr val="7F7F7F"/>
                </a:solidFill>
                <a:latin typeface="FAEATI+CenturyGothic"/>
                <a:cs typeface="FAEATI+CenturyGothic"/>
              </a:rPr>
              <a:t>Inzicht in implementatie en kennis</a:t>
            </a:r>
          </a:p>
        </p:txBody>
      </p:sp>
      <p:sp>
        <p:nvSpPr>
          <p:cNvPr id="13" name="object 13"/>
          <p:cNvSpPr txBox="1"/>
          <p:nvPr/>
        </p:nvSpPr>
        <p:spPr>
          <a:xfrm>
            <a:off x="6415792" y="5363859"/>
            <a:ext cx="4981241" cy="380665"/>
          </a:xfrm>
          <a:prstGeom prst="rect">
            <a:avLst/>
          </a:prstGeom>
        </p:spPr>
        <p:txBody>
          <a:bodyPr vert="horz" wrap="square" lIns="0" tIns="0" rIns="0" bIns="0" rtlCol="0">
            <a:spAutoFit/>
          </a:bodyPr>
          <a:lstStyle/>
          <a:p>
            <a:pPr marL="0" marR="0">
              <a:lnSpc>
                <a:spcPts val="2697"/>
              </a:lnSpc>
              <a:spcBef>
                <a:spcPts val="0"/>
              </a:spcBef>
              <a:spcAft>
                <a:spcPts val="0"/>
              </a:spcAft>
            </a:pPr>
            <a:r>
              <a:rPr sz="2200" dirty="0">
                <a:solidFill>
                  <a:srgbClr val="7F7F7F"/>
                </a:solidFill>
                <a:latin typeface="FAEATI+CenturyGothic"/>
                <a:cs typeface="FAEATI+CenturyGothic"/>
              </a:rPr>
              <a:t>over gebruik van Richtlijn Palliatieve</a:t>
            </a:r>
          </a:p>
        </p:txBody>
      </p:sp>
      <p:sp>
        <p:nvSpPr>
          <p:cNvPr id="14" name="object 14"/>
          <p:cNvSpPr txBox="1"/>
          <p:nvPr/>
        </p:nvSpPr>
        <p:spPr>
          <a:xfrm>
            <a:off x="6415792" y="5629034"/>
            <a:ext cx="3551312" cy="380665"/>
          </a:xfrm>
          <a:prstGeom prst="rect">
            <a:avLst/>
          </a:prstGeom>
        </p:spPr>
        <p:txBody>
          <a:bodyPr vert="horz" wrap="square" lIns="0" tIns="0" rIns="0" bIns="0" rtlCol="0">
            <a:spAutoFit/>
          </a:bodyPr>
          <a:lstStyle/>
          <a:p>
            <a:pPr marL="0" marR="0">
              <a:lnSpc>
                <a:spcPts val="2697"/>
              </a:lnSpc>
              <a:spcBef>
                <a:spcPts val="0"/>
              </a:spcBef>
              <a:spcAft>
                <a:spcPts val="0"/>
              </a:spcAft>
            </a:pPr>
            <a:r>
              <a:rPr sz="2200" dirty="0">
                <a:solidFill>
                  <a:srgbClr val="7F7F7F"/>
                </a:solidFill>
                <a:latin typeface="FAEATI+CenturyGothic"/>
                <a:cs typeface="FAEATI+CenturyGothic"/>
              </a:rPr>
              <a:t>Zorg voor Kinderen (NVK)</a:t>
            </a:r>
          </a:p>
        </p:txBody>
      </p:sp>
      <p:sp>
        <p:nvSpPr>
          <p:cNvPr id="15" name="object 15"/>
          <p:cNvSpPr txBox="1"/>
          <p:nvPr/>
        </p:nvSpPr>
        <p:spPr>
          <a:xfrm>
            <a:off x="6058287" y="5960820"/>
            <a:ext cx="3939832"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224497"/>
                </a:solidFill>
                <a:latin typeface="RRUIJQ+CenturyGothic"/>
                <a:cs typeface="RRUIJQ+CenturyGothic"/>
              </a:rPr>
              <a:t>▪</a:t>
            </a:r>
            <a:r>
              <a:rPr sz="2800" spc="1122" dirty="0">
                <a:solidFill>
                  <a:srgbClr val="224497"/>
                </a:solidFill>
                <a:latin typeface="Times New Roman"/>
                <a:cs typeface="Times New Roman"/>
              </a:rPr>
              <a:t> </a:t>
            </a:r>
            <a:r>
              <a:rPr sz="2200" dirty="0">
                <a:solidFill>
                  <a:srgbClr val="7F7F7F"/>
                </a:solidFill>
                <a:latin typeface="FAEATI+CenturyGothic"/>
                <a:cs typeface="FAEATI+CenturyGothic"/>
              </a:rPr>
              <a:t>Hogere kwaliteit</a:t>
            </a:r>
            <a:r>
              <a:rPr sz="2200" spc="11" dirty="0">
                <a:solidFill>
                  <a:srgbClr val="7F7F7F"/>
                </a:solidFill>
                <a:latin typeface="FAEATI+CenturyGothic"/>
                <a:cs typeface="FAEATI+CenturyGothic"/>
              </a:rPr>
              <a:t> </a:t>
            </a:r>
            <a:r>
              <a:rPr sz="2200" dirty="0">
                <a:solidFill>
                  <a:srgbClr val="7F7F7F"/>
                </a:solidFill>
                <a:latin typeface="FAEATI+CenturyGothic"/>
                <a:cs typeface="FAEATI+CenturyGothic"/>
              </a:rPr>
              <a:t>van zorg</a:t>
            </a:r>
          </a:p>
        </p:txBody>
      </p:sp>
      <p:sp>
        <p:nvSpPr>
          <p:cNvPr id="16" name="object 16"/>
          <p:cNvSpPr txBox="1"/>
          <p:nvPr/>
        </p:nvSpPr>
        <p:spPr>
          <a:xfrm>
            <a:off x="292264" y="6606013"/>
            <a:ext cx="281855" cy="193129"/>
          </a:xfrm>
          <a:prstGeom prst="rect">
            <a:avLst/>
          </a:prstGeom>
        </p:spPr>
        <p:txBody>
          <a:bodyPr vert="horz" wrap="square" lIns="0" tIns="0" rIns="0" bIns="0" rtlCol="0">
            <a:spAutoFit/>
          </a:bodyPr>
          <a:lstStyle/>
          <a:p>
            <a:pPr marL="0" marR="0">
              <a:lnSpc>
                <a:spcPts val="1220"/>
              </a:lnSpc>
              <a:spcBef>
                <a:spcPts val="0"/>
              </a:spcBef>
              <a:spcAft>
                <a:spcPts val="0"/>
              </a:spcAft>
            </a:pPr>
            <a:r>
              <a:rPr sz="1000" dirty="0">
                <a:solidFill>
                  <a:srgbClr val="FFFEFE"/>
                </a:solidFill>
                <a:latin typeface="NPPJRG+Calibri"/>
                <a:cs typeface="NPPJRG+Calibri"/>
              </a:rPr>
              <a:t>12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A6F92-8D0E-A6F1-0A67-BD4EF0C0E077}"/>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8F3F85D8-1E73-7EBB-986B-2D3E2D602488}"/>
              </a:ext>
            </a:extLst>
          </p:cNvPr>
          <p:cNvSpPr>
            <a:spLocks noGrp="1"/>
          </p:cNvSpPr>
          <p:nvPr>
            <p:ph idx="1"/>
          </p:nvPr>
        </p:nvSpPr>
        <p:spPr>
          <a:xfrm>
            <a:off x="-3769096" y="-387424"/>
            <a:ext cx="10442408" cy="4667250"/>
          </a:xfrm>
        </p:spPr>
        <p:txBody>
          <a:bodyPr/>
          <a:lstStyle/>
          <a:p>
            <a:endParaRPr lang="nl-NL" dirty="0"/>
          </a:p>
        </p:txBody>
      </p:sp>
      <p:sp>
        <p:nvSpPr>
          <p:cNvPr id="4" name="Tijdelijke aanduiding voor dianummer 3">
            <a:extLst>
              <a:ext uri="{FF2B5EF4-FFF2-40B4-BE49-F238E27FC236}">
                <a16:creationId xmlns:a16="http://schemas.microsoft.com/office/drawing/2014/main" id="{23069903-9BB7-569F-D414-27597E3926E8}"/>
              </a:ext>
            </a:extLst>
          </p:cNvPr>
          <p:cNvSpPr>
            <a:spLocks noGrp="1"/>
          </p:cNvSpPr>
          <p:nvPr>
            <p:ph type="sldNum" sz="quarter" idx="10"/>
          </p:nvPr>
        </p:nvSpPr>
        <p:spPr/>
        <p:txBody>
          <a:bodyPr/>
          <a:lstStyle/>
          <a:p>
            <a:fld id="{BC7542B0-25A2-47FA-B68A-E294C9D41D92}" type="slidenum">
              <a:rPr lang="nl-NL" smtClean="0"/>
              <a:pPr/>
              <a:t>24</a:t>
            </a:fld>
            <a:endParaRPr lang="nl-NL" dirty="0"/>
          </a:p>
        </p:txBody>
      </p:sp>
      <p:sp>
        <p:nvSpPr>
          <p:cNvPr id="7" name="object 1">
            <a:extLst>
              <a:ext uri="{FF2B5EF4-FFF2-40B4-BE49-F238E27FC236}">
                <a16:creationId xmlns:a16="http://schemas.microsoft.com/office/drawing/2014/main" id="{5AA9F688-9FB5-BAD2-12F2-3D4ED1B2CD1D}"/>
              </a:ext>
            </a:extLst>
          </p:cNvPr>
          <p:cNvSpPr/>
          <p:nvPr/>
        </p:nvSpPr>
        <p:spPr>
          <a:xfrm>
            <a:off x="1560597" y="-129605"/>
            <a:ext cx="9144000" cy="6857999"/>
          </a:xfrm>
          <a:prstGeom prst="rect">
            <a:avLst/>
          </a:prstGeom>
          <a:blipFill>
            <a:blip r:embed="rId2" cstate="print"/>
            <a:stretch>
              <a:fillRect/>
            </a:stretch>
          </a:blipFill>
        </p:spPr>
        <p:txBody>
          <a:bodyPr wrap="square" lIns="0" tIns="0" rIns="0" bIns="0" rtlCol="0">
            <a:spAutoFit/>
          </a:bodyPr>
          <a:lstStyle/>
          <a:p>
            <a:endParaRPr/>
          </a:p>
        </p:txBody>
      </p:sp>
    </p:spTree>
    <p:extLst>
      <p:ext uri="{BB962C8B-B14F-4D97-AF65-F5344CB8AC3E}">
        <p14:creationId xmlns:p14="http://schemas.microsoft.com/office/powerpoint/2010/main" val="4107261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1127448" y="0"/>
            <a:ext cx="9909681"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072641" y="386053"/>
            <a:ext cx="8628701" cy="980703"/>
          </a:xfrm>
          <a:prstGeom prst="rect">
            <a:avLst/>
          </a:prstGeom>
        </p:spPr>
        <p:txBody>
          <a:bodyPr vert="horz" wrap="square" lIns="0" tIns="0" rIns="0" bIns="0" rtlCol="0">
            <a:spAutoFit/>
          </a:bodyPr>
          <a:lstStyle/>
          <a:p>
            <a:pPr>
              <a:lnSpc>
                <a:spcPts val="3582"/>
              </a:lnSpc>
            </a:pPr>
            <a:r>
              <a:rPr sz="3200" dirty="0">
                <a:solidFill>
                  <a:srgbClr val="FFFFFF"/>
                </a:solidFill>
                <a:latin typeface="DOTCHM+Kollektif"/>
                <a:cs typeface="DOTCHM+Kollektif"/>
              </a:rPr>
              <a:t>De werkwijze van</a:t>
            </a:r>
            <a:r>
              <a:rPr sz="3200" spc="17" dirty="0">
                <a:solidFill>
                  <a:srgbClr val="FFFFFF"/>
                </a:solidFill>
                <a:latin typeface="DOTCHM+Kollektif"/>
                <a:cs typeface="DOTCHM+Kollektif"/>
              </a:rPr>
              <a:t> </a:t>
            </a:r>
            <a:r>
              <a:rPr sz="3200" dirty="0">
                <a:solidFill>
                  <a:srgbClr val="FFFFFF"/>
                </a:solidFill>
                <a:latin typeface="DOTCHM+Kollektif"/>
                <a:cs typeface="DOTCHM+Kollektif"/>
              </a:rPr>
              <a:t>MKS</a:t>
            </a:r>
            <a:r>
              <a:rPr sz="3200" spc="-24" dirty="0">
                <a:solidFill>
                  <a:srgbClr val="FFFFFF"/>
                </a:solidFill>
                <a:latin typeface="DOTCHM+Kollektif"/>
                <a:cs typeface="DOTCHM+Kollektif"/>
              </a:rPr>
              <a:t> </a:t>
            </a:r>
            <a:r>
              <a:rPr sz="3200" dirty="0">
                <a:solidFill>
                  <a:srgbClr val="FFFFFF"/>
                </a:solidFill>
                <a:latin typeface="DOTCHM+Kollektif"/>
                <a:cs typeface="DOTCHM+Kollektif"/>
              </a:rPr>
              <a:t>wordt</a:t>
            </a:r>
            <a:r>
              <a:rPr sz="3200" spc="-13" dirty="0">
                <a:solidFill>
                  <a:srgbClr val="FFFFFF"/>
                </a:solidFill>
                <a:latin typeface="DOTCHM+Kollektif"/>
                <a:cs typeface="DOTCHM+Kollektif"/>
              </a:rPr>
              <a:t> </a:t>
            </a:r>
            <a:r>
              <a:rPr sz="3200" dirty="0">
                <a:solidFill>
                  <a:srgbClr val="FFFFFF"/>
                </a:solidFill>
                <a:latin typeface="DOTCHM+Kollektif"/>
                <a:cs typeface="DOTCHM+Kollektif"/>
              </a:rPr>
              <a:t>toegepast</a:t>
            </a:r>
            <a:r>
              <a:rPr sz="3200" spc="15" dirty="0">
                <a:solidFill>
                  <a:srgbClr val="FFFFFF"/>
                </a:solidFill>
                <a:latin typeface="DOTCHM+Kollektif"/>
                <a:cs typeface="DOTCHM+Kollektif"/>
              </a:rPr>
              <a:t> </a:t>
            </a:r>
            <a:r>
              <a:rPr sz="3200" dirty="0">
                <a:solidFill>
                  <a:srgbClr val="FFFFFF"/>
                </a:solidFill>
                <a:latin typeface="DOTCHM+Kollektif"/>
                <a:cs typeface="DOTCHM+Kollektif"/>
              </a:rPr>
              <a:t>binnen</a:t>
            </a:r>
          </a:p>
          <a:p>
            <a:pPr>
              <a:lnSpc>
                <a:spcPts val="3582"/>
              </a:lnSpc>
              <a:spcBef>
                <a:spcPts val="207"/>
              </a:spcBef>
            </a:pPr>
            <a:r>
              <a:rPr sz="3200" dirty="0">
                <a:solidFill>
                  <a:srgbClr val="FFFFFF"/>
                </a:solidFill>
                <a:latin typeface="DOTCHM+Kollektif"/>
                <a:cs typeface="DOTCHM+Kollektif"/>
              </a:rPr>
              <a:t>de Netwerken Integrale Kindzorg</a:t>
            </a:r>
            <a:r>
              <a:rPr sz="3200" spc="-11" dirty="0">
                <a:solidFill>
                  <a:srgbClr val="FFFFFF"/>
                </a:solidFill>
                <a:latin typeface="DOTCHM+Kollektif"/>
                <a:cs typeface="DOTCHM+Kollektif"/>
              </a:rPr>
              <a:t> </a:t>
            </a:r>
            <a:r>
              <a:rPr sz="3200" dirty="0">
                <a:solidFill>
                  <a:srgbClr val="FFFFFF"/>
                </a:solidFill>
                <a:latin typeface="DOTCHM+Kollektif"/>
                <a:cs typeface="DOTCHM+Kollektif"/>
              </a:rPr>
              <a:t>(NIK)</a:t>
            </a:r>
          </a:p>
        </p:txBody>
      </p:sp>
      <p:sp>
        <p:nvSpPr>
          <p:cNvPr id="4" name="object 4"/>
          <p:cNvSpPr txBox="1"/>
          <p:nvPr/>
        </p:nvSpPr>
        <p:spPr>
          <a:xfrm>
            <a:off x="6879082" y="1993456"/>
            <a:ext cx="232432" cy="256480"/>
          </a:xfrm>
          <a:prstGeom prst="rect">
            <a:avLst/>
          </a:prstGeom>
        </p:spPr>
        <p:txBody>
          <a:bodyPr vert="horz" wrap="square" lIns="0" tIns="0" rIns="0" bIns="0" rtlCol="0">
            <a:spAutoFit/>
          </a:bodyPr>
          <a:lstStyle/>
          <a:p>
            <a:pPr>
              <a:lnSpc>
                <a:spcPts val="2010"/>
              </a:lnSpc>
            </a:pPr>
            <a:r>
              <a:rPr dirty="0">
                <a:solidFill>
                  <a:srgbClr val="57A1D8"/>
                </a:solidFill>
                <a:latin typeface="DCRWSQ+Arial"/>
                <a:cs typeface="DCRWSQ+Arial"/>
              </a:rPr>
              <a:t>•</a:t>
            </a:r>
          </a:p>
        </p:txBody>
      </p:sp>
      <p:sp>
        <p:nvSpPr>
          <p:cNvPr id="5" name="object 5"/>
          <p:cNvSpPr txBox="1"/>
          <p:nvPr/>
        </p:nvSpPr>
        <p:spPr>
          <a:xfrm>
            <a:off x="6879082" y="3426270"/>
            <a:ext cx="232432" cy="256480"/>
          </a:xfrm>
          <a:prstGeom prst="rect">
            <a:avLst/>
          </a:prstGeom>
        </p:spPr>
        <p:txBody>
          <a:bodyPr vert="horz" wrap="square" lIns="0" tIns="0" rIns="0" bIns="0" rtlCol="0">
            <a:spAutoFit/>
          </a:bodyPr>
          <a:lstStyle/>
          <a:p>
            <a:pPr>
              <a:lnSpc>
                <a:spcPts val="2010"/>
              </a:lnSpc>
            </a:pPr>
            <a:r>
              <a:rPr dirty="0">
                <a:solidFill>
                  <a:srgbClr val="57A1D8"/>
                </a:solidFill>
                <a:latin typeface="DCRWSQ+Arial"/>
                <a:cs typeface="DCRWSQ+Arial"/>
              </a:rPr>
              <a:t>•</a:t>
            </a:r>
          </a:p>
        </p:txBody>
      </p:sp>
      <p:sp>
        <p:nvSpPr>
          <p:cNvPr id="6" name="object 6"/>
          <p:cNvSpPr txBox="1"/>
          <p:nvPr/>
        </p:nvSpPr>
        <p:spPr>
          <a:xfrm>
            <a:off x="6879083" y="3974635"/>
            <a:ext cx="232539" cy="538609"/>
          </a:xfrm>
          <a:prstGeom prst="rect">
            <a:avLst/>
          </a:prstGeom>
        </p:spPr>
        <p:txBody>
          <a:bodyPr vert="horz" wrap="square" lIns="0" tIns="0" rIns="0" bIns="0" rtlCol="0">
            <a:spAutoFit/>
          </a:bodyPr>
          <a:lstStyle/>
          <a:p>
            <a:pPr>
              <a:lnSpc>
                <a:spcPts val="2013"/>
              </a:lnSpc>
            </a:pPr>
            <a:r>
              <a:rPr dirty="0">
                <a:solidFill>
                  <a:srgbClr val="57A1D8"/>
                </a:solidFill>
                <a:latin typeface="DCRWSQ+Arial"/>
                <a:cs typeface="DCRWSQ+Arial"/>
              </a:rPr>
              <a:t>•</a:t>
            </a:r>
          </a:p>
          <a:p>
            <a:pPr>
              <a:lnSpc>
                <a:spcPts val="2010"/>
              </a:lnSpc>
              <a:spcBef>
                <a:spcPts val="150"/>
              </a:spcBef>
            </a:pPr>
            <a:r>
              <a:rPr dirty="0">
                <a:solidFill>
                  <a:srgbClr val="57A1D8"/>
                </a:solidFill>
                <a:latin typeface="DCRWSQ+Arial"/>
                <a:cs typeface="DCRWSQ+Arial"/>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02833" y="596340"/>
            <a:ext cx="3267720" cy="474092"/>
          </a:xfrm>
          <a:prstGeom prst="rect">
            <a:avLst/>
          </a:prstGeom>
        </p:spPr>
        <p:txBody>
          <a:bodyPr vert="horz" wrap="square" lIns="0" tIns="0" rIns="0" bIns="0" rtlCol="0">
            <a:spAutoFit/>
          </a:bodyPr>
          <a:lstStyle/>
          <a:p>
            <a:pPr marL="0" marR="0">
              <a:lnSpc>
                <a:spcPts val="3433"/>
              </a:lnSpc>
              <a:spcBef>
                <a:spcPts val="0"/>
              </a:spcBef>
              <a:spcAft>
                <a:spcPts val="0"/>
              </a:spcAft>
            </a:pPr>
            <a:r>
              <a:rPr sz="2800" dirty="0">
                <a:solidFill>
                  <a:srgbClr val="E2051E"/>
                </a:solidFill>
                <a:latin typeface="FJWSKK+CenturyGothic-Bold"/>
                <a:cs typeface="FJWSKK+CenturyGothic-Bold"/>
              </a:rPr>
              <a:t>Contactgegevens</a:t>
            </a:r>
          </a:p>
        </p:txBody>
      </p:sp>
      <p:sp>
        <p:nvSpPr>
          <p:cNvPr id="4" name="object 4"/>
          <p:cNvSpPr txBox="1"/>
          <p:nvPr/>
        </p:nvSpPr>
        <p:spPr>
          <a:xfrm>
            <a:off x="1002832" y="1345119"/>
            <a:ext cx="5596000" cy="583089"/>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rPr>
              <a:t>▪</a:t>
            </a:r>
            <a:r>
              <a:rPr sz="3500" spc="699" dirty="0">
                <a:solidFill>
                  <a:srgbClr val="224497"/>
                </a:solidFill>
                <a:latin typeface="Times New Roman"/>
                <a:cs typeface="Times New Roman"/>
              </a:rPr>
              <a:t> </a:t>
            </a:r>
            <a:r>
              <a:rPr sz="2800" dirty="0">
                <a:solidFill>
                  <a:srgbClr val="7F7F7F"/>
                </a:solidFill>
                <a:latin typeface="UKAFPL+CenturyGothic"/>
                <a:cs typeface="UKAFPL+CenturyGothic"/>
              </a:rPr>
              <a:t>Netwerken Integrale Kindzorg</a:t>
            </a:r>
          </a:p>
        </p:txBody>
      </p:sp>
      <p:sp>
        <p:nvSpPr>
          <p:cNvPr id="5" name="object 5"/>
          <p:cNvSpPr txBox="1"/>
          <p:nvPr/>
        </p:nvSpPr>
        <p:spPr>
          <a:xfrm>
            <a:off x="1359701" y="1891021"/>
            <a:ext cx="5029436"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224497"/>
                </a:solidFill>
                <a:latin typeface="UDSWLC+CenturyGothic"/>
                <a:cs typeface="UDSWLC+CenturyGothic"/>
              </a:rPr>
              <a:t>▫</a:t>
            </a:r>
            <a:r>
              <a:rPr sz="2400" spc="1364" dirty="0">
                <a:solidFill>
                  <a:srgbClr val="224497"/>
                </a:solidFill>
                <a:latin typeface="Times New Roman"/>
                <a:cs typeface="Times New Roman"/>
              </a:rPr>
              <a:t> </a:t>
            </a:r>
            <a:r>
              <a:rPr sz="2400" dirty="0">
                <a:solidFill>
                  <a:srgbClr val="7F7F7F"/>
                </a:solidFill>
                <a:latin typeface="WTBESE+CenturyGothic"/>
                <a:cs typeface="WTBESE+CenturyGothic"/>
              </a:rPr>
              <a:t>Eigen website &amp; mailadres, zie:</a:t>
            </a:r>
          </a:p>
        </p:txBody>
      </p:sp>
      <p:sp>
        <p:nvSpPr>
          <p:cNvPr id="6" name="object 6"/>
          <p:cNvSpPr txBox="1"/>
          <p:nvPr/>
        </p:nvSpPr>
        <p:spPr>
          <a:xfrm>
            <a:off x="1359701" y="2284214"/>
            <a:ext cx="8505744"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224497"/>
                </a:solidFill>
                <a:latin typeface="UDSWLC+CenturyGothic"/>
                <a:cs typeface="UDSWLC+CenturyGothic"/>
                <a:hlinkClick r:id="rId3">
                  <a:extLst>
                    <a:ext uri="{A12FA001-AC4F-418D-AE19-62706E023703}">
                      <ahyp:hlinkClr xmlns:ahyp="http://schemas.microsoft.com/office/drawing/2018/hyperlinkcolor" val="tx"/>
                    </a:ext>
                  </a:extLst>
                </a:hlinkClick>
              </a:rPr>
              <a:t>▫</a:t>
            </a:r>
            <a:r>
              <a:rPr sz="2400" spc="1364" dirty="0">
                <a:solidFill>
                  <a:srgbClr val="224497"/>
                </a:solidFill>
                <a:latin typeface="Times New Roman"/>
                <a:cs typeface="Times New Roman"/>
                <a:hlinkClick r:id="rId3">
                  <a:extLst>
                    <a:ext uri="{A12FA001-AC4F-418D-AE19-62706E023703}">
                      <ahyp:hlinkClr xmlns:ahyp="http://schemas.microsoft.com/office/drawing/2018/hyperlinkcolor" val="tx"/>
                    </a:ext>
                  </a:extLst>
                </a:hlinkClick>
              </a:rPr>
              <a:t> </a:t>
            </a:r>
            <a:r>
              <a:rPr sz="2400" u="sng" dirty="0">
                <a:solidFill>
                  <a:srgbClr val="0562C0"/>
                </a:solidFill>
                <a:latin typeface="WTBESE+CenturyGothic"/>
                <a:cs typeface="WTBESE+CenturyGothic"/>
                <a:hlinkClick r:id="rId3">
                  <a:extLst>
                    <a:ext uri="{A12FA001-AC4F-418D-AE19-62706E023703}">
                      <ahyp:hlinkClr xmlns:ahyp="http://schemas.microsoft.com/office/drawing/2018/hyperlinkcolor" val="tx"/>
                    </a:ext>
                  </a:extLst>
                </a:hlinkClick>
              </a:rPr>
              <a:t>https://www.kinderpalliatief.nl/Professional/Regionale-</a:t>
            </a:r>
          </a:p>
        </p:txBody>
      </p:sp>
      <p:sp>
        <p:nvSpPr>
          <p:cNvPr id="7" name="object 7"/>
          <p:cNvSpPr txBox="1"/>
          <p:nvPr/>
        </p:nvSpPr>
        <p:spPr>
          <a:xfrm>
            <a:off x="1717206" y="2616446"/>
            <a:ext cx="5066704"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u="sng" dirty="0">
                <a:solidFill>
                  <a:srgbClr val="0562C0"/>
                </a:solidFill>
                <a:latin typeface="WTBESE+CenturyGothic"/>
                <a:cs typeface="WTBESE+CenturyGothic"/>
                <a:hlinkClick r:id="rId3">
                  <a:extLst>
                    <a:ext uri="{A12FA001-AC4F-418D-AE19-62706E023703}">
                      <ahyp:hlinkClr xmlns:ahyp="http://schemas.microsoft.com/office/drawing/2018/hyperlinkcolor" val="tx"/>
                    </a:ext>
                  </a:extLst>
                </a:hlinkClick>
              </a:rPr>
              <a:t>Netwerken-Kinderpalliatieve-Zorg</a:t>
            </a:r>
          </a:p>
        </p:txBody>
      </p:sp>
      <p:sp>
        <p:nvSpPr>
          <p:cNvPr id="8" name="object 8"/>
          <p:cNvSpPr txBox="1"/>
          <p:nvPr/>
        </p:nvSpPr>
        <p:spPr>
          <a:xfrm>
            <a:off x="1002832" y="2969703"/>
            <a:ext cx="4311157" cy="583089"/>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rPr>
              <a:t>▪</a:t>
            </a:r>
            <a:r>
              <a:rPr sz="3500" spc="699" dirty="0">
                <a:solidFill>
                  <a:srgbClr val="224497"/>
                </a:solidFill>
                <a:latin typeface="Times New Roman"/>
                <a:cs typeface="Times New Roman"/>
              </a:rPr>
              <a:t> </a:t>
            </a:r>
            <a:r>
              <a:rPr sz="2800" dirty="0">
                <a:solidFill>
                  <a:srgbClr val="7F7F7F"/>
                </a:solidFill>
                <a:latin typeface="UKAFPL+CenturyGothic"/>
                <a:cs typeface="UKAFPL+CenturyGothic"/>
              </a:rPr>
              <a:t>Kinder Comfort Teams</a:t>
            </a:r>
          </a:p>
        </p:txBody>
      </p:sp>
      <p:sp>
        <p:nvSpPr>
          <p:cNvPr id="9" name="object 9"/>
          <p:cNvSpPr txBox="1"/>
          <p:nvPr/>
        </p:nvSpPr>
        <p:spPr>
          <a:xfrm>
            <a:off x="1359701" y="3518654"/>
            <a:ext cx="10048529"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dirty="0">
                <a:solidFill>
                  <a:srgbClr val="224497"/>
                </a:solidFill>
                <a:latin typeface="UDSWLC+CenturyGothic"/>
                <a:cs typeface="UDSWLC+CenturyGothic"/>
                <a:hlinkClick r:id="rId4">
                  <a:extLst>
                    <a:ext uri="{A12FA001-AC4F-418D-AE19-62706E023703}">
                      <ahyp:hlinkClr xmlns:ahyp="http://schemas.microsoft.com/office/drawing/2018/hyperlinkcolor" val="tx"/>
                    </a:ext>
                  </a:extLst>
                </a:hlinkClick>
              </a:rPr>
              <a:t>▫</a:t>
            </a:r>
            <a:r>
              <a:rPr sz="2400" spc="1364" dirty="0">
                <a:solidFill>
                  <a:srgbClr val="224497"/>
                </a:solidFill>
                <a:latin typeface="Times New Roman"/>
                <a:cs typeface="Times New Roman"/>
                <a:hlinkClick r:id="rId4">
                  <a:extLst>
                    <a:ext uri="{A12FA001-AC4F-418D-AE19-62706E023703}">
                      <ahyp:hlinkClr xmlns:ahyp="http://schemas.microsoft.com/office/drawing/2018/hyperlinkcolor" val="tx"/>
                    </a:ext>
                  </a:extLst>
                </a:hlinkClick>
              </a:rPr>
              <a:t> </a:t>
            </a:r>
            <a:r>
              <a:rPr sz="2400" u="sng" dirty="0">
                <a:solidFill>
                  <a:srgbClr val="0562C0"/>
                </a:solidFill>
                <a:latin typeface="WTBESE+CenturyGothic"/>
                <a:cs typeface="WTBESE+CenturyGothic"/>
                <a:hlinkClick r:id="rId4">
                  <a:extLst>
                    <a:ext uri="{A12FA001-AC4F-418D-AE19-62706E023703}">
                      <ahyp:hlinkClr xmlns:ahyp="http://schemas.microsoft.com/office/drawing/2018/hyperlinkcolor" val="tx"/>
                    </a:ext>
                  </a:extLst>
                </a:hlinkClick>
              </a:rPr>
              <a:t>https://www.kinderpalliatief.nl/Professional/Consultatie/Kinderpa</a:t>
            </a:r>
          </a:p>
        </p:txBody>
      </p:sp>
      <p:sp>
        <p:nvSpPr>
          <p:cNvPr id="10" name="object 10"/>
          <p:cNvSpPr txBox="1"/>
          <p:nvPr/>
        </p:nvSpPr>
        <p:spPr>
          <a:xfrm>
            <a:off x="1717206" y="3847838"/>
            <a:ext cx="2016769" cy="411807"/>
          </a:xfrm>
          <a:prstGeom prst="rect">
            <a:avLst/>
          </a:prstGeom>
        </p:spPr>
        <p:txBody>
          <a:bodyPr vert="horz" wrap="square" lIns="0" tIns="0" rIns="0" bIns="0" rtlCol="0">
            <a:spAutoFit/>
          </a:bodyPr>
          <a:lstStyle/>
          <a:p>
            <a:pPr marL="0" marR="0">
              <a:lnSpc>
                <a:spcPts val="2942"/>
              </a:lnSpc>
              <a:spcBef>
                <a:spcPts val="0"/>
              </a:spcBef>
              <a:spcAft>
                <a:spcPts val="0"/>
              </a:spcAft>
            </a:pPr>
            <a:r>
              <a:rPr sz="2400" u="sng" dirty="0">
                <a:solidFill>
                  <a:srgbClr val="0562C0"/>
                </a:solidFill>
                <a:latin typeface="WTBESE+CenturyGothic"/>
                <a:cs typeface="WTBESE+CenturyGothic"/>
                <a:hlinkClick r:id="rId4">
                  <a:extLst>
                    <a:ext uri="{A12FA001-AC4F-418D-AE19-62706E023703}">
                      <ahyp:hlinkClr xmlns:ahyp="http://schemas.microsoft.com/office/drawing/2018/hyperlinkcolor" val="tx"/>
                    </a:ext>
                  </a:extLst>
                </a:hlinkClick>
              </a:rPr>
              <a:t>lliatief-teams</a:t>
            </a:r>
          </a:p>
        </p:txBody>
      </p:sp>
      <p:sp>
        <p:nvSpPr>
          <p:cNvPr id="11" name="object 11"/>
          <p:cNvSpPr txBox="1"/>
          <p:nvPr/>
        </p:nvSpPr>
        <p:spPr>
          <a:xfrm>
            <a:off x="1002832" y="4201095"/>
            <a:ext cx="8261610" cy="583089"/>
          </a:xfrm>
          <a:prstGeom prst="rect">
            <a:avLst/>
          </a:prstGeom>
        </p:spPr>
        <p:txBody>
          <a:bodyPr vert="horz" wrap="square" lIns="0" tIns="0" rIns="0" bIns="0" rtlCol="0">
            <a:spAutoFit/>
          </a:bodyPr>
          <a:lstStyle/>
          <a:p>
            <a:pPr marL="0" marR="0">
              <a:lnSpc>
                <a:spcPts val="4291"/>
              </a:lnSpc>
              <a:spcBef>
                <a:spcPts val="0"/>
              </a:spcBef>
              <a:spcAft>
                <a:spcPts val="0"/>
              </a:spcAft>
            </a:pPr>
            <a:r>
              <a:rPr sz="3500" dirty="0">
                <a:solidFill>
                  <a:srgbClr val="224497"/>
                </a:solidFill>
                <a:latin typeface="IWMVHT+CenturyGothic"/>
                <a:cs typeface="IWMVHT+CenturyGothic"/>
              </a:rPr>
              <a:t>▪</a:t>
            </a:r>
            <a:r>
              <a:rPr sz="3500" spc="699" dirty="0">
                <a:solidFill>
                  <a:srgbClr val="224497"/>
                </a:solidFill>
                <a:latin typeface="Times New Roman"/>
                <a:cs typeface="Times New Roman"/>
              </a:rPr>
              <a:t> </a:t>
            </a:r>
            <a:r>
              <a:rPr sz="2800" dirty="0">
                <a:solidFill>
                  <a:srgbClr val="7F7F7F"/>
                </a:solidFill>
                <a:latin typeface="UKAFPL+CenturyGothic"/>
                <a:cs typeface="UKAFPL+CenturyGothic"/>
              </a:rPr>
              <a:t>Algemene informatie: </a:t>
            </a:r>
            <a:r>
              <a:rPr sz="2800" u="sng" dirty="0">
                <a:solidFill>
                  <a:srgbClr val="0562C0"/>
                </a:solidFill>
                <a:latin typeface="UKAFPL+CenturyGothic"/>
                <a:cs typeface="UKAFPL+CenturyGothic"/>
                <a:hlinkClick r:id="rId5">
                  <a:extLst>
                    <a:ext uri="{A12FA001-AC4F-418D-AE19-62706E023703}">
                      <ahyp:hlinkClr xmlns:ahyp="http://schemas.microsoft.com/office/drawing/2018/hyperlinkcolor" val="tx"/>
                    </a:ext>
                  </a:extLst>
                </a:hlinkClick>
              </a:rPr>
              <a:t>www.kinderpalliatief.nl</a:t>
            </a:r>
          </a:p>
        </p:txBody>
      </p:sp>
      <p:sp>
        <p:nvSpPr>
          <p:cNvPr id="12" name="object 12"/>
          <p:cNvSpPr txBox="1"/>
          <p:nvPr/>
        </p:nvSpPr>
        <p:spPr>
          <a:xfrm>
            <a:off x="292264" y="6606013"/>
            <a:ext cx="281855" cy="193129"/>
          </a:xfrm>
          <a:prstGeom prst="rect">
            <a:avLst/>
          </a:prstGeom>
        </p:spPr>
        <p:txBody>
          <a:bodyPr vert="horz" wrap="square" lIns="0" tIns="0" rIns="0" bIns="0" rtlCol="0">
            <a:spAutoFit/>
          </a:bodyPr>
          <a:lstStyle/>
          <a:p>
            <a:pPr marL="0" marR="0">
              <a:lnSpc>
                <a:spcPts val="1220"/>
              </a:lnSpc>
              <a:spcBef>
                <a:spcPts val="0"/>
              </a:spcBef>
              <a:spcAft>
                <a:spcPts val="0"/>
              </a:spcAft>
            </a:pPr>
            <a:r>
              <a:rPr sz="1000" dirty="0">
                <a:solidFill>
                  <a:srgbClr val="FFFEFE"/>
                </a:solidFill>
                <a:latin typeface="NPPJRG+Calibri"/>
                <a:cs typeface="NPPJRG+Calibri"/>
              </a:rPr>
              <a:t>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EF0B57-B648-E345-A1F7-A42FCDB4BCA3}"/>
              </a:ext>
            </a:extLst>
          </p:cNvPr>
          <p:cNvSpPr>
            <a:spLocks noGrp="1"/>
          </p:cNvSpPr>
          <p:nvPr>
            <p:ph type="title"/>
          </p:nvPr>
        </p:nvSpPr>
        <p:spPr/>
        <p:txBody>
          <a:bodyPr/>
          <a:lstStyle/>
          <a:p>
            <a:r>
              <a:rPr lang="nl-NL" dirty="0"/>
              <a:t>Vragen/ opmerkingen</a:t>
            </a:r>
          </a:p>
        </p:txBody>
      </p:sp>
      <p:pic>
        <p:nvPicPr>
          <p:cNvPr id="6" name="Tijdelijke aanduiding voor inhoud 5">
            <a:extLst>
              <a:ext uri="{FF2B5EF4-FFF2-40B4-BE49-F238E27FC236}">
                <a16:creationId xmlns:a16="http://schemas.microsoft.com/office/drawing/2014/main" id="{BE2ECC18-79D7-F846-A3B0-B03E9EFC0A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3512" y="2000250"/>
            <a:ext cx="4318000" cy="4318000"/>
          </a:xfrm>
        </p:spPr>
      </p:pic>
      <p:sp>
        <p:nvSpPr>
          <p:cNvPr id="4" name="Tijdelijke aanduiding voor dianummer 3">
            <a:extLst>
              <a:ext uri="{FF2B5EF4-FFF2-40B4-BE49-F238E27FC236}">
                <a16:creationId xmlns:a16="http://schemas.microsoft.com/office/drawing/2014/main" id="{0CCD0777-F81F-1446-828D-7887DFFF2843}"/>
              </a:ext>
            </a:extLst>
          </p:cNvPr>
          <p:cNvSpPr>
            <a:spLocks noGrp="1"/>
          </p:cNvSpPr>
          <p:nvPr>
            <p:ph type="sldNum" sz="quarter" idx="10"/>
          </p:nvPr>
        </p:nvSpPr>
        <p:spPr/>
        <p:txBody>
          <a:bodyPr/>
          <a:lstStyle/>
          <a:p>
            <a:fld id="{BC7542B0-25A2-47FA-B68A-E294C9D41D92}" type="slidenum">
              <a:rPr lang="nl-NL" smtClean="0"/>
              <a:pPr/>
              <a:t>27</a:t>
            </a:fld>
            <a:endParaRPr lang="nl-NL" dirty="0"/>
          </a:p>
        </p:txBody>
      </p:sp>
    </p:spTree>
    <p:extLst>
      <p:ext uri="{BB962C8B-B14F-4D97-AF65-F5344CB8AC3E}">
        <p14:creationId xmlns:p14="http://schemas.microsoft.com/office/powerpoint/2010/main" val="151911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57C30-37F8-EE47-C0B3-0B8B976AD53D}"/>
              </a:ext>
            </a:extLst>
          </p:cNvPr>
          <p:cNvSpPr>
            <a:spLocks noGrp="1"/>
          </p:cNvSpPr>
          <p:nvPr>
            <p:ph type="title"/>
          </p:nvPr>
        </p:nvSpPr>
        <p:spPr/>
        <p:txBody>
          <a:bodyPr/>
          <a:lstStyle/>
          <a:p>
            <a:r>
              <a:rPr lang="nl-NL" dirty="0"/>
              <a:t>Opbouw van de presentatie</a:t>
            </a:r>
          </a:p>
        </p:txBody>
      </p:sp>
      <p:sp>
        <p:nvSpPr>
          <p:cNvPr id="3" name="Tijdelijke aanduiding voor inhoud 2">
            <a:extLst>
              <a:ext uri="{FF2B5EF4-FFF2-40B4-BE49-F238E27FC236}">
                <a16:creationId xmlns:a16="http://schemas.microsoft.com/office/drawing/2014/main" id="{A20A8518-AEEC-2590-5BFD-62E1B9977129}"/>
              </a:ext>
            </a:extLst>
          </p:cNvPr>
          <p:cNvSpPr>
            <a:spLocks noGrp="1"/>
          </p:cNvSpPr>
          <p:nvPr>
            <p:ph idx="1"/>
          </p:nvPr>
        </p:nvSpPr>
        <p:spPr>
          <a:xfrm>
            <a:off x="911392" y="1825625"/>
            <a:ext cx="10442408" cy="2585323"/>
          </a:xfrm>
        </p:spPr>
        <p:txBody>
          <a:bodyPr/>
          <a:lstStyle/>
          <a:p>
            <a:r>
              <a:rPr lang="nl-NL" sz="2400" dirty="0"/>
              <a:t>Wat is </a:t>
            </a:r>
            <a:r>
              <a:rPr lang="nl-NL" sz="2400" dirty="0" err="1"/>
              <a:t>Kinderpalliatieve</a:t>
            </a:r>
            <a:r>
              <a:rPr lang="nl-NL" sz="2400" dirty="0"/>
              <a:t> zorg</a:t>
            </a:r>
          </a:p>
          <a:p>
            <a:r>
              <a:rPr lang="nl-NL" sz="2400" dirty="0"/>
              <a:t>Richtlijn </a:t>
            </a:r>
            <a:r>
              <a:rPr lang="nl-NL" sz="2400" dirty="0" err="1"/>
              <a:t>Kinderpalliatieve</a:t>
            </a:r>
            <a:r>
              <a:rPr lang="nl-NL" sz="2400" dirty="0"/>
              <a:t> zorg EMB</a:t>
            </a:r>
          </a:p>
          <a:p>
            <a:r>
              <a:rPr lang="nl-NL" sz="2400" dirty="0"/>
              <a:t>Wat is het Netwerk Integrale Kindzorg (NIK)</a:t>
            </a:r>
          </a:p>
          <a:p>
            <a:r>
              <a:rPr lang="nl-NL" sz="2400" dirty="0"/>
              <a:t>Wat is een </a:t>
            </a:r>
            <a:r>
              <a:rPr lang="nl-NL" sz="2400" dirty="0" err="1"/>
              <a:t>Kinder</a:t>
            </a:r>
            <a:r>
              <a:rPr lang="nl-NL" sz="2400" dirty="0"/>
              <a:t> Comfort Team</a:t>
            </a:r>
          </a:p>
          <a:p>
            <a:r>
              <a:rPr lang="nl-NL" sz="2400" dirty="0"/>
              <a:t>Hoe verhoudt het KCT zich ten opzichte van het NIK?</a:t>
            </a:r>
          </a:p>
          <a:p>
            <a:r>
              <a:rPr lang="nl-NL" sz="2400" dirty="0"/>
              <a:t>Medische Kindzorg Samenwerking (MKS) en NIK</a:t>
            </a:r>
          </a:p>
          <a:p>
            <a:r>
              <a:rPr lang="nl-NL" sz="2400" dirty="0"/>
              <a:t>Hoe kunnen jullie ons benaderen</a:t>
            </a:r>
          </a:p>
        </p:txBody>
      </p:sp>
      <p:sp>
        <p:nvSpPr>
          <p:cNvPr id="4" name="Tijdelijke aanduiding voor dianummer 3">
            <a:extLst>
              <a:ext uri="{FF2B5EF4-FFF2-40B4-BE49-F238E27FC236}">
                <a16:creationId xmlns:a16="http://schemas.microsoft.com/office/drawing/2014/main" id="{EA4AB1E8-D4DD-F8F6-5F40-F5F3D8FD3174}"/>
              </a:ext>
            </a:extLst>
          </p:cNvPr>
          <p:cNvSpPr>
            <a:spLocks noGrp="1"/>
          </p:cNvSpPr>
          <p:nvPr>
            <p:ph type="sldNum" sz="quarter" idx="10"/>
          </p:nvPr>
        </p:nvSpPr>
        <p:spPr/>
        <p:txBody>
          <a:bodyPr/>
          <a:lstStyle/>
          <a:p>
            <a:fld id="{BC7542B0-25A2-47FA-B68A-E294C9D41D92}" type="slidenum">
              <a:rPr lang="nl-NL" smtClean="0"/>
              <a:pPr/>
              <a:t>3</a:t>
            </a:fld>
            <a:endParaRPr lang="nl-NL" dirty="0"/>
          </a:p>
        </p:txBody>
      </p:sp>
      <p:pic>
        <p:nvPicPr>
          <p:cNvPr id="5" name="Google Shape;65;p11" descr="Google Shape;65;p11">
            <a:extLst>
              <a:ext uri="{FF2B5EF4-FFF2-40B4-BE49-F238E27FC236}">
                <a16:creationId xmlns:a16="http://schemas.microsoft.com/office/drawing/2014/main" id="{A3BA96CA-75A2-6333-8080-0C3DC7B3D216}"/>
              </a:ext>
            </a:extLst>
          </p:cNvPr>
          <p:cNvPicPr>
            <a:picLocks noChangeAspect="1"/>
          </p:cNvPicPr>
          <p:nvPr/>
        </p:nvPicPr>
        <p:blipFill>
          <a:blip r:embed="rId3"/>
          <a:stretch>
            <a:fillRect/>
          </a:stretch>
        </p:blipFill>
        <p:spPr>
          <a:xfrm>
            <a:off x="31793" y="5217642"/>
            <a:ext cx="1175215" cy="1649423"/>
          </a:xfrm>
          <a:prstGeom prst="rect">
            <a:avLst/>
          </a:prstGeom>
          <a:ln w="12700">
            <a:miter lim="400000"/>
          </a:ln>
        </p:spPr>
      </p:pic>
      <p:pic>
        <p:nvPicPr>
          <p:cNvPr id="2050" name="Picture 2" descr="Calendar with clock icon in comic style. Agenda cartoon vector illustration  on white isolated background. Schedule time planner splash effect business  concept. 16141237 Vector Art at Vecteezy">
            <a:extLst>
              <a:ext uri="{FF2B5EF4-FFF2-40B4-BE49-F238E27FC236}">
                <a16:creationId xmlns:a16="http://schemas.microsoft.com/office/drawing/2014/main" id="{6EA25AB4-9576-DFDB-E03E-69E8C6B89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272" y="3508777"/>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39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09FECB-FF3B-79DB-0216-D09AD5C041C9}"/>
              </a:ext>
            </a:extLst>
          </p:cNvPr>
          <p:cNvSpPr>
            <a:spLocks noGrp="1"/>
          </p:cNvSpPr>
          <p:nvPr>
            <p:ph type="title"/>
          </p:nvPr>
        </p:nvSpPr>
        <p:spPr>
          <a:xfrm>
            <a:off x="911393" y="365126"/>
            <a:ext cx="10442408" cy="831626"/>
          </a:xfrm>
        </p:spPr>
        <p:txBody>
          <a:bodyPr>
            <a:normAutofit fontScale="90000"/>
          </a:bodyPr>
          <a:lstStyle/>
          <a:p>
            <a:r>
              <a:rPr lang="nl-NL" b="1" dirty="0">
                <a:solidFill>
                  <a:srgbClr val="FF0000"/>
                </a:solidFill>
                <a:effectLst/>
                <a:latin typeface="raleway" pitchFamily="2" charset="77"/>
              </a:rPr>
              <a:t>Wat is </a:t>
            </a:r>
            <a:r>
              <a:rPr lang="nl-NL" b="1" dirty="0" err="1">
                <a:solidFill>
                  <a:srgbClr val="FF0000"/>
                </a:solidFill>
                <a:effectLst/>
                <a:latin typeface="raleway" pitchFamily="2" charset="77"/>
              </a:rPr>
              <a:t>kinderpalliatieve</a:t>
            </a:r>
            <a:r>
              <a:rPr lang="nl-NL" b="1" dirty="0">
                <a:solidFill>
                  <a:srgbClr val="FF0000"/>
                </a:solidFill>
                <a:effectLst/>
                <a:latin typeface="raleway" pitchFamily="2" charset="77"/>
              </a:rPr>
              <a:t> zorg?</a:t>
            </a:r>
            <a:br>
              <a:rPr lang="nl-NL" b="1" dirty="0">
                <a:solidFill>
                  <a:srgbClr val="00717A"/>
                </a:solidFill>
                <a:effectLst/>
                <a:latin typeface="raleway" pitchFamily="2" charset="77"/>
              </a:rPr>
            </a:br>
            <a:endParaRPr lang="nl-NL" dirty="0"/>
          </a:p>
        </p:txBody>
      </p:sp>
      <p:sp>
        <p:nvSpPr>
          <p:cNvPr id="3" name="Tijdelijke aanduiding voor inhoud 2">
            <a:extLst>
              <a:ext uri="{FF2B5EF4-FFF2-40B4-BE49-F238E27FC236}">
                <a16:creationId xmlns:a16="http://schemas.microsoft.com/office/drawing/2014/main" id="{97754F94-246C-E9AE-2F8C-0CB86D24C0B2}"/>
              </a:ext>
            </a:extLst>
          </p:cNvPr>
          <p:cNvSpPr>
            <a:spLocks noGrp="1"/>
          </p:cNvSpPr>
          <p:nvPr>
            <p:ph idx="1"/>
          </p:nvPr>
        </p:nvSpPr>
        <p:spPr>
          <a:xfrm>
            <a:off x="911393" y="1299388"/>
            <a:ext cx="9721112" cy="4801314"/>
          </a:xfrm>
        </p:spPr>
        <p:txBody>
          <a:bodyPr/>
          <a:lstStyle/>
          <a:p>
            <a:pPr marL="357187" lvl="1" indent="0" algn="l" fontAlgn="base">
              <a:buNone/>
            </a:pPr>
            <a:r>
              <a:rPr lang="nl-NL" sz="2000" b="0" i="0" dirty="0">
                <a:effectLst/>
              </a:rPr>
              <a:t>Palliatieve zorg (definitie WHO, 2002): "Palliatieve zorg is een benadering die de kwaliteit van het leven verbetert van patiënten (en hun naasten) die te maken hebben met een levensbedreigende aandoening, door het voorkomen en verlichten van lijden, door middel van vroegtijdige signalering en zorgvuldige beoordeling en behandeling van pijn en andere problemen van lichamelijke, psychosociale en spirituele aard."</a:t>
            </a:r>
          </a:p>
          <a:p>
            <a:pPr marL="357187" lvl="1" indent="0" algn="l" fontAlgn="base">
              <a:buNone/>
            </a:pPr>
            <a:endParaRPr lang="nl-NL" sz="2000" b="0" i="0" dirty="0">
              <a:effectLst/>
            </a:endParaRPr>
          </a:p>
          <a:p>
            <a:pPr marL="357187" lvl="1" indent="0" algn="l" fontAlgn="base">
              <a:buNone/>
            </a:pPr>
            <a:r>
              <a:rPr lang="nl-NL" sz="2000" b="0" i="0" dirty="0">
                <a:effectLst/>
              </a:rPr>
              <a:t>Palliatieve zorg voor kinderen heeft als doel het verbeteren van de kwaliteit van leven, behoud van waardigheid en het verminderen van het lijden van ernstig zieke of stervende kinderen, op een manier die past bij hun opvoeding, omgeving en cultuur. </a:t>
            </a:r>
          </a:p>
          <a:p>
            <a:pPr marL="0" indent="0" algn="l" fontAlgn="base">
              <a:buNone/>
            </a:pPr>
            <a:r>
              <a:rPr lang="nl-NL" sz="2000" b="0" i="0" dirty="0">
                <a:effectLst/>
              </a:rPr>
              <a:t> </a:t>
            </a:r>
          </a:p>
          <a:p>
            <a:pPr marL="0" indent="0">
              <a:buNone/>
            </a:pPr>
            <a:endParaRPr lang="nl-NL" b="1" i="0" dirty="0">
              <a:effectLst/>
              <a:latin typeface="raleway" pitchFamily="2" charset="77"/>
            </a:endParaRPr>
          </a:p>
          <a:p>
            <a:pPr marL="0" indent="0">
              <a:buNone/>
            </a:pPr>
            <a:endParaRPr lang="nl-NL" b="1" i="1" dirty="0">
              <a:latin typeface="raleway" pitchFamily="2" charset="77"/>
            </a:endParaRPr>
          </a:p>
          <a:p>
            <a:pPr marL="0" indent="0">
              <a:buNone/>
            </a:pPr>
            <a:r>
              <a:rPr lang="nl-NL" b="1" i="1" dirty="0">
                <a:effectLst/>
                <a:latin typeface="raleway" pitchFamily="2" charset="77"/>
              </a:rPr>
              <a:t>(bron: NVK herziene Richtlijn ‘Palliatieve zorg voor kinderen’, 2022)</a:t>
            </a:r>
            <a:br>
              <a:rPr lang="nl-NL" dirty="0"/>
            </a:br>
            <a:endParaRPr lang="nl-NL" dirty="0"/>
          </a:p>
        </p:txBody>
      </p:sp>
      <p:sp>
        <p:nvSpPr>
          <p:cNvPr id="4" name="Tijdelijke aanduiding voor dianummer 3">
            <a:extLst>
              <a:ext uri="{FF2B5EF4-FFF2-40B4-BE49-F238E27FC236}">
                <a16:creationId xmlns:a16="http://schemas.microsoft.com/office/drawing/2014/main" id="{930A0A22-A9EE-163E-DA01-7F7331E2C24B}"/>
              </a:ext>
            </a:extLst>
          </p:cNvPr>
          <p:cNvSpPr>
            <a:spLocks noGrp="1"/>
          </p:cNvSpPr>
          <p:nvPr>
            <p:ph type="sldNum" sz="quarter" idx="10"/>
          </p:nvPr>
        </p:nvSpPr>
        <p:spPr/>
        <p:txBody>
          <a:bodyPr/>
          <a:lstStyle/>
          <a:p>
            <a:fld id="{BC7542B0-25A2-47FA-B68A-E294C9D41D92}" type="slidenum">
              <a:rPr lang="nl-NL" smtClean="0"/>
              <a:pPr/>
              <a:t>4</a:t>
            </a:fld>
            <a:endParaRPr lang="nl-NL" dirty="0"/>
          </a:p>
        </p:txBody>
      </p:sp>
      <p:pic>
        <p:nvPicPr>
          <p:cNvPr id="3076" name="Picture 4" descr="What vs which | Mary Morel | Online Writing Training">
            <a:extLst>
              <a:ext uri="{FF2B5EF4-FFF2-40B4-BE49-F238E27FC236}">
                <a16:creationId xmlns:a16="http://schemas.microsoft.com/office/drawing/2014/main" id="{2246D9CB-5270-6FBD-5ECB-00599380D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240" y="4333874"/>
            <a:ext cx="3771900"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34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D1DF97-B249-AB72-270A-EC88F0BEEB70}"/>
              </a:ext>
            </a:extLst>
          </p:cNvPr>
          <p:cNvSpPr>
            <a:spLocks noGrp="1"/>
          </p:cNvSpPr>
          <p:nvPr>
            <p:ph type="title"/>
          </p:nvPr>
        </p:nvSpPr>
        <p:spPr/>
        <p:txBody>
          <a:bodyPr/>
          <a:lstStyle/>
          <a:p>
            <a:r>
              <a:rPr lang="nl-NL" dirty="0"/>
              <a:t>Wat is </a:t>
            </a:r>
            <a:r>
              <a:rPr lang="nl-NL" dirty="0" err="1"/>
              <a:t>kinderpalliatieve</a:t>
            </a:r>
            <a:r>
              <a:rPr lang="nl-NL" dirty="0"/>
              <a:t> zorg</a:t>
            </a:r>
          </a:p>
        </p:txBody>
      </p:sp>
      <p:sp>
        <p:nvSpPr>
          <p:cNvPr id="3" name="Tijdelijke aanduiding voor inhoud 2">
            <a:extLst>
              <a:ext uri="{FF2B5EF4-FFF2-40B4-BE49-F238E27FC236}">
                <a16:creationId xmlns:a16="http://schemas.microsoft.com/office/drawing/2014/main" id="{2AE20C5B-15C9-8ECE-1194-B266F40AB747}"/>
              </a:ext>
            </a:extLst>
          </p:cNvPr>
          <p:cNvSpPr>
            <a:spLocks noGrp="1"/>
          </p:cNvSpPr>
          <p:nvPr>
            <p:ph idx="1"/>
          </p:nvPr>
        </p:nvSpPr>
        <p:spPr>
          <a:xfrm>
            <a:off x="911392" y="1196752"/>
            <a:ext cx="10442408" cy="4985980"/>
          </a:xfrm>
        </p:spPr>
        <p:txBody>
          <a:bodyPr/>
          <a:lstStyle/>
          <a:p>
            <a:pPr algn="l" fontAlgn="base"/>
            <a:r>
              <a:rPr lang="nl-NL" b="0" i="0" u="none" strike="noStrike" dirty="0" err="1">
                <a:solidFill>
                  <a:srgbClr val="455354"/>
                </a:solidFill>
                <a:effectLst/>
                <a:latin typeface="proxima-nova"/>
              </a:rPr>
              <a:t>Kinderpalliatieve</a:t>
            </a:r>
            <a:r>
              <a:rPr lang="nl-NL" b="0" i="0" u="none" strike="noStrike" dirty="0">
                <a:solidFill>
                  <a:srgbClr val="455354"/>
                </a:solidFill>
                <a:effectLst/>
                <a:latin typeface="proxima-nova"/>
              </a:rPr>
              <a:t> zorg is zorg voor kinderen die een </a:t>
            </a:r>
            <a:r>
              <a:rPr lang="nl-NL" b="1" i="0" u="none" strike="noStrike" dirty="0">
                <a:solidFill>
                  <a:srgbClr val="007B85"/>
                </a:solidFill>
                <a:effectLst/>
                <a:latin typeface="inherit"/>
                <a:hlinkClick r:id="rId2"/>
              </a:rPr>
              <a:t>levensbedreigende</a:t>
            </a:r>
            <a:r>
              <a:rPr lang="nl-NL" b="0" i="0" u="none" strike="noStrike" dirty="0">
                <a:solidFill>
                  <a:srgbClr val="455354"/>
                </a:solidFill>
                <a:effectLst/>
                <a:latin typeface="proxima-nova"/>
              </a:rPr>
              <a:t> of </a:t>
            </a:r>
            <a:r>
              <a:rPr lang="nl-NL" b="1" i="0" u="none" strike="noStrike" dirty="0">
                <a:solidFill>
                  <a:srgbClr val="007B85"/>
                </a:solidFill>
                <a:effectLst/>
                <a:latin typeface="inherit"/>
                <a:hlinkClick r:id="rId3"/>
              </a:rPr>
              <a:t>levensduurverkortende</a:t>
            </a:r>
            <a:r>
              <a:rPr lang="nl-NL" b="0" i="0" u="none" strike="noStrike" dirty="0">
                <a:solidFill>
                  <a:srgbClr val="455354"/>
                </a:solidFill>
                <a:effectLst/>
                <a:latin typeface="proxima-nova"/>
              </a:rPr>
              <a:t> aandoening.</a:t>
            </a:r>
            <a:r>
              <a:rPr lang="nl-NL" b="1" i="0" u="none" strike="noStrike" dirty="0">
                <a:solidFill>
                  <a:srgbClr val="455354"/>
                </a:solidFill>
                <a:effectLst/>
                <a:latin typeface="inherit"/>
              </a:rPr>
              <a:t> </a:t>
            </a:r>
          </a:p>
          <a:p>
            <a:pPr algn="l" fontAlgn="base"/>
            <a:r>
              <a:rPr lang="nl-NL" b="0" i="0" u="none" strike="noStrike" dirty="0">
                <a:solidFill>
                  <a:srgbClr val="455354"/>
                </a:solidFill>
                <a:effectLst/>
                <a:latin typeface="proxima-nova"/>
              </a:rPr>
              <a:t>Er zijn vier verschillende categorieën.</a:t>
            </a:r>
          </a:p>
          <a:p>
            <a:pPr algn="l" fontAlgn="base">
              <a:buFont typeface="Arial" panose="020B0604020202020204" pitchFamily="34" charset="0"/>
              <a:buChar char="•"/>
            </a:pPr>
            <a:r>
              <a:rPr lang="nl-NL" b="1" i="0" u="none" strike="noStrike" dirty="0">
                <a:solidFill>
                  <a:srgbClr val="455354"/>
                </a:solidFill>
                <a:effectLst/>
                <a:latin typeface="inherit"/>
              </a:rPr>
              <a:t>Categorie 1</a:t>
            </a:r>
            <a:r>
              <a:rPr lang="nl-NL" b="0" i="0" u="none" strike="noStrike" dirty="0">
                <a:solidFill>
                  <a:srgbClr val="455354"/>
                </a:solidFill>
                <a:effectLst/>
                <a:latin typeface="inherit"/>
              </a:rPr>
              <a:t>: Kinderen met een levensbedreigende aandoening waarvoor een genezende behandeling bestaat, maar mogelijk zonder succesvol resultaat (bijvoorbeeld kanker en </a:t>
            </a:r>
            <a:r>
              <a:rPr lang="nl-NL" b="0" i="0" u="none" strike="noStrike" dirty="0" err="1">
                <a:solidFill>
                  <a:srgbClr val="455354"/>
                </a:solidFill>
                <a:effectLst/>
                <a:latin typeface="inherit"/>
              </a:rPr>
              <a:t>orgaanfalen</a:t>
            </a:r>
            <a:r>
              <a:rPr lang="nl-NL" b="0" i="0" u="none" strike="noStrike" dirty="0">
                <a:solidFill>
                  <a:srgbClr val="455354"/>
                </a:solidFill>
                <a:effectLst/>
                <a:latin typeface="inherit"/>
              </a:rPr>
              <a:t>).</a:t>
            </a:r>
          </a:p>
          <a:p>
            <a:pPr algn="l" fontAlgn="base">
              <a:buFont typeface="Arial" panose="020B0604020202020204" pitchFamily="34" charset="0"/>
              <a:buChar char="•"/>
            </a:pPr>
            <a:r>
              <a:rPr lang="nl-NL" b="1" i="0" u="none" strike="noStrike" dirty="0">
                <a:solidFill>
                  <a:srgbClr val="455354"/>
                </a:solidFill>
                <a:effectLst/>
                <a:latin typeface="inherit"/>
              </a:rPr>
              <a:t>Categorie 2</a:t>
            </a:r>
            <a:r>
              <a:rPr lang="nl-NL" b="0" i="0" u="none" strike="noStrike" dirty="0">
                <a:solidFill>
                  <a:srgbClr val="455354"/>
                </a:solidFill>
                <a:effectLst/>
                <a:latin typeface="inherit"/>
              </a:rPr>
              <a:t>: Kinderen met een levensbedreigende ziekte waarbij lange perioden van intensieve behandeling kunnen bestaan (gericht op kwaliteit van leven), naast perioden waarin aan het normale leven deelgenomen kan worden (bijvoorbeeld </a:t>
            </a:r>
            <a:r>
              <a:rPr lang="nl-NL" b="0" i="0" u="none" strike="noStrike" dirty="0" err="1">
                <a:solidFill>
                  <a:srgbClr val="455354"/>
                </a:solidFill>
                <a:effectLst/>
                <a:latin typeface="inherit"/>
              </a:rPr>
              <a:t>cystic</a:t>
            </a:r>
            <a:r>
              <a:rPr lang="nl-NL" b="0" i="0" u="none" strike="noStrike" dirty="0">
                <a:solidFill>
                  <a:srgbClr val="455354"/>
                </a:solidFill>
                <a:effectLst/>
                <a:latin typeface="inherit"/>
              </a:rPr>
              <a:t> fibrosis, ernstige maagdarminfecties, ernstige immuundeficiënties en spierdystrofie).</a:t>
            </a:r>
          </a:p>
          <a:p>
            <a:pPr algn="l" fontAlgn="base">
              <a:buFont typeface="Arial" panose="020B0604020202020204" pitchFamily="34" charset="0"/>
              <a:buChar char="•"/>
            </a:pPr>
            <a:r>
              <a:rPr lang="nl-NL" b="1" i="0" u="none" strike="noStrike" dirty="0">
                <a:solidFill>
                  <a:srgbClr val="455354"/>
                </a:solidFill>
                <a:effectLst/>
                <a:latin typeface="inherit"/>
              </a:rPr>
              <a:t>Categorie 3</a:t>
            </a:r>
            <a:r>
              <a:rPr lang="nl-NL" b="0" i="0" u="none" strike="noStrike" dirty="0">
                <a:solidFill>
                  <a:srgbClr val="455354"/>
                </a:solidFill>
                <a:effectLst/>
                <a:latin typeface="inherit"/>
              </a:rPr>
              <a:t>: Kinderen met een ziekte die steeds erger wordt waarbij de behandeling vanaf de diagnose pijn verzachtend van opzet is en vele jaren kan duren (bijvoorbeeld een aantal stofwisselingsziektes zoals de ziekte van Batten, de ziekte van Gaucher en </a:t>
            </a:r>
            <a:r>
              <a:rPr lang="nl-NL" b="0" i="0" u="none" strike="noStrike" dirty="0" err="1">
                <a:solidFill>
                  <a:srgbClr val="455354"/>
                </a:solidFill>
                <a:effectLst/>
                <a:latin typeface="inherit"/>
              </a:rPr>
              <a:t>Metachromatische</a:t>
            </a:r>
            <a:r>
              <a:rPr lang="nl-NL" b="0" i="0" u="none" strike="noStrike" dirty="0">
                <a:solidFill>
                  <a:srgbClr val="455354"/>
                </a:solidFill>
                <a:effectLst/>
                <a:latin typeface="inherit"/>
              </a:rPr>
              <a:t> Leukodystrofie, chromosomale aandoeningen zoals trisomie 13 en osteogenesis imperfecta).</a:t>
            </a:r>
          </a:p>
          <a:p>
            <a:pPr algn="l" fontAlgn="base">
              <a:buFont typeface="Arial" panose="020B0604020202020204" pitchFamily="34" charset="0"/>
              <a:buChar char="•"/>
            </a:pPr>
            <a:r>
              <a:rPr lang="nl-NL" b="1" i="0" u="none" strike="noStrike" dirty="0">
                <a:solidFill>
                  <a:srgbClr val="455354"/>
                </a:solidFill>
                <a:effectLst/>
                <a:latin typeface="inherit"/>
              </a:rPr>
              <a:t>Categorie 4</a:t>
            </a:r>
            <a:r>
              <a:rPr lang="nl-NL" b="0" i="0" u="none" strike="noStrike" dirty="0">
                <a:solidFill>
                  <a:srgbClr val="455354"/>
                </a:solidFill>
                <a:effectLst/>
                <a:latin typeface="inherit"/>
              </a:rPr>
              <a:t>: Kinderen met aandoeningen, vaak neurologisch van aard, die meestal niet progressief zijn, maar toch tot ernstige afwijkingen leiden. Deze ziekten zijn een grote bedreiging voor de gezondheid door een verhoogd risico op complicaties (bijvoorbeeld extreme prematuriteit, cerebrale parese en malformaties van de hersenen).</a:t>
            </a:r>
          </a:p>
          <a:p>
            <a:endParaRPr lang="nl-NL" dirty="0"/>
          </a:p>
        </p:txBody>
      </p:sp>
      <p:sp>
        <p:nvSpPr>
          <p:cNvPr id="4" name="Tijdelijke aanduiding voor dianummer 3">
            <a:extLst>
              <a:ext uri="{FF2B5EF4-FFF2-40B4-BE49-F238E27FC236}">
                <a16:creationId xmlns:a16="http://schemas.microsoft.com/office/drawing/2014/main" id="{77963BEB-7C24-5568-E37D-7621EBF720CD}"/>
              </a:ext>
            </a:extLst>
          </p:cNvPr>
          <p:cNvSpPr>
            <a:spLocks noGrp="1"/>
          </p:cNvSpPr>
          <p:nvPr>
            <p:ph type="sldNum" sz="quarter" idx="10"/>
          </p:nvPr>
        </p:nvSpPr>
        <p:spPr/>
        <p:txBody>
          <a:bodyPr/>
          <a:lstStyle/>
          <a:p>
            <a:fld id="{BC7542B0-25A2-47FA-B68A-E294C9D41D92}" type="slidenum">
              <a:rPr lang="nl-NL" smtClean="0"/>
              <a:pPr/>
              <a:t>5</a:t>
            </a:fld>
            <a:endParaRPr lang="nl-NL" dirty="0"/>
          </a:p>
        </p:txBody>
      </p:sp>
    </p:spTree>
    <p:extLst>
      <p:ext uri="{BB962C8B-B14F-4D97-AF65-F5344CB8AC3E}">
        <p14:creationId xmlns:p14="http://schemas.microsoft.com/office/powerpoint/2010/main" val="227816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3764" y="371690"/>
            <a:ext cx="8491928" cy="817022"/>
          </a:xfrm>
        </p:spPr>
        <p:txBody>
          <a:bodyPr>
            <a:normAutofit fontScale="90000"/>
          </a:bodyPr>
          <a:lstStyle/>
          <a:p>
            <a:r>
              <a:rPr lang="nl-NL" dirty="0"/>
              <a:t>Feiten over palliatieve zorg bij kinderen</a:t>
            </a:r>
          </a:p>
        </p:txBody>
      </p:sp>
      <p:sp>
        <p:nvSpPr>
          <p:cNvPr id="3" name="Tijdelijke aanduiding voor inhoud 2"/>
          <p:cNvSpPr>
            <a:spLocks noGrp="1"/>
          </p:cNvSpPr>
          <p:nvPr>
            <p:ph idx="1"/>
          </p:nvPr>
        </p:nvSpPr>
        <p:spPr>
          <a:xfrm>
            <a:off x="5879976" y="1268760"/>
            <a:ext cx="6079892" cy="5018238"/>
          </a:xfrm>
        </p:spPr>
        <p:txBody>
          <a:bodyPr/>
          <a:lstStyle/>
          <a:p>
            <a:r>
              <a:rPr lang="nl-NL" sz="2400" dirty="0"/>
              <a:t>5000-7000 kinderen met complexe aangeboren aandoeningen, neuromusculaire ziekten, hart-, long- en stofwisselingsziekten, oncologische aandoeningen</a:t>
            </a:r>
          </a:p>
          <a:p>
            <a:endParaRPr lang="nl-NL" sz="2400" dirty="0"/>
          </a:p>
          <a:p>
            <a:r>
              <a:rPr lang="nl-NL" sz="2400" dirty="0"/>
              <a:t>Palliatieve zorg bij kinderen</a:t>
            </a:r>
            <a:endParaRPr lang="nl-NL" sz="2200" dirty="0"/>
          </a:p>
          <a:p>
            <a:pPr lvl="1"/>
            <a:r>
              <a:rPr lang="nl-NL" sz="2200" dirty="0"/>
              <a:t>Meestal &lt; 5 jaar bij aanvang van het palliatieve traject</a:t>
            </a:r>
          </a:p>
          <a:p>
            <a:pPr lvl="1"/>
            <a:r>
              <a:rPr lang="nl-NL" sz="2200" dirty="0"/>
              <a:t>Palliatieve fase duurt vaak jaren</a:t>
            </a:r>
          </a:p>
          <a:p>
            <a:pPr lvl="1"/>
            <a:endParaRPr lang="nl-NL" sz="2200" dirty="0"/>
          </a:p>
          <a:p>
            <a:r>
              <a:rPr lang="nl-NL" sz="2400" dirty="0"/>
              <a:t>Jaarlijks overlijden ongeveer 1.200 kinderen onder de 18 jaar aan de gevolgen van een ernstige ziekte. </a:t>
            </a:r>
          </a:p>
          <a:p>
            <a:endParaRPr lang="nl-NL" dirty="0"/>
          </a:p>
        </p:txBody>
      </p:sp>
      <p:pic>
        <p:nvPicPr>
          <p:cNvPr id="5" name="Tijdelijke aanduiding voor inhoud 4">
            <a:extLst>
              <a:ext uri="{FF2B5EF4-FFF2-40B4-BE49-F238E27FC236}">
                <a16:creationId xmlns:a16="http://schemas.microsoft.com/office/drawing/2014/main" id="{1385566F-9ECC-3B5B-E88A-8215EAFEC271}"/>
              </a:ext>
            </a:extLst>
          </p:cNvPr>
          <p:cNvPicPr>
            <a:picLocks noChangeAspect="1"/>
          </p:cNvPicPr>
          <p:nvPr/>
        </p:nvPicPr>
        <p:blipFill rotWithShape="1">
          <a:blip r:embed="rId2">
            <a:extLst>
              <a:ext uri="{28A0092B-C50C-407E-A947-70E740481C1C}">
                <a14:useLocalDpi xmlns:a14="http://schemas.microsoft.com/office/drawing/2010/main" val="0"/>
              </a:ext>
            </a:extLst>
          </a:blip>
          <a:srcRect l="33564"/>
          <a:stretch/>
        </p:blipFill>
        <p:spPr>
          <a:xfrm>
            <a:off x="1127447" y="1268760"/>
            <a:ext cx="4721575" cy="4667250"/>
          </a:xfrm>
          <a:prstGeom prst="rect">
            <a:avLst/>
          </a:prstGeom>
        </p:spPr>
      </p:pic>
    </p:spTree>
    <p:extLst>
      <p:ext uri="{BB962C8B-B14F-4D97-AF65-F5344CB8AC3E}">
        <p14:creationId xmlns:p14="http://schemas.microsoft.com/office/powerpoint/2010/main" val="28141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3764" y="371690"/>
            <a:ext cx="8491928" cy="571586"/>
          </a:xfrm>
        </p:spPr>
        <p:txBody>
          <a:bodyPr>
            <a:normAutofit/>
          </a:bodyPr>
          <a:lstStyle/>
          <a:p>
            <a:r>
              <a:rPr lang="nl-NL" dirty="0"/>
              <a:t>Fases in de zorg</a:t>
            </a:r>
          </a:p>
        </p:txBody>
      </p:sp>
      <p:sp>
        <p:nvSpPr>
          <p:cNvPr id="3" name="Tijdelijke aanduiding voor inhoud 2"/>
          <p:cNvSpPr>
            <a:spLocks noGrp="1"/>
          </p:cNvSpPr>
          <p:nvPr>
            <p:ph idx="1"/>
          </p:nvPr>
        </p:nvSpPr>
        <p:spPr>
          <a:xfrm>
            <a:off x="1883764" y="1291082"/>
            <a:ext cx="8491928" cy="5109718"/>
          </a:xfrm>
        </p:spPr>
        <p:txBody>
          <a:bodyPr/>
          <a:lstStyle/>
          <a:p>
            <a:endParaRPr lang="nl-NL" dirty="0"/>
          </a:p>
        </p:txBody>
      </p:sp>
      <p:pic>
        <p:nvPicPr>
          <p:cNvPr id="4" name="Tijdelijke aanduiding voor inhoud 4">
            <a:extLst>
              <a:ext uri="{FF2B5EF4-FFF2-40B4-BE49-F238E27FC236}">
                <a16:creationId xmlns:a16="http://schemas.microsoft.com/office/drawing/2014/main" id="{1E6CA854-594C-BF40-9DF7-F0B8F6786F26}"/>
              </a:ext>
            </a:extLst>
          </p:cNvPr>
          <p:cNvPicPr>
            <a:picLocks noChangeAspect="1"/>
          </p:cNvPicPr>
          <p:nvPr/>
        </p:nvPicPr>
        <p:blipFill>
          <a:blip r:embed="rId3"/>
          <a:stretch>
            <a:fillRect/>
          </a:stretch>
        </p:blipFill>
        <p:spPr>
          <a:xfrm>
            <a:off x="1250043" y="865263"/>
            <a:ext cx="9892997" cy="5621047"/>
          </a:xfrm>
          <a:prstGeom prst="rect">
            <a:avLst/>
          </a:prstGeom>
        </p:spPr>
      </p:pic>
    </p:spTree>
    <p:extLst>
      <p:ext uri="{BB962C8B-B14F-4D97-AF65-F5344CB8AC3E}">
        <p14:creationId xmlns:p14="http://schemas.microsoft.com/office/powerpoint/2010/main" val="10686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B012D3-F559-4518-CA24-08BAE3D28EF1}"/>
              </a:ext>
            </a:extLst>
          </p:cNvPr>
          <p:cNvSpPr>
            <a:spLocks noGrp="1"/>
          </p:cNvSpPr>
          <p:nvPr>
            <p:ph type="title"/>
          </p:nvPr>
        </p:nvSpPr>
        <p:spPr/>
        <p:txBody>
          <a:bodyPr/>
          <a:lstStyle/>
          <a:p>
            <a:r>
              <a:rPr lang="nl-NL" dirty="0"/>
              <a:t>Verschillende gebieden</a:t>
            </a:r>
          </a:p>
        </p:txBody>
      </p:sp>
      <p:sp>
        <p:nvSpPr>
          <p:cNvPr id="3" name="Tijdelijke aanduiding voor inhoud 2">
            <a:extLst>
              <a:ext uri="{FF2B5EF4-FFF2-40B4-BE49-F238E27FC236}">
                <a16:creationId xmlns:a16="http://schemas.microsoft.com/office/drawing/2014/main" id="{D5BBD1CF-14D7-7A5A-5C68-7A3414B74033}"/>
              </a:ext>
            </a:extLst>
          </p:cNvPr>
          <p:cNvSpPr>
            <a:spLocks noGrp="1"/>
          </p:cNvSpPr>
          <p:nvPr>
            <p:ph idx="1"/>
          </p:nvPr>
        </p:nvSpPr>
        <p:spPr>
          <a:xfrm>
            <a:off x="911392" y="1825625"/>
            <a:ext cx="10442408" cy="3600986"/>
          </a:xfrm>
        </p:spPr>
        <p:txBody>
          <a:bodyPr/>
          <a:lstStyle/>
          <a:p>
            <a:r>
              <a:rPr lang="nl-NL" b="1" dirty="0"/>
              <a:t>Medische zorg</a:t>
            </a:r>
            <a:r>
              <a:rPr lang="nl-NL" dirty="0"/>
              <a:t>: zorgverleners stellen alles in staat om zo goed mogelijk te zorgen. En zorgen betekend niet beter maken maar juist dat kind zo comfortabel mogelijk kan leven</a:t>
            </a:r>
          </a:p>
          <a:p>
            <a:endParaRPr lang="nl-NL" dirty="0"/>
          </a:p>
          <a:p>
            <a:r>
              <a:rPr lang="nl-NL" b="1" dirty="0"/>
              <a:t>Psychosociale Zorg</a:t>
            </a:r>
            <a:r>
              <a:rPr lang="nl-NL" dirty="0"/>
              <a:t>: zorgvuldig aandacht voor dit gebied bepaalt de beleving en welbevinden van kind en zijn of haar omgeving </a:t>
            </a:r>
          </a:p>
          <a:p>
            <a:endParaRPr lang="nl-NL" dirty="0"/>
          </a:p>
          <a:p>
            <a:r>
              <a:rPr lang="nl-NL" b="1" dirty="0"/>
              <a:t>Spirituele Zorg: </a:t>
            </a:r>
            <a:r>
              <a:rPr lang="nl-NL" dirty="0"/>
              <a:t>omgaan met levensvragen en onzekerheden</a:t>
            </a:r>
          </a:p>
          <a:p>
            <a:endParaRPr lang="nl-NL" b="1" dirty="0"/>
          </a:p>
          <a:p>
            <a:r>
              <a:rPr lang="nl-NL" b="1" dirty="0"/>
              <a:t>Organisatie van Zorg: </a:t>
            </a:r>
            <a:r>
              <a:rPr lang="nl-NL" b="1" dirty="0">
                <a:hlinkClick r:id="rId3"/>
              </a:rPr>
              <a:t>file:///Users/corinthawijnhorst/PAL Dropbox/Kenniscentrum/Projecten &amp; diensten/320 Regionale netwerken landelijk/Werkmap NIK/4. Communicatie/PR &amp; Communicatie/Huisstijl - NIK/NIK - Infographic/NIK_HollandRijnland_Infographic_DEF2_WEB.pdf</a:t>
            </a:r>
            <a:endParaRPr lang="nl-NL" b="1" dirty="0"/>
          </a:p>
          <a:p>
            <a:pPr marL="0" indent="0">
              <a:buNone/>
            </a:pPr>
            <a:endParaRPr lang="nl-NL" dirty="0"/>
          </a:p>
        </p:txBody>
      </p:sp>
      <p:sp>
        <p:nvSpPr>
          <p:cNvPr id="4" name="Tijdelijke aanduiding voor dianummer 3">
            <a:extLst>
              <a:ext uri="{FF2B5EF4-FFF2-40B4-BE49-F238E27FC236}">
                <a16:creationId xmlns:a16="http://schemas.microsoft.com/office/drawing/2014/main" id="{CC4357F8-5C81-89F2-C2E5-AFA28CFA4119}"/>
              </a:ext>
            </a:extLst>
          </p:cNvPr>
          <p:cNvSpPr>
            <a:spLocks noGrp="1"/>
          </p:cNvSpPr>
          <p:nvPr>
            <p:ph type="sldNum" sz="quarter" idx="10"/>
          </p:nvPr>
        </p:nvSpPr>
        <p:spPr/>
        <p:txBody>
          <a:bodyPr/>
          <a:lstStyle/>
          <a:p>
            <a:fld id="{BC7542B0-25A2-47FA-B68A-E294C9D41D92}" type="slidenum">
              <a:rPr lang="nl-NL" smtClean="0"/>
              <a:pPr/>
              <a:t>8</a:t>
            </a:fld>
            <a:endParaRPr lang="nl-NL" dirty="0"/>
          </a:p>
        </p:txBody>
      </p:sp>
    </p:spTree>
    <p:extLst>
      <p:ext uri="{BB962C8B-B14F-4D97-AF65-F5344CB8AC3E}">
        <p14:creationId xmlns:p14="http://schemas.microsoft.com/office/powerpoint/2010/main" val="205662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D5334-3AFA-9EB3-4BE8-84F7A85BF1ED}"/>
              </a:ext>
            </a:extLst>
          </p:cNvPr>
          <p:cNvSpPr>
            <a:spLocks noGrp="1"/>
          </p:cNvSpPr>
          <p:nvPr>
            <p:ph type="title"/>
          </p:nvPr>
        </p:nvSpPr>
        <p:spPr>
          <a:xfrm>
            <a:off x="911393" y="365126"/>
            <a:ext cx="10442408" cy="831626"/>
          </a:xfrm>
        </p:spPr>
        <p:txBody>
          <a:bodyPr>
            <a:normAutofit fontScale="90000"/>
          </a:bodyPr>
          <a:lstStyle/>
          <a:p>
            <a:pPr algn="l"/>
            <a:r>
              <a:rPr lang="nl-NL" b="1" i="0" u="none" strike="noStrike" dirty="0">
                <a:solidFill>
                  <a:srgbClr val="FF0000"/>
                </a:solidFill>
                <a:effectLst/>
                <a:latin typeface="raleway" pitchFamily="2" charset="77"/>
              </a:rPr>
              <a:t>Handreiking </a:t>
            </a:r>
            <a:r>
              <a:rPr lang="nl-NL" b="1" i="0" u="none" strike="noStrike" dirty="0" err="1">
                <a:solidFill>
                  <a:srgbClr val="FF0000"/>
                </a:solidFill>
                <a:effectLst/>
                <a:latin typeface="raleway" pitchFamily="2" charset="77"/>
              </a:rPr>
              <a:t>kinderpalliatieve</a:t>
            </a:r>
            <a:r>
              <a:rPr lang="nl-NL" b="1" i="0" u="none" strike="noStrike" dirty="0">
                <a:solidFill>
                  <a:srgbClr val="FF0000"/>
                </a:solidFill>
                <a:effectLst/>
                <a:latin typeface="raleway" pitchFamily="2" charset="77"/>
              </a:rPr>
              <a:t> zorg bij (</a:t>
            </a:r>
            <a:r>
              <a:rPr lang="nl-NL" b="1" i="0" u="none" strike="noStrike" dirty="0" err="1">
                <a:solidFill>
                  <a:srgbClr val="FF0000"/>
                </a:solidFill>
                <a:effectLst/>
                <a:latin typeface="raleway" pitchFamily="2" charset="77"/>
              </a:rPr>
              <a:t>Z</a:t>
            </a:r>
            <a:r>
              <a:rPr lang="nl-NL" b="1" i="0" u="none" strike="noStrike" dirty="0">
                <a:solidFill>
                  <a:srgbClr val="FF0000"/>
                </a:solidFill>
                <a:effectLst/>
                <a:latin typeface="raleway" pitchFamily="2" charset="77"/>
              </a:rPr>
              <a:t>)EMB</a:t>
            </a:r>
            <a:br>
              <a:rPr lang="nl-NL" b="1" i="0" u="none" strike="noStrike" dirty="0">
                <a:solidFill>
                  <a:srgbClr val="00717A"/>
                </a:solidFill>
                <a:effectLst/>
                <a:latin typeface="raleway" pitchFamily="2" charset="77"/>
              </a:rPr>
            </a:br>
            <a:endParaRPr lang="nl-NL" dirty="0"/>
          </a:p>
        </p:txBody>
      </p:sp>
      <p:sp>
        <p:nvSpPr>
          <p:cNvPr id="4" name="Tijdelijke aanduiding voor dianummer 3">
            <a:extLst>
              <a:ext uri="{FF2B5EF4-FFF2-40B4-BE49-F238E27FC236}">
                <a16:creationId xmlns:a16="http://schemas.microsoft.com/office/drawing/2014/main" id="{88A20D62-CAD5-3F97-99B0-8BD6FA1D5D42}"/>
              </a:ext>
            </a:extLst>
          </p:cNvPr>
          <p:cNvSpPr>
            <a:spLocks noGrp="1"/>
          </p:cNvSpPr>
          <p:nvPr>
            <p:ph type="sldNum" sz="quarter" idx="10"/>
          </p:nvPr>
        </p:nvSpPr>
        <p:spPr/>
        <p:txBody>
          <a:bodyPr/>
          <a:lstStyle/>
          <a:p>
            <a:fld id="{BC7542B0-25A2-47FA-B68A-E294C9D41D92}" type="slidenum">
              <a:rPr lang="nl-NL" smtClean="0"/>
              <a:pPr/>
              <a:t>9</a:t>
            </a:fld>
            <a:endParaRPr lang="nl-NL" dirty="0"/>
          </a:p>
        </p:txBody>
      </p:sp>
      <p:sp>
        <p:nvSpPr>
          <p:cNvPr id="9" name="Tekstvak 8">
            <a:extLst>
              <a:ext uri="{FF2B5EF4-FFF2-40B4-BE49-F238E27FC236}">
                <a16:creationId xmlns:a16="http://schemas.microsoft.com/office/drawing/2014/main" id="{0F413199-30AF-10D0-DD47-BFE2B288D11F}"/>
              </a:ext>
            </a:extLst>
          </p:cNvPr>
          <p:cNvSpPr txBox="1"/>
          <p:nvPr/>
        </p:nvSpPr>
        <p:spPr>
          <a:xfrm>
            <a:off x="7680176" y="1241788"/>
            <a:ext cx="3384376" cy="4801314"/>
          </a:xfrm>
          <a:prstGeom prst="rect">
            <a:avLst/>
          </a:prstGeom>
          <a:noFill/>
        </p:spPr>
        <p:txBody>
          <a:bodyPr wrap="square" rtlCol="0">
            <a:spAutoFit/>
          </a:bodyPr>
          <a:lstStyle/>
          <a:p>
            <a:r>
              <a:rPr lang="nl-NL" dirty="0">
                <a:latin typeface="Century Gothic" panose="020B0502020202020204" pitchFamily="34" charset="0"/>
                <a:hlinkClick r:id="rId3"/>
              </a:rPr>
              <a:t>https://kinderpalliatief.nl/ondersteuning/richtlijnen-en-handreikingen/handreikingen-zemb</a:t>
            </a:r>
            <a:endParaRPr lang="nl-NL" dirty="0">
              <a:latin typeface="Century Gothic" panose="020B0502020202020204" pitchFamily="34" charset="0"/>
            </a:endParaRPr>
          </a:p>
          <a:p>
            <a:endParaRPr lang="nl-NL" dirty="0">
              <a:latin typeface="Century Gothic" panose="020B0502020202020204" pitchFamily="34" charset="0"/>
            </a:endParaRPr>
          </a:p>
          <a:p>
            <a:r>
              <a:rPr lang="nl-NL" dirty="0">
                <a:latin typeface="Century Gothic" panose="020B0502020202020204" pitchFamily="34" charset="0"/>
                <a:hlinkClick r:id="rId4"/>
              </a:rPr>
              <a:t>https://www.dropbox.com/scl/fi/poqry1iu7f60284bpp1nj/1708_PAL_handreiking_kinderen_EMB_PNS_DEF-2.pdf?rlkey=f91hix6tself4xr80rnqdec82&amp;dl=0</a:t>
            </a:r>
            <a:endParaRPr lang="nl-NL" dirty="0">
              <a:latin typeface="Century Gothic" panose="020B0502020202020204" pitchFamily="34" charset="0"/>
            </a:endParaRPr>
          </a:p>
          <a:p>
            <a:endParaRPr lang="nl-NL" dirty="0">
              <a:latin typeface="Century Gothic" panose="020B0502020202020204" pitchFamily="34" charset="0"/>
            </a:endParaRPr>
          </a:p>
          <a:p>
            <a:r>
              <a:rPr lang="nl-NL" dirty="0">
                <a:latin typeface="Century Gothic" panose="020B0502020202020204" pitchFamily="34" charset="0"/>
              </a:rPr>
              <a:t>Wordt herzien en verder geïmplementeerd</a:t>
            </a:r>
          </a:p>
          <a:p>
            <a:endParaRPr lang="nl-NL" dirty="0"/>
          </a:p>
          <a:p>
            <a:endParaRPr lang="nl-NL" dirty="0"/>
          </a:p>
          <a:p>
            <a:endParaRPr lang="nl-NL" dirty="0"/>
          </a:p>
        </p:txBody>
      </p:sp>
      <p:pic>
        <p:nvPicPr>
          <p:cNvPr id="8" name="Tijdelijke aanduiding voor inhoud 7">
            <a:extLst>
              <a:ext uri="{FF2B5EF4-FFF2-40B4-BE49-F238E27FC236}">
                <a16:creationId xmlns:a16="http://schemas.microsoft.com/office/drawing/2014/main" id="{0A3052F7-D852-D527-9EE6-A5FAA840298A}"/>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20973" y="1241788"/>
            <a:ext cx="6604747" cy="4667250"/>
          </a:xfrm>
        </p:spPr>
      </p:pic>
    </p:spTree>
    <p:extLst>
      <p:ext uri="{BB962C8B-B14F-4D97-AF65-F5344CB8AC3E}">
        <p14:creationId xmlns:p14="http://schemas.microsoft.com/office/powerpoint/2010/main" val="3624844751"/>
      </p:ext>
    </p:extLst>
  </p:cSld>
  <p:clrMapOvr>
    <a:masterClrMapping/>
  </p:clrMapOvr>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TotalTime>
  <Words>1615</Words>
  <Application>Microsoft Macintosh PowerPoint</Application>
  <PresentationFormat>Breedbeeld</PresentationFormat>
  <Paragraphs>237</Paragraphs>
  <Slides>27</Slides>
  <Notes>5</Notes>
  <HiddenSlides>0</HiddenSlides>
  <MMClips>0</MMClips>
  <ScaleCrop>false</ScaleCrop>
  <HeadingPairs>
    <vt:vector size="6" baseType="variant">
      <vt:variant>
        <vt:lpstr>Gebruikte lettertypen</vt:lpstr>
      </vt:variant>
      <vt:variant>
        <vt:i4>29</vt:i4>
      </vt:variant>
      <vt:variant>
        <vt:lpstr>Thema</vt:lpstr>
      </vt:variant>
      <vt:variant>
        <vt:i4>1</vt:i4>
      </vt:variant>
      <vt:variant>
        <vt:lpstr>Diatitels</vt:lpstr>
      </vt:variant>
      <vt:variant>
        <vt:i4>27</vt:i4>
      </vt:variant>
    </vt:vector>
  </HeadingPairs>
  <TitlesOfParts>
    <vt:vector size="57" baseType="lpstr">
      <vt:lpstr>Roboto</vt:lpstr>
      <vt:lpstr>GUHNMN+CenturyGothic-Bold</vt:lpstr>
      <vt:lpstr>FWENGT+CenturyGothic-Bold</vt:lpstr>
      <vt:lpstr>RRUIJQ+CenturyGothic</vt:lpstr>
      <vt:lpstr>NPPJRG+Calibri</vt:lpstr>
      <vt:lpstr>Times New Roman</vt:lpstr>
      <vt:lpstr>UDSWLC+CenturyGothic</vt:lpstr>
      <vt:lpstr>MCQIPR+CenturyGothic-Bold</vt:lpstr>
      <vt:lpstr>FAEATI+CenturyGothic</vt:lpstr>
      <vt:lpstr>IWMVHT+CenturyGothic</vt:lpstr>
      <vt:lpstr>Arial</vt:lpstr>
      <vt:lpstr>UKAFPL+CenturyGothic</vt:lpstr>
      <vt:lpstr>Arial Narrow</vt:lpstr>
      <vt:lpstr>PDMHKI+CenturyGothic</vt:lpstr>
      <vt:lpstr>FJWSKK+CenturyGothic-Bold</vt:lpstr>
      <vt:lpstr>UOTOBA+CenturyGothic</vt:lpstr>
      <vt:lpstr>Symbol</vt:lpstr>
      <vt:lpstr>Calibri</vt:lpstr>
      <vt:lpstr>raleway</vt:lpstr>
      <vt:lpstr>UVDNHH+CenturyGothic</vt:lpstr>
      <vt:lpstr>IOAOKJ+CenturyGothic-Bold</vt:lpstr>
      <vt:lpstr>Century Gothic</vt:lpstr>
      <vt:lpstr>inherit</vt:lpstr>
      <vt:lpstr>DOTCHM+Kollektif</vt:lpstr>
      <vt:lpstr>HDMCAH+ArialNarrow-Bold</vt:lpstr>
      <vt:lpstr>WTBESE+CenturyGothic</vt:lpstr>
      <vt:lpstr>AQDOOD+CenturyGothic</vt:lpstr>
      <vt:lpstr>proxima-nova</vt:lpstr>
      <vt:lpstr>DCRWSQ+Arial</vt:lpstr>
      <vt:lpstr>Theme Office</vt:lpstr>
      <vt:lpstr>PowerPoint-presentatie</vt:lpstr>
      <vt:lpstr>PowerPoint-presentatie</vt:lpstr>
      <vt:lpstr>Opbouw van de presentatie</vt:lpstr>
      <vt:lpstr>Wat is kinderpalliatieve zorg? </vt:lpstr>
      <vt:lpstr>Wat is kinderpalliatieve zorg</vt:lpstr>
      <vt:lpstr>Feiten over palliatieve zorg bij kinderen</vt:lpstr>
      <vt:lpstr>Fases in de zorg</vt:lpstr>
      <vt:lpstr>Verschillende gebieden</vt:lpstr>
      <vt:lpstr>Handreiking kinderpalliatieve zorg bij (Z)EMB </vt:lpstr>
      <vt:lpstr>Commissie Palliatieve zorg AVG artsen</vt:lpstr>
      <vt:lpstr>Netwerken Integrale Kindzorg - verbinden</vt:lpstr>
      <vt:lpstr>PowerPoint-presentatie</vt:lpstr>
      <vt:lpstr>Overzicht van context en zorgverleners betrokken bij kinderpalliatieve zorg….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Doelgroep en opzet NIK en KCT</vt:lpstr>
      <vt:lpstr>PowerPoint-presentatie</vt:lpstr>
      <vt:lpstr>PowerPoint-presentatie</vt:lpstr>
      <vt:lpstr>PowerPoint-presentatie</vt:lpstr>
      <vt:lpstr>PowerPoint-presentatie</vt:lpstr>
      <vt:lpstr>Vragen/ opmerkingen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doc2pdf</dc:creator>
  <cp:lastModifiedBy>Corintha Wijnhorst</cp:lastModifiedBy>
  <cp:revision>8</cp:revision>
  <cp:lastPrinted>2023-09-11T15:17:22Z</cp:lastPrinted>
  <dcterms:modified xsi:type="dcterms:W3CDTF">2023-09-12T09:37:00Z</dcterms:modified>
</cp:coreProperties>
</file>