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3" r:id="rId1"/>
    <p:sldMasterId id="2147483694" r:id="rId2"/>
    <p:sldMasterId id="2147483697" r:id="rId3"/>
  </p:sldMasterIdLst>
  <p:notesMasterIdLst>
    <p:notesMasterId r:id="rId14"/>
  </p:notesMasterIdLst>
  <p:sldIdLst>
    <p:sldId id="294" r:id="rId4"/>
    <p:sldId id="258" r:id="rId5"/>
    <p:sldId id="295" r:id="rId6"/>
    <p:sldId id="257" r:id="rId7"/>
    <p:sldId id="296" r:id="rId8"/>
    <p:sldId id="297" r:id="rId9"/>
    <p:sldId id="303" r:id="rId10"/>
    <p:sldId id="301" r:id="rId11"/>
    <p:sldId id="302" r:id="rId12"/>
    <p:sldId id="300" r:id="rId13"/>
  </p:sldIdLst>
  <p:sldSz cx="9144000" cy="5143500" type="screen16x9"/>
  <p:notesSz cx="6858000" cy="9144000"/>
  <p:embeddedFontLst>
    <p:embeddedFont>
      <p:font typeface="Gill Sans" panose="020B0604020202020204" charset="0"/>
      <p:regular r:id="rId15"/>
      <p:bold r:id="rId16"/>
    </p:embeddedFont>
    <p:embeddedFont>
      <p:font typeface="Open Sans Light" panose="020B03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00"/>
    <a:srgbClr val="3F3F3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DA72FE-63B5-4FC4-B2B1-1E24DE35FC5A}">
  <a:tblStyle styleId="{BBDA72FE-63B5-4FC4-B2B1-1E24DE35FC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6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d1451db5_1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9d1451db5_1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d1451db5_1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9d1451db5_1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40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2b88039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2b88039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d1451db5_1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9d1451db5_1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98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d1451db5_1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9d1451db5_1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41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2b88039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2b88039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29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d1451db5_1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9d1451db5_1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08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d1451db5_1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9d1451db5_1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04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9d1451db5_14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9d1451db5_14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38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628650" y="727472"/>
            <a:ext cx="440055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800" i="0" u="none" strike="noStrike" cap="none">
                <a:solidFill>
                  <a:schemeClr val="lt1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28650" y="2587228"/>
            <a:ext cx="4400550" cy="62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None/>
              <a:defRPr sz="1500" i="0" u="none" strike="noStrike" cap="none">
                <a:solidFill>
                  <a:schemeClr val="lt1"/>
                </a:solidFill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None/>
              <a:defRPr sz="1500" i="0" u="none" strike="noStrike" cap="none">
                <a:solidFill>
                  <a:srgbClr val="2F2F2F"/>
                </a:solidFill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None/>
              <a:defRPr sz="1400" i="0" u="none" strike="noStrike" cap="none">
                <a:solidFill>
                  <a:srgbClr val="2F2F2F"/>
                </a:solidFill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None/>
              <a:defRPr sz="1200" i="0" u="none" strike="noStrike" cap="none">
                <a:solidFill>
                  <a:srgbClr val="2F2F2F"/>
                </a:solidFill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200" i="0" u="none" strike="noStrike" cap="none">
                <a:solidFill>
                  <a:srgbClr val="2F2F2F"/>
                </a:solidFill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 i="0" u="none" strike="noStrike" cap="none">
                <a:solidFill>
                  <a:schemeClr val="dk1"/>
                </a:solidFill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 i="0" u="none" strike="noStrike" cap="none">
                <a:solidFill>
                  <a:schemeClr val="dk1"/>
                </a:solidFill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 i="0" u="none" strike="noStrike" cap="none">
                <a:solidFill>
                  <a:schemeClr val="dk1"/>
                </a:solidFill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14" descr="A picture containing thing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4376968"/>
            <a:ext cx="3771900" cy="22513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673E9-4C99-4270-86BD-460CC94B7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10574" y="4248124"/>
            <a:ext cx="2004776" cy="482817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Half Width">
  <p:cSld name="Text Half Width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68630" y="273845"/>
            <a:ext cx="8046720" cy="7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800" i="0" u="none" strike="noStrike" cap="none">
                <a:solidFill>
                  <a:srgbClr val="168FDF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68630" y="1001316"/>
            <a:ext cx="395097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rgbClr val="2F2F2F"/>
                </a:solidFill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rgbClr val="2F2F2F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rgbClr val="2F2F2F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rgbClr val="2F2F2F"/>
                </a:solidFill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rgbClr val="2F2F2F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15"/>
          <p:cNvCxnSpPr/>
          <p:nvPr/>
        </p:nvCxnSpPr>
        <p:spPr>
          <a:xfrm>
            <a:off x="308610" y="273845"/>
            <a:ext cx="0" cy="4581524"/>
          </a:xfrm>
          <a:prstGeom prst="straightConnector1">
            <a:avLst/>
          </a:prstGeom>
          <a:noFill/>
          <a:ln w="9525" cap="flat" cmpd="sng">
            <a:solidFill>
              <a:srgbClr val="168FD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313" y="4734017"/>
            <a:ext cx="2033131" cy="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Full Width">
  <p:cSld name="Text Full Width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68630" y="273845"/>
            <a:ext cx="8200415" cy="7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800" i="0" u="none" strike="noStrike" cap="none">
                <a:solidFill>
                  <a:srgbClr val="168FDF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68630" y="1001316"/>
            <a:ext cx="820041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rgbClr val="2F2F2F"/>
                </a:solidFill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rgbClr val="2F2F2F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rgbClr val="2F2F2F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rgbClr val="2F2F2F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Char char="›"/>
              <a:defRPr sz="1100" i="0" u="none" strike="noStrike" cap="none">
                <a:solidFill>
                  <a:srgbClr val="2F2F2F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Google Shape;68;p16"/>
          <p:cNvCxnSpPr/>
          <p:nvPr/>
        </p:nvCxnSpPr>
        <p:spPr>
          <a:xfrm>
            <a:off x="308610" y="273845"/>
            <a:ext cx="0" cy="4581524"/>
          </a:xfrm>
          <a:prstGeom prst="straightConnector1">
            <a:avLst/>
          </a:prstGeom>
          <a:noFill/>
          <a:ln w="9525" cap="flat" cmpd="sng">
            <a:solidFill>
              <a:srgbClr val="168FD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313" y="4734017"/>
            <a:ext cx="2033131" cy="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2F2F2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B0764-5D87-43B6-98E7-66A61208E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55556" y="4591547"/>
            <a:ext cx="1633131" cy="393312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wo Column">
  <p:cSld name="Text Two Colum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68630" y="273845"/>
            <a:ext cx="8200415" cy="7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800" i="0" u="none" strike="noStrike" cap="none">
                <a:solidFill>
                  <a:srgbClr val="168FDF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68630" y="1001316"/>
            <a:ext cx="399905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rgbClr val="2F2F2F"/>
                </a:solidFill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rgbClr val="2F2F2F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rgbClr val="2F2F2F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rgbClr val="2F2F2F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Char char="›"/>
              <a:defRPr sz="1100" i="0" u="none" strike="noStrike" cap="none">
                <a:solidFill>
                  <a:srgbClr val="2F2F2F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4" name="Google Shape;74;p17"/>
          <p:cNvCxnSpPr/>
          <p:nvPr/>
        </p:nvCxnSpPr>
        <p:spPr>
          <a:xfrm>
            <a:off x="308610" y="273845"/>
            <a:ext cx="0" cy="4581524"/>
          </a:xfrm>
          <a:prstGeom prst="straightConnector1">
            <a:avLst/>
          </a:prstGeom>
          <a:noFill/>
          <a:ln w="9525" cap="flat" cmpd="sng">
            <a:solidFill>
              <a:srgbClr val="168FD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69987" y="1001316"/>
            <a:ext cx="399905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rgbClr val="2F2F2F"/>
                </a:solidFill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rgbClr val="2F2F2F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rgbClr val="2F2F2F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rgbClr val="2F2F2F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Char char="›"/>
              <a:defRPr sz="1100" i="0" u="none" strike="noStrike" cap="none">
                <a:solidFill>
                  <a:srgbClr val="2F2F2F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313" y="4734017"/>
            <a:ext cx="2033131" cy="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enter Title White Background">
  <p:cSld name="Text Center Title White Background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6929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800" i="0" u="none" strike="noStrike" cap="none">
                <a:solidFill>
                  <a:srgbClr val="168FDF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709976"/>
            <a:ext cx="7886700" cy="232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rgbClr val="2F2F2F"/>
                </a:solidFill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rgbClr val="2F2F2F"/>
                </a:solidFill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rgbClr val="2F2F2F"/>
                </a:solidFill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rgbClr val="2F2F2F"/>
                </a:solidFill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Char char="›"/>
              <a:defRPr sz="1100" i="0" u="none" strike="noStrike" cap="none">
                <a:solidFill>
                  <a:srgbClr val="2F2F2F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5434" y="4342572"/>
            <a:ext cx="2033131" cy="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enter Title Image Background">
  <p:cSld name="Text Center Title Image Backgroun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28650" y="6929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800" i="0" u="none" strike="noStrike" cap="none">
                <a:solidFill>
                  <a:srgbClr val="168FDF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28650" y="1709976"/>
            <a:ext cx="7886700" cy="232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rgbClr val="2F2F2F"/>
                </a:solidFill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rgbClr val="2F2F2F"/>
                </a:solidFill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rgbClr val="2F2F2F"/>
                </a:solidFill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rgbClr val="2F2F2F"/>
                </a:solidFill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Char char="›"/>
              <a:defRPr sz="1100" i="0" u="none" strike="noStrike" cap="none">
                <a:solidFill>
                  <a:srgbClr val="2F2F2F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5434" y="4342572"/>
            <a:ext cx="2033131" cy="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362325" cy="5143500"/>
          </a:xfrm>
          <a:prstGeom prst="rect">
            <a:avLst/>
          </a:prstGeom>
          <a:solidFill>
            <a:srgbClr val="00183C">
              <a:alpha val="94901"/>
            </a:srgbClr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chemeClr val="lt1"/>
                </a:solidFill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chemeClr val="lt1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chemeClr val="lt1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chemeClr val="lt1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Char char="›"/>
              <a:defRPr sz="1100" i="0" u="none" strike="noStrike" cap="none">
                <a:solidFill>
                  <a:schemeClr val="lt1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Right">
  <p:cSld name="Image Righ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5776880" y="0"/>
            <a:ext cx="3362325" cy="5143500"/>
          </a:xfrm>
          <a:prstGeom prst="rect">
            <a:avLst/>
          </a:prstGeom>
          <a:solidFill>
            <a:srgbClr val="00183C">
              <a:alpha val="94901"/>
            </a:srgbClr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Char char="›"/>
              <a:defRPr sz="1700" i="0" u="none" strike="noStrike" cap="none">
                <a:solidFill>
                  <a:schemeClr val="lt1"/>
                </a:solidFill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Char char="›"/>
              <a:defRPr sz="1500" i="0" u="none" strike="noStrike" cap="none">
                <a:solidFill>
                  <a:schemeClr val="lt1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Char char="›"/>
              <a:defRPr sz="1400" i="0" u="none" strike="noStrike" cap="none">
                <a:solidFill>
                  <a:schemeClr val="lt1"/>
                </a:solidFill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Char char="›"/>
              <a:defRPr sz="1200" i="0" u="none" strike="noStrike" cap="none">
                <a:solidFill>
                  <a:schemeClr val="lt1"/>
                </a:solidFill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Char char="›"/>
              <a:defRPr sz="1100" i="0" u="none" strike="noStrike" cap="none">
                <a:solidFill>
                  <a:schemeClr val="lt1"/>
                </a:solidFill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Dark">
  <p:cSld name="Transition Dark">
    <p:bg>
      <p:bgPr>
        <a:solidFill>
          <a:srgbClr val="00183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457200" y="1835944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800" i="0" u="none" strike="noStrike" cap="none">
                <a:solidFill>
                  <a:srgbClr val="168FDF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5434" y="4336513"/>
            <a:ext cx="2033131" cy="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Light">
  <p:cSld name="Transition Ligh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1835944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1100"/>
              <a:buNone/>
              <a:defRPr sz="1800" i="0" u="none" strike="noStrike" cap="none">
                <a:solidFill>
                  <a:srgbClr val="168FDF"/>
                </a:solidFill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5434" y="4342572"/>
            <a:ext cx="2033131" cy="12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63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›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63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›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752600" y="4928850"/>
            <a:ext cx="335100" cy="19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71335" y="4375400"/>
            <a:ext cx="601324" cy="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56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›"/>
              <a:defRPr/>
            </a:lvl1pPr>
            <a:lvl2pPr marL="914400" lvl="1" indent="-323850" rtl="0">
              <a:spcBef>
                <a:spcPts val="400"/>
              </a:spcBef>
              <a:spcAft>
                <a:spcPts val="0"/>
              </a:spcAft>
              <a:buSzPts val="1500"/>
              <a:buChar char="›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›"/>
              <a:defRPr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›"/>
              <a:defRPr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›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8752600" y="4928850"/>
            <a:ext cx="335100" cy="19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71335" y="4375400"/>
            <a:ext cx="601324" cy="45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242F-26B8-7A4A-BB2D-6F6A6572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774" y="2465226"/>
            <a:ext cx="3581218" cy="484748"/>
          </a:xfrm>
          <a:solidFill>
            <a:schemeClr val="tx1"/>
          </a:solidFill>
        </p:spPr>
        <p:txBody>
          <a:bodyPr wrap="square" lIns="182880" rIns="182880" anchor="b" anchorCtr="0">
            <a:spAutoFit/>
          </a:bodyPr>
          <a:lstStyle>
            <a:lvl1pPr>
              <a:lnSpc>
                <a:spcPct val="100000"/>
              </a:lnSpc>
              <a:defRPr sz="2550" b="1" cap="all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55046-E81D-B044-83E0-E242A2A9F5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0775" y="3098288"/>
            <a:ext cx="3367374" cy="392723"/>
          </a:xfrm>
          <a:solidFill>
            <a:schemeClr val="tx1"/>
          </a:solidFill>
        </p:spPr>
        <p:txBody>
          <a:bodyPr lIns="182880" tIns="91440" rIns="182880" bIns="9144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SAMPLE DIVIDER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FD69-150A-0C4A-9E8D-06F879A5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SIGGRAPH.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3CA5-AAC5-944D-963C-5E3DC5DE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E9FA-3F8D-0D45-ABEA-B1C7A7244A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2EBBF4-B1F4-444B-AB72-C0C36F3CF2B0}"/>
              </a:ext>
            </a:extLst>
          </p:cNvPr>
          <p:cNvGrpSpPr/>
          <p:nvPr userDrawn="1"/>
        </p:nvGrpSpPr>
        <p:grpSpPr>
          <a:xfrm>
            <a:off x="1143" y="0"/>
            <a:ext cx="9141714" cy="5143500"/>
            <a:chOff x="1524" y="0"/>
            <a:chExt cx="12188952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C8935E-A21D-7944-A1C1-4A74E43EDC1A}"/>
                </a:ext>
              </a:extLst>
            </p:cNvPr>
            <p:cNvCxnSpPr/>
            <p:nvPr userDrawn="1"/>
          </p:nvCxnSpPr>
          <p:spPr>
            <a:xfrm>
              <a:off x="11463688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93879D-97DC-8649-9B3F-DEC16ED06F40}"/>
                </a:ext>
              </a:extLst>
            </p:cNvPr>
            <p:cNvCxnSpPr/>
            <p:nvPr userDrawn="1"/>
          </p:nvCxnSpPr>
          <p:spPr>
            <a:xfrm>
              <a:off x="721895" y="0"/>
              <a:ext cx="0" cy="685800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5CF616-02E3-EA4A-9CC1-7B1952F476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24" y="721895"/>
              <a:ext cx="12188952" cy="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D0FD8E-E48A-AD43-9E77-228ACE724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24" y="6131293"/>
              <a:ext cx="12188952" cy="0"/>
            </a:xfrm>
            <a:prstGeom prst="line">
              <a:avLst/>
            </a:prstGeom>
            <a:ln>
              <a:solidFill>
                <a:schemeClr val="tx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53E2067-B5F6-B74E-B57B-176621AD5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421" y="1210854"/>
            <a:ext cx="2168676" cy="5222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8355F5-02BD-9A4D-B923-31DC854A0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1400" y="0"/>
            <a:ext cx="4292600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E2290C-6644-AA49-8308-E7C1D4B753DE}"/>
              </a:ext>
            </a:extLst>
          </p:cNvPr>
          <p:cNvSpPr txBox="1"/>
          <p:nvPr userDrawn="1"/>
        </p:nvSpPr>
        <p:spPr>
          <a:xfrm>
            <a:off x="6215512" y="4755571"/>
            <a:ext cx="224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1"/>
                </a:solidFill>
              </a:rPr>
              <a:t>THE PREMIER </a:t>
            </a:r>
            <a:r>
              <a:rPr lang="en-US" sz="600" b="1" dirty="0">
                <a:solidFill>
                  <a:schemeClr val="tx1"/>
                </a:solidFill>
              </a:rPr>
              <a:t>CONFERENCE </a:t>
            </a:r>
            <a:r>
              <a:rPr lang="en-US" sz="600" b="0" dirty="0">
                <a:solidFill>
                  <a:schemeClr val="tx1"/>
                </a:solidFill>
              </a:rPr>
              <a:t>&amp; </a:t>
            </a:r>
            <a:r>
              <a:rPr lang="en-US" sz="600" b="1" dirty="0">
                <a:solidFill>
                  <a:schemeClr val="tx1"/>
                </a:solidFill>
              </a:rPr>
              <a:t>EXHIBITION </a:t>
            </a:r>
            <a:r>
              <a:rPr lang="en-US" sz="600" dirty="0">
                <a:solidFill>
                  <a:schemeClr val="tx1"/>
                </a:solidFill>
              </a:rPr>
              <a:t>IN COMPUTER GRAPHICS &amp; INTERACTIVE TECHNIQUES</a:t>
            </a:r>
          </a:p>
        </p:txBody>
      </p:sp>
    </p:spTree>
    <p:extLst>
      <p:ext uri="{BB962C8B-B14F-4D97-AF65-F5344CB8AC3E}">
        <p14:creationId xmlns:p14="http://schemas.microsoft.com/office/powerpoint/2010/main" val="254174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Font typeface="Open Sans Light"/>
              <a:buNone/>
              <a:defRPr sz="1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8FDF"/>
              </a:buClr>
              <a:buSzPts val="1700"/>
              <a:buFont typeface="Open Sans Light"/>
              <a:buChar char="›"/>
              <a:defRPr sz="17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500"/>
              <a:buFont typeface="Open Sans Light"/>
              <a:buChar char="›"/>
              <a:defRPr sz="15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400"/>
              <a:buFont typeface="Open Sans Light"/>
              <a:buChar char="›"/>
              <a:defRPr sz="14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200"/>
              <a:buFont typeface="Open Sans Light"/>
              <a:buChar char="›"/>
              <a:defRPr sz="12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68FDF"/>
              </a:buClr>
              <a:buSzPts val="1100"/>
              <a:buFont typeface="Open Sans Light"/>
              <a:buChar char="›"/>
              <a:defRPr sz="11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  <a:defRPr sz="140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  <a:defRPr sz="140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  <a:defRPr sz="140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•"/>
              <a:defRPr sz="140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868254" y="4937760"/>
            <a:ext cx="275746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800" i="0" u="none" strike="noStrike" cap="none">
                <a:solidFill>
                  <a:srgbClr val="2F2F2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72DAEB-25A9-894E-8436-908981D9B3F5}"/>
              </a:ext>
            </a:extLst>
          </p:cNvPr>
          <p:cNvSpPr/>
          <p:nvPr userDrawn="1"/>
        </p:nvSpPr>
        <p:spPr>
          <a:xfrm>
            <a:off x="0" y="1"/>
            <a:ext cx="9144000" cy="994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EF482-C442-DA4A-B72D-FDCE096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31"/>
            <a:ext cx="6144768" cy="90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238F4-37D4-7E45-A5F1-BF2062B05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4B7BE-6495-CB45-A968-7D9F6E5E8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058" y="4752825"/>
            <a:ext cx="2006266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2021 SIGGRAPH.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C962D-0F5D-F744-8FE0-60D8B5D8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2853" y="4732038"/>
            <a:ext cx="400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897AE9FA-3F8D-0D45-ABEA-B1C7A7244A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88921-24DC-334D-96B3-A49EC739D100}"/>
              </a:ext>
            </a:extLst>
          </p:cNvPr>
          <p:cNvSpPr txBox="1"/>
          <p:nvPr userDrawn="1"/>
        </p:nvSpPr>
        <p:spPr>
          <a:xfrm>
            <a:off x="6215512" y="4755571"/>
            <a:ext cx="224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chemeClr val="tx1"/>
                </a:solidFill>
              </a:rPr>
              <a:t>THE PREMIER </a:t>
            </a:r>
            <a:r>
              <a:rPr lang="en-US" sz="600" b="1" dirty="0">
                <a:solidFill>
                  <a:schemeClr val="tx1"/>
                </a:solidFill>
              </a:rPr>
              <a:t>CONFERENCE </a:t>
            </a:r>
            <a:r>
              <a:rPr lang="en-US" sz="600" b="0" dirty="0">
                <a:solidFill>
                  <a:schemeClr val="tx1"/>
                </a:solidFill>
              </a:rPr>
              <a:t>&amp; </a:t>
            </a:r>
            <a:r>
              <a:rPr lang="en-US" sz="600" b="1" dirty="0">
                <a:solidFill>
                  <a:schemeClr val="tx1"/>
                </a:solidFill>
              </a:rPr>
              <a:t>EXHIBITION </a:t>
            </a:r>
            <a:r>
              <a:rPr lang="en-US" sz="600" dirty="0">
                <a:solidFill>
                  <a:schemeClr val="tx1"/>
                </a:solidFill>
              </a:rPr>
              <a:t>IN COMPUTER GRAPHICS &amp; INTERACTIVE TECHNIQUES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EA221C-FAEB-AD41-B073-084371E88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147" y="470061"/>
            <a:ext cx="318055" cy="1327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55CA3F-C8A8-B343-BB8F-52B1C10D00C8}"/>
              </a:ext>
            </a:extLst>
          </p:cNvPr>
          <p:cNvSpPr/>
          <p:nvPr userDrawn="1"/>
        </p:nvSpPr>
        <p:spPr>
          <a:xfrm>
            <a:off x="0" y="470062"/>
            <a:ext cx="69850" cy="44321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4F0A37-833A-D648-9729-2D783F6F7611}"/>
              </a:ext>
            </a:extLst>
          </p:cNvPr>
          <p:cNvCxnSpPr>
            <a:cxnSpLocks/>
          </p:cNvCxnSpPr>
          <p:nvPr userDrawn="1"/>
        </p:nvCxnSpPr>
        <p:spPr>
          <a:xfrm>
            <a:off x="1143" y="91430"/>
            <a:ext cx="9141714" cy="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AF82D4-13B8-AC43-9620-76E6F6485A07}"/>
              </a:ext>
            </a:extLst>
          </p:cNvPr>
          <p:cNvCxnSpPr>
            <a:cxnSpLocks/>
          </p:cNvCxnSpPr>
          <p:nvPr userDrawn="1"/>
        </p:nvCxnSpPr>
        <p:spPr>
          <a:xfrm>
            <a:off x="1143" y="4612630"/>
            <a:ext cx="9141714" cy="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4D7A41-733D-AB42-9F95-3134F7108763}"/>
              </a:ext>
            </a:extLst>
          </p:cNvPr>
          <p:cNvCxnSpPr>
            <a:cxnSpLocks/>
          </p:cNvCxnSpPr>
          <p:nvPr userDrawn="1"/>
        </p:nvCxnSpPr>
        <p:spPr>
          <a:xfrm>
            <a:off x="8597766" y="4612630"/>
            <a:ext cx="0" cy="53087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1F541-15EF-F949-A3A1-2AF74247D0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8759" y="307056"/>
            <a:ext cx="1665579" cy="40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95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4"/>
        </a:buClr>
        <a:buFont typeface="Arial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4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4"/>
        </a:buClr>
        <a:buFont typeface="Arial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4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42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36">
          <p15:clr>
            <a:srgbClr val="F26B43"/>
          </p15:clr>
        </p15:guide>
        <p15:guide id="4" pos="519">
          <p15:clr>
            <a:srgbClr val="F26B43"/>
          </p15:clr>
        </p15:guide>
        <p15:guide id="5" pos="7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DF35-47F4-8E42-A184-7A433AD4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775" y="2365199"/>
            <a:ext cx="2577374" cy="584775"/>
          </a:xfrm>
        </p:spPr>
        <p:txBody>
          <a:bodyPr/>
          <a:lstStyle/>
          <a:p>
            <a:r>
              <a:rPr lang="en-US" sz="1600" dirty="0"/>
              <a:t>Building the open metaverse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4EED8-E354-2E4B-A7F1-6D62203D8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Openness and Open source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4873E-FE02-534C-9D5E-0B9E57F0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r>
              <a:rPr lang="en-US" kern="1200">
                <a:solidFill>
                  <a:srgbClr val="000302"/>
                </a:solidFill>
                <a:ea typeface="+mn-ea"/>
                <a:cs typeface="+mn-cs"/>
              </a:rPr>
              <a:t>© 2021 SIGGRAPH.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ED91F-8490-0542-86ED-137F411D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97AE9FA-3F8D-0D45-ABEA-B1C7A7244A19}" type="slidenum">
              <a:rPr lang="en-US" kern="1200">
                <a:solidFill>
                  <a:srgbClr val="000302"/>
                </a:solidFill>
                <a:ea typeface="+mn-ea"/>
                <a:cs typeface="+mn-cs"/>
              </a:rPr>
              <a:pPr defTabSz="685800">
                <a:buClrTx/>
              </a:pPr>
              <a:t>1</a:t>
            </a:fld>
            <a:endParaRPr lang="en-US" kern="1200">
              <a:solidFill>
                <a:srgbClr val="000302"/>
              </a:solidFill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57040-3860-4E20-BF8A-AA139C41C25F}"/>
              </a:ext>
            </a:extLst>
          </p:cNvPr>
          <p:cNvSpPr txBox="1"/>
          <p:nvPr/>
        </p:nvSpPr>
        <p:spPr>
          <a:xfrm>
            <a:off x="990775" y="3690927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Royal O’Brien</a:t>
            </a:r>
          </a:p>
          <a:p>
            <a:pPr algn="l"/>
            <a:r>
              <a:rPr lang="en-US" dirty="0"/>
              <a:t>GM, Digital Media and Games</a:t>
            </a:r>
          </a:p>
          <a:p>
            <a:pPr algn="l"/>
            <a:r>
              <a:rPr lang="en-US" dirty="0"/>
              <a:t>The Linux Foundation</a:t>
            </a:r>
          </a:p>
          <a:p>
            <a:pPr algn="l"/>
            <a:r>
              <a:rPr lang="en-US" dirty="0"/>
              <a:t>@OBWANDO</a:t>
            </a:r>
          </a:p>
        </p:txBody>
      </p:sp>
    </p:spTree>
    <p:extLst>
      <p:ext uri="{BB962C8B-B14F-4D97-AF65-F5344CB8AC3E}">
        <p14:creationId xmlns:p14="http://schemas.microsoft.com/office/powerpoint/2010/main" val="2579296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468630" y="273844"/>
            <a:ext cx="8200500" cy="701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r>
              <a:rPr lang="en" b="1" dirty="0">
                <a:latin typeface="+mj-lt"/>
              </a:rPr>
              <a:t>What role will openness play in the Metaverse?</a:t>
            </a:r>
            <a:endParaRPr lang="en-US" b="1" dirty="0">
              <a:latin typeface="+mj-lt"/>
            </a:endParaRP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98742" y="1001316"/>
            <a:ext cx="82005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sz="1500" b="1" dirty="0">
                <a:latin typeface="+mj-lt"/>
              </a:rPr>
              <a:t>Openness benefits both corporate and community interests</a:t>
            </a:r>
          </a:p>
          <a:p>
            <a:pPr lvl="1"/>
            <a:r>
              <a:rPr lang="en-US" sz="1300" dirty="0">
                <a:latin typeface="+mj-lt"/>
              </a:rPr>
              <a:t>Each organization improves Metaverse experience through focused disciplines</a:t>
            </a:r>
          </a:p>
          <a:p>
            <a:endParaRPr lang="en-US" sz="1500" b="1" dirty="0">
              <a:latin typeface="+mj-lt"/>
            </a:endParaRPr>
          </a:p>
          <a:p>
            <a:r>
              <a:rPr lang="en-US" sz="1500" b="1" dirty="0">
                <a:latin typeface="+mj-lt"/>
              </a:rPr>
              <a:t>Openness allows the implementation to speak for itself</a:t>
            </a:r>
          </a:p>
          <a:p>
            <a:pPr lvl="1"/>
            <a:r>
              <a:rPr lang="en-US" sz="1300" dirty="0">
                <a:latin typeface="+mj-lt"/>
              </a:rPr>
              <a:t>Uncontested “Blue Ocean” projects can thrive and appear from anywhere</a:t>
            </a:r>
          </a:p>
          <a:p>
            <a:pPr lvl="1"/>
            <a:endParaRPr lang="en-US" sz="1300" dirty="0">
              <a:latin typeface="+mj-lt"/>
            </a:endParaRPr>
          </a:p>
          <a:p>
            <a:r>
              <a:rPr lang="en-US" sz="1500" b="1" dirty="0">
                <a:latin typeface="+mj-lt"/>
              </a:rPr>
              <a:t>Openness benefits the Metaverse through an open &amp; decentralized community</a:t>
            </a:r>
          </a:p>
          <a:p>
            <a:pPr lvl="1"/>
            <a:r>
              <a:rPr lang="en-US" sz="1300" dirty="0">
                <a:latin typeface="+mj-lt"/>
              </a:rPr>
              <a:t>Metaverse projects can grow and stabilize with an open and sustainable ecosystem</a:t>
            </a:r>
          </a:p>
          <a:p>
            <a:pPr marL="590550" lvl="1" indent="0">
              <a:buNone/>
            </a:pP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468630" y="273844"/>
            <a:ext cx="8200500" cy="701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Metaverse: What we know and what we think it is now</a:t>
            </a:r>
            <a:endParaRPr b="1" dirty="0">
              <a:latin typeface="+mj-lt"/>
            </a:endParaRP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87094" y="1001316"/>
            <a:ext cx="82005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›"/>
            </a:pPr>
            <a:r>
              <a:rPr lang="en" sz="1500" b="1" dirty="0">
                <a:latin typeface="+mj-lt"/>
              </a:rPr>
              <a:t>Unlimited number of varying experiences</a:t>
            </a:r>
          </a:p>
          <a:p>
            <a:pPr lvl="1">
              <a:spcBef>
                <a:spcPts val="800"/>
              </a:spcBef>
            </a:pPr>
            <a:r>
              <a:rPr lang="en" sz="1300" dirty="0">
                <a:latin typeface="+mj-lt"/>
              </a:rPr>
              <a:t>Entertainment, Business, Social, Limitless areas</a:t>
            </a:r>
          </a:p>
          <a:p>
            <a:pPr lvl="1">
              <a:spcBef>
                <a:spcPts val="800"/>
              </a:spcBef>
            </a:pPr>
            <a:endParaRPr lang="en" sz="1300" dirty="0">
              <a:latin typeface="+mj-lt"/>
            </a:endParaRP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›"/>
            </a:pPr>
            <a:r>
              <a:rPr lang="en" sz="1500" b="1" dirty="0">
                <a:latin typeface="+mj-lt"/>
              </a:rPr>
              <a:t>Known / unknown experinces into Metaverse</a:t>
            </a:r>
          </a:p>
          <a:p>
            <a:pPr lvl="1">
              <a:spcBef>
                <a:spcPts val="800"/>
              </a:spcBef>
            </a:pPr>
            <a:r>
              <a:rPr lang="en" sz="1300" dirty="0">
                <a:latin typeface="+mj-lt"/>
              </a:rPr>
              <a:t>Web, Mobile Apps, VR / AR, Projection rooms</a:t>
            </a:r>
          </a:p>
          <a:p>
            <a:pPr lvl="1">
              <a:spcBef>
                <a:spcPts val="800"/>
              </a:spcBef>
            </a:pPr>
            <a:r>
              <a:rPr lang="en" sz="1300" dirty="0">
                <a:latin typeface="+mj-lt"/>
              </a:rPr>
              <a:t>Holodecks, Virtual Smell, Neural Implants!</a:t>
            </a:r>
          </a:p>
          <a:p>
            <a:pPr lvl="1">
              <a:spcBef>
                <a:spcPts val="800"/>
              </a:spcBef>
            </a:pPr>
            <a:endParaRPr lang="en" sz="1300" dirty="0">
              <a:latin typeface="+mj-lt"/>
            </a:endParaRPr>
          </a:p>
          <a:p>
            <a:r>
              <a:rPr lang="en" sz="1500" b="1" dirty="0">
                <a:latin typeface="+mj-lt"/>
              </a:rPr>
              <a:t>Decentralized Technology Hubs</a:t>
            </a:r>
          </a:p>
          <a:p>
            <a:pPr lvl="1"/>
            <a:r>
              <a:rPr lang="en" sz="1300" dirty="0">
                <a:latin typeface="+mj-lt"/>
              </a:rPr>
              <a:t>Proven by video, news, and social networks</a:t>
            </a:r>
          </a:p>
          <a:p>
            <a:pPr lvl="1"/>
            <a:r>
              <a:rPr lang="en" sz="1300" dirty="0">
                <a:latin typeface="+mj-lt"/>
              </a:rPr>
              <a:t>Unlimited Scalability</a:t>
            </a:r>
          </a:p>
          <a:p>
            <a:pPr marL="590550" lvl="1" indent="0">
              <a:buNone/>
            </a:pPr>
            <a:endParaRPr lang="en" sz="13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DA38A-EE87-4D7E-B20C-F63F42229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1" y="1508161"/>
            <a:ext cx="4064669" cy="212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468630" y="273844"/>
            <a:ext cx="8200500" cy="701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Metaverse growth and scaling</a:t>
            </a:r>
            <a:endParaRPr b="1" dirty="0">
              <a:latin typeface="+mj-lt"/>
            </a:endParaRP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87094" y="1001316"/>
            <a:ext cx="82005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" sz="1500" dirty="0">
                <a:latin typeface="+mj-lt"/>
              </a:rPr>
              <a:t>Open sharing has the greatest speed of growth and innovation through evolution.</a:t>
            </a:r>
          </a:p>
          <a:p>
            <a:pPr marL="120650" indent="0">
              <a:buNone/>
            </a:pPr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Organizational restrictions on sharing can slow the speed of growth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Open source can have unlimited resources unlike single companies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Open standards are needed as a common model to build upon</a:t>
            </a:r>
          </a:p>
          <a:p>
            <a:endParaRPr lang="en-US" sz="1500" dirty="0">
              <a:latin typeface="+mj-lt"/>
            </a:endParaRPr>
          </a:p>
          <a:p>
            <a:endParaRPr lang="en-US" sz="1500" dirty="0">
              <a:latin typeface="+mj-lt"/>
            </a:endParaRPr>
          </a:p>
          <a:p>
            <a:endParaRPr lang="en-US" sz="1500" dirty="0">
              <a:latin typeface="+mj-lt"/>
            </a:endParaRPr>
          </a:p>
          <a:p>
            <a:endParaRPr lang="en-US" sz="1500" dirty="0">
              <a:latin typeface="+mj-lt"/>
            </a:endParaRPr>
          </a:p>
          <a:p>
            <a:endParaRPr sz="1500" dirty="0">
              <a:latin typeface="+mj-lt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0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/>
        </p:nvSpPr>
        <p:spPr>
          <a:xfrm>
            <a:off x="534864" y="1368988"/>
            <a:ext cx="6567000" cy="283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Open Source vs Open Standards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Not the same thing even though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they share the word ‘Open’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468630" y="273844"/>
            <a:ext cx="8200500" cy="701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Open Source – The Implementation</a:t>
            </a:r>
            <a:endParaRPr lang="en-US" b="1" dirty="0">
              <a:latin typeface="+mj-lt"/>
            </a:endParaRP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98742" y="1001316"/>
            <a:ext cx="82005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" sz="1500" dirty="0">
                <a:latin typeface="+mj-lt"/>
              </a:rPr>
              <a:t>Freely sharing code by anyone, anywhere with attribution</a:t>
            </a:r>
          </a:p>
          <a:p>
            <a:endParaRPr lang="en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Licensing terms to ensure contributions become free and open to the community. 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Built upon a decentralized community collaborating on a project to benefit from the result.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Tend to use Open Standards</a:t>
            </a:r>
          </a:p>
        </p:txBody>
      </p:sp>
    </p:spTree>
    <p:extLst>
      <p:ext uri="{BB962C8B-B14F-4D97-AF65-F5344CB8AC3E}">
        <p14:creationId xmlns:p14="http://schemas.microsoft.com/office/powerpoint/2010/main" val="4433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468630" y="273844"/>
            <a:ext cx="8200500" cy="701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Open Standards – The Specification</a:t>
            </a:r>
            <a:endParaRPr b="1" dirty="0">
              <a:latin typeface="+mj-lt"/>
            </a:endParaRP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98742" y="1001316"/>
            <a:ext cx="82005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sz="1500" dirty="0">
                <a:latin typeface="+mj-lt"/>
              </a:rPr>
              <a:t>Creating a standard freely available to adopt, and implement. 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Focus is on portability and interoperability. 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Managed by a foundation of stakeholders to maintain quality and ensure focus kept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May discover new needs and features from open source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7766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/>
          <p:nvPr/>
        </p:nvSpPr>
        <p:spPr>
          <a:xfrm>
            <a:off x="519189" y="1363762"/>
            <a:ext cx="6567000" cy="171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Open Standards and Open Source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Starting point for openness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Prevent vendor lock-in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Create sustainable ecosystems</a:t>
            </a:r>
          </a:p>
        </p:txBody>
      </p:sp>
    </p:spTree>
    <p:extLst>
      <p:ext uri="{BB962C8B-B14F-4D97-AF65-F5344CB8AC3E}">
        <p14:creationId xmlns:p14="http://schemas.microsoft.com/office/powerpoint/2010/main" val="13817696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468630" y="273844"/>
            <a:ext cx="8200500" cy="701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r>
              <a:rPr lang="en-US" b="1" dirty="0">
                <a:latin typeface="+mj-lt"/>
              </a:rPr>
              <a:t>Balance: Metaverse is business and sustainable ecosystems matter</a:t>
            </a: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468630" y="851121"/>
            <a:ext cx="3061722" cy="3330327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20650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Flywheel of community and commercial</a:t>
            </a:r>
            <a:endParaRPr lang="en-US" sz="1500" dirty="0">
              <a:latin typeface="+mj-lt"/>
            </a:endParaRPr>
          </a:p>
          <a:p>
            <a:r>
              <a:rPr lang="en-US" sz="1500" dirty="0">
                <a:latin typeface="+mj-lt"/>
              </a:rPr>
              <a:t>Sustainable projects have an ecosystem that enable and support openly developed technology into commercial products and solutions. </a:t>
            </a:r>
          </a:p>
          <a:p>
            <a:r>
              <a:rPr lang="en-US" sz="1500" dirty="0">
                <a:latin typeface="+mj-lt"/>
              </a:rPr>
              <a:t>Commercial profits benefit businesses, who in turn are able to participate and reinvest back into the project and technical community.</a:t>
            </a:r>
            <a:endParaRPr sz="1500" dirty="0">
              <a:latin typeface="+mj-lt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 dirty="0">
              <a:latin typeface="+mj-lt"/>
            </a:endParaRPr>
          </a:p>
        </p:txBody>
      </p:sp>
      <p:pic>
        <p:nvPicPr>
          <p:cNvPr id="5" name="Google Shape;402;p62">
            <a:extLst>
              <a:ext uri="{FF2B5EF4-FFF2-40B4-BE49-F238E27FC236}">
                <a16:creationId xmlns:a16="http://schemas.microsoft.com/office/drawing/2014/main" id="{F4ED8886-3ABA-4EA0-8913-09FDBDEDEF1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2636">
            <a:off x="4524867" y="1689297"/>
            <a:ext cx="2572947" cy="25855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04;p62">
            <a:extLst>
              <a:ext uri="{FF2B5EF4-FFF2-40B4-BE49-F238E27FC236}">
                <a16:creationId xmlns:a16="http://schemas.microsoft.com/office/drawing/2014/main" id="{F2A44CF8-F41B-49E5-8D07-32D15C26A43E}"/>
              </a:ext>
            </a:extLst>
          </p:cNvPr>
          <p:cNvSpPr txBox="1"/>
          <p:nvPr/>
        </p:nvSpPr>
        <p:spPr>
          <a:xfrm>
            <a:off x="5119848" y="748760"/>
            <a:ext cx="1383000" cy="3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C9AD6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endParaRPr sz="1100" dirty="0"/>
          </a:p>
        </p:txBody>
      </p:sp>
      <p:sp>
        <p:nvSpPr>
          <p:cNvPr id="7" name="Google Shape;405;p62">
            <a:extLst>
              <a:ext uri="{FF2B5EF4-FFF2-40B4-BE49-F238E27FC236}">
                <a16:creationId xmlns:a16="http://schemas.microsoft.com/office/drawing/2014/main" id="{68E35936-1A4A-454E-946F-03080AE3BB1B}"/>
              </a:ext>
            </a:extLst>
          </p:cNvPr>
          <p:cNvSpPr txBox="1"/>
          <p:nvPr/>
        </p:nvSpPr>
        <p:spPr>
          <a:xfrm>
            <a:off x="7223650" y="4160888"/>
            <a:ext cx="1563900" cy="3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C9AD6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100" dirty="0"/>
          </a:p>
        </p:txBody>
      </p:sp>
      <p:sp>
        <p:nvSpPr>
          <p:cNvPr id="8" name="Google Shape;407;p62">
            <a:extLst>
              <a:ext uri="{FF2B5EF4-FFF2-40B4-BE49-F238E27FC236}">
                <a16:creationId xmlns:a16="http://schemas.microsoft.com/office/drawing/2014/main" id="{89412ED9-D78D-4A99-83A9-7169CAA0DBB6}"/>
              </a:ext>
            </a:extLst>
          </p:cNvPr>
          <p:cNvSpPr txBox="1"/>
          <p:nvPr/>
        </p:nvSpPr>
        <p:spPr>
          <a:xfrm rot="17407385">
            <a:off x="4597059" y="2488372"/>
            <a:ext cx="1057163" cy="5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PARTICIPATION</a:t>
            </a:r>
            <a:endParaRPr sz="1100"/>
          </a:p>
        </p:txBody>
      </p:sp>
      <p:sp>
        <p:nvSpPr>
          <p:cNvPr id="9" name="Google Shape;408;p62">
            <a:extLst>
              <a:ext uri="{FF2B5EF4-FFF2-40B4-BE49-F238E27FC236}">
                <a16:creationId xmlns:a16="http://schemas.microsoft.com/office/drawing/2014/main" id="{9E58393F-4B5D-4CFC-911B-8E7C41CCCF8A}"/>
              </a:ext>
            </a:extLst>
          </p:cNvPr>
          <p:cNvSpPr txBox="1"/>
          <p:nvPr/>
        </p:nvSpPr>
        <p:spPr>
          <a:xfrm>
            <a:off x="5290379" y="2019775"/>
            <a:ext cx="1041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TECHNICAL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sz="1100"/>
          </a:p>
        </p:txBody>
      </p:sp>
      <p:sp>
        <p:nvSpPr>
          <p:cNvPr id="10" name="Google Shape;409;p62">
            <a:extLst>
              <a:ext uri="{FF2B5EF4-FFF2-40B4-BE49-F238E27FC236}">
                <a16:creationId xmlns:a16="http://schemas.microsoft.com/office/drawing/2014/main" id="{0929B4EE-63D7-4DEF-A760-9D96AA168CE4}"/>
              </a:ext>
            </a:extLst>
          </p:cNvPr>
          <p:cNvSpPr txBox="1"/>
          <p:nvPr/>
        </p:nvSpPr>
        <p:spPr>
          <a:xfrm rot="2174366">
            <a:off x="4993819" y="3500425"/>
            <a:ext cx="834291" cy="38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MARKETS</a:t>
            </a:r>
            <a:endParaRPr sz="1100"/>
          </a:p>
        </p:txBody>
      </p:sp>
      <p:sp>
        <p:nvSpPr>
          <p:cNvPr id="11" name="Google Shape;410;p62">
            <a:extLst>
              <a:ext uri="{FF2B5EF4-FFF2-40B4-BE49-F238E27FC236}">
                <a16:creationId xmlns:a16="http://schemas.microsoft.com/office/drawing/2014/main" id="{F5906D3F-4EAD-476E-9532-F1BA534BD844}"/>
              </a:ext>
            </a:extLst>
          </p:cNvPr>
          <p:cNvSpPr txBox="1"/>
          <p:nvPr/>
        </p:nvSpPr>
        <p:spPr>
          <a:xfrm rot="3549984">
            <a:off x="6026578" y="2478759"/>
            <a:ext cx="1041857" cy="38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100"/>
          </a:p>
        </p:txBody>
      </p:sp>
      <p:sp>
        <p:nvSpPr>
          <p:cNvPr id="12" name="Google Shape;411;p62">
            <a:extLst>
              <a:ext uri="{FF2B5EF4-FFF2-40B4-BE49-F238E27FC236}">
                <a16:creationId xmlns:a16="http://schemas.microsoft.com/office/drawing/2014/main" id="{C5FD5020-25D7-44F7-869A-F1C8C6A7084A}"/>
              </a:ext>
            </a:extLst>
          </p:cNvPr>
          <p:cNvSpPr txBox="1"/>
          <p:nvPr/>
        </p:nvSpPr>
        <p:spPr>
          <a:xfrm rot="19084888">
            <a:off x="5826216" y="3394060"/>
            <a:ext cx="1041802" cy="38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1100"/>
          </a:p>
        </p:txBody>
      </p:sp>
      <p:pic>
        <p:nvPicPr>
          <p:cNvPr id="13" name="Google Shape;415;p62">
            <a:extLst>
              <a:ext uri="{FF2B5EF4-FFF2-40B4-BE49-F238E27FC236}">
                <a16:creationId xmlns:a16="http://schemas.microsoft.com/office/drawing/2014/main" id="{B7CFA44B-E551-49E9-A220-EFAD219EFA4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9512" y="1040790"/>
            <a:ext cx="3863636" cy="388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06;p62">
            <a:extLst>
              <a:ext uri="{FF2B5EF4-FFF2-40B4-BE49-F238E27FC236}">
                <a16:creationId xmlns:a16="http://schemas.microsoft.com/office/drawing/2014/main" id="{E67BB5CB-6C2B-4B8F-A983-BB58D40D974C}"/>
              </a:ext>
            </a:extLst>
          </p:cNvPr>
          <p:cNvSpPr txBox="1"/>
          <p:nvPr/>
        </p:nvSpPr>
        <p:spPr>
          <a:xfrm>
            <a:off x="3243047" y="4160888"/>
            <a:ext cx="1130106" cy="3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C9AD6"/>
                </a:solidFill>
                <a:latin typeface="Arial"/>
                <a:ea typeface="Arial"/>
                <a:cs typeface="Arial"/>
                <a:sym typeface="Arial"/>
              </a:rPr>
              <a:t>PROFITS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3508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uiExpand="1" build="p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468630" y="273844"/>
            <a:ext cx="8200500" cy="701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r>
              <a:rPr lang="en" b="1" dirty="0">
                <a:latin typeface="+mj-lt"/>
              </a:rPr>
              <a:t>Modular Metaverse experiences are key</a:t>
            </a:r>
            <a:endParaRPr lang="en-US" b="1" dirty="0">
              <a:latin typeface="+mj-lt"/>
            </a:endParaRPr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87094" y="1001316"/>
            <a:ext cx="82005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r>
              <a:rPr lang="en-US" sz="1500" b="1" dirty="0">
                <a:latin typeface="+mj-lt"/>
              </a:rPr>
              <a:t>3D Engines and synthetic graphics:</a:t>
            </a:r>
          </a:p>
          <a:p>
            <a:pPr lvl="1"/>
            <a:r>
              <a:rPr lang="en-US" sz="1300" dirty="0">
                <a:latin typeface="+mj-lt"/>
              </a:rPr>
              <a:t>Unreal, Unity, Open 3D Engine (O3DE), Omniverse</a:t>
            </a:r>
          </a:p>
          <a:p>
            <a:pPr lvl="1"/>
            <a:endParaRPr lang="en-US" sz="1300" dirty="0">
              <a:latin typeface="+mj-lt"/>
            </a:endParaRPr>
          </a:p>
          <a:p>
            <a:r>
              <a:rPr lang="en-US" sz="1500" b="1" dirty="0">
                <a:latin typeface="+mj-lt"/>
              </a:rPr>
              <a:t>Distributed cloud computing services:</a:t>
            </a:r>
          </a:p>
          <a:p>
            <a:pPr lvl="1"/>
            <a:r>
              <a:rPr lang="en-US" sz="1300" dirty="0">
                <a:latin typeface="+mj-lt"/>
              </a:rPr>
              <a:t>AWS, Azure, GCP</a:t>
            </a:r>
          </a:p>
          <a:p>
            <a:pPr lvl="1"/>
            <a:endParaRPr lang="en-US" sz="1300" dirty="0">
              <a:latin typeface="+mj-lt"/>
            </a:endParaRPr>
          </a:p>
          <a:p>
            <a:r>
              <a:rPr lang="en-US" sz="1500" b="1" dirty="0">
                <a:latin typeface="+mj-lt"/>
              </a:rPr>
              <a:t>Ad and social networks</a:t>
            </a:r>
          </a:p>
          <a:p>
            <a:pPr lvl="1"/>
            <a:r>
              <a:rPr lang="en-US" sz="1300" dirty="0" err="1">
                <a:latin typeface="+mj-lt"/>
              </a:rPr>
              <a:t>Applovin</a:t>
            </a:r>
            <a:r>
              <a:rPr lang="en-US" sz="1300" dirty="0">
                <a:latin typeface="+mj-lt"/>
              </a:rPr>
              <a:t>, </a:t>
            </a:r>
            <a:r>
              <a:rPr lang="en-US" sz="1300" dirty="0" err="1">
                <a:latin typeface="+mj-lt"/>
              </a:rPr>
              <a:t>Adcolony</a:t>
            </a:r>
            <a:r>
              <a:rPr lang="en-US" sz="1300" dirty="0">
                <a:latin typeface="+mj-lt"/>
              </a:rPr>
              <a:t>, Facebook, Snapchat</a:t>
            </a:r>
          </a:p>
          <a:p>
            <a:pPr lvl="1"/>
            <a:endParaRPr lang="en-US" sz="1300" dirty="0">
              <a:latin typeface="+mj-lt"/>
            </a:endParaRPr>
          </a:p>
          <a:p>
            <a:r>
              <a:rPr lang="en-US" sz="1500" b="1" dirty="0">
                <a:latin typeface="+mj-lt"/>
              </a:rPr>
              <a:t>Innovative Gameplay and simulations</a:t>
            </a:r>
          </a:p>
          <a:p>
            <a:pPr lvl="1"/>
            <a:r>
              <a:rPr lang="en-US" sz="1300" dirty="0">
                <a:latin typeface="+mj-lt"/>
              </a:rPr>
              <a:t>Game studios, digital twins, scientific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E3D7C-FA0E-46A5-903A-5A66180314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31" y="1717832"/>
            <a:ext cx="4064669" cy="21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he Linux Foundation">
      <a:dk1>
        <a:srgbClr val="3F3F3F"/>
      </a:dk1>
      <a:lt1>
        <a:srgbClr val="FFFFFF"/>
      </a:lt1>
      <a:dk2>
        <a:srgbClr val="00183C"/>
      </a:dk2>
      <a:lt2>
        <a:srgbClr val="FFFFFF"/>
      </a:lt2>
      <a:accent1>
        <a:srgbClr val="32A2FE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168FDF"/>
      </a:hlink>
      <a:folHlink>
        <a:srgbClr val="168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S2021">
      <a:dk1>
        <a:srgbClr val="000302"/>
      </a:dk1>
      <a:lt1>
        <a:srgbClr val="FFFFFF"/>
      </a:lt1>
      <a:dk2>
        <a:srgbClr val="000302"/>
      </a:dk2>
      <a:lt2>
        <a:srgbClr val="FFFFFF"/>
      </a:lt2>
      <a:accent1>
        <a:srgbClr val="FEE800"/>
      </a:accent1>
      <a:accent2>
        <a:srgbClr val="E1E332"/>
      </a:accent2>
      <a:accent3>
        <a:srgbClr val="00B796"/>
      </a:accent3>
      <a:accent4>
        <a:srgbClr val="0099CE"/>
      </a:accent4>
      <a:accent5>
        <a:srgbClr val="F27176"/>
      </a:accent5>
      <a:accent6>
        <a:srgbClr val="000302"/>
      </a:accent6>
      <a:hlink>
        <a:srgbClr val="0099CE"/>
      </a:hlink>
      <a:folHlink>
        <a:srgbClr val="00B7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451</Words>
  <Application>Microsoft Office PowerPoint</Application>
  <PresentationFormat>On-screen Show (16:9)</PresentationFormat>
  <Paragraphs>89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Gill Sans</vt:lpstr>
      <vt:lpstr>Arial</vt:lpstr>
      <vt:lpstr>Open Sans Light</vt:lpstr>
      <vt:lpstr>Simple Light</vt:lpstr>
      <vt:lpstr>Office Theme</vt:lpstr>
      <vt:lpstr>1_Office Theme</vt:lpstr>
      <vt:lpstr>Building the open metaverse</vt:lpstr>
      <vt:lpstr>Metaverse: What we know and what we think it is now</vt:lpstr>
      <vt:lpstr>Metaverse growth and scaling</vt:lpstr>
      <vt:lpstr>PowerPoint Presentation</vt:lpstr>
      <vt:lpstr>Open Source – The Implementation</vt:lpstr>
      <vt:lpstr>Open Standards – The Specification</vt:lpstr>
      <vt:lpstr>PowerPoint Presentation</vt:lpstr>
      <vt:lpstr>Balance: Metaverse is business and sustainable ecosystems matter</vt:lpstr>
      <vt:lpstr>Modular Metaverse experiences are key</vt:lpstr>
      <vt:lpstr>What role will openness play in the Metaverse?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O3DE Foundation</dc:title>
  <dc:creator>OBWANDO</dc:creator>
  <cp:lastModifiedBy>Royal O'Brien</cp:lastModifiedBy>
  <cp:revision>25</cp:revision>
  <dcterms:modified xsi:type="dcterms:W3CDTF">2021-08-09T22:29:14Z</dcterms:modified>
</cp:coreProperties>
</file>