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14"/>
  </p:notesMasterIdLst>
  <p:sldIdLst>
    <p:sldId id="256" r:id="rId3"/>
    <p:sldId id="275" r:id="rId4"/>
    <p:sldId id="274" r:id="rId5"/>
    <p:sldId id="270" r:id="rId6"/>
    <p:sldId id="271" r:id="rId7"/>
    <p:sldId id="276" r:id="rId8"/>
    <p:sldId id="267" r:id="rId9"/>
    <p:sldId id="269" r:id="rId10"/>
    <p:sldId id="278" r:id="rId11"/>
    <p:sldId id="277" r:id="rId12"/>
    <p:sldId id="262" r:id="rId13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1" autoAdjust="0"/>
    <p:restoredTop sz="59929" autoAdjust="0"/>
  </p:normalViewPr>
  <p:slideViewPr>
    <p:cSldViewPr snapToGrid="0">
      <p:cViewPr>
        <p:scale>
          <a:sx n="77" d="100"/>
          <a:sy n="77" d="100"/>
        </p:scale>
        <p:origin x="235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63"/>
    </p:cViewPr>
  </p:sorterViewPr>
  <p:notesViewPr>
    <p:cSldViewPr snapToGrid="0">
      <p:cViewPr varScale="1">
        <p:scale>
          <a:sx n="63" d="100"/>
          <a:sy n="63" d="100"/>
        </p:scale>
        <p:origin x="3108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What has us especially energized</a:t>
            </a:r>
          </a:p>
          <a:p>
            <a:pPr>
              <a:buFont typeface="+mj-lt"/>
              <a:buAutoNum type="arabicPeriod"/>
            </a:pPr>
            <a:r>
              <a:rPr lang="en-US" dirty="0"/>
              <a:t>Cesium for Unreal Engine</a:t>
            </a:r>
          </a:p>
          <a:p>
            <a:pPr>
              <a:buFont typeface="+mj-lt"/>
              <a:buAutoNum type="arabicPeriod"/>
            </a:pPr>
            <a:r>
              <a:rPr lang="en-US" dirty="0"/>
              <a:t>Awarded an Epic </a:t>
            </a:r>
            <a:r>
              <a:rPr lang="en-US" dirty="0" err="1"/>
              <a:t>MegaGrant</a:t>
            </a:r>
            <a:r>
              <a:rPr lang="en-US" dirty="0"/>
              <a:t>  </a:t>
            </a:r>
          </a:p>
          <a:p>
            <a:pPr>
              <a:buFont typeface="+mj-lt"/>
              <a:buAutoNum type="arabicPeriod"/>
            </a:pPr>
            <a:r>
              <a:rPr lang="en-US" dirty="0"/>
              <a:t>Working in collaboration with Epic Games</a:t>
            </a:r>
          </a:p>
          <a:p>
            <a:pPr>
              <a:buFont typeface="+mj-lt"/>
              <a:buAutoNum type="arabicPeriod"/>
            </a:pPr>
            <a:r>
              <a:rPr lang="en-US" dirty="0"/>
              <a:t>Natural place for us - intersection of computer graphics and geospatial technology. </a:t>
            </a:r>
          </a:p>
          <a:p>
            <a:pPr>
              <a:buFont typeface="+mj-lt"/>
              <a:buAutoNum type="arabicPeriod"/>
            </a:pPr>
            <a:r>
              <a:rPr lang="en-US" dirty="0"/>
              <a:t>Is personally exciting for our engineering team members and our founder and CEO Patrick </a:t>
            </a:r>
            <a:r>
              <a:rPr lang="en-US" dirty="0" err="1"/>
              <a:t>Cozzi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Also exciting because it opens up VR/AR use cases </a:t>
            </a:r>
          </a:p>
          <a:p>
            <a:pPr>
              <a:buFont typeface="+mj-lt"/>
              <a:buAutoNum type="arabicPeriod"/>
            </a:pPr>
            <a:r>
              <a:rPr lang="en-US" dirty="0"/>
              <a:t>Realize the value of truly immersive 3D geospatial experiences. </a:t>
            </a:r>
          </a:p>
          <a:p>
            <a:pPr>
              <a:buFont typeface="+mj-lt"/>
              <a:buAutoNum type="arabicPeriod"/>
            </a:pPr>
            <a:r>
              <a:rPr lang="en-US" dirty="0"/>
              <a:t>Demo 1 – combo of Epic physics with real 3d buildings in position on the globe </a:t>
            </a:r>
          </a:p>
          <a:p>
            <a:pPr>
              <a:buFont typeface="+mj-lt"/>
              <a:buAutoNum type="arabicPeriod"/>
            </a:pPr>
            <a:r>
              <a:rPr lang="en-US" dirty="0"/>
              <a:t>Demo 2 – imagine flight simulators, architecture, autonomous driving simulations</a:t>
            </a:r>
          </a:p>
          <a:p>
            <a:pPr>
              <a:buFont typeface="+mj-lt"/>
              <a:buAutoNum type="arabicPeriod"/>
            </a:pPr>
            <a:r>
              <a:rPr lang="en-US" dirty="0"/>
              <a:t>We’re bringing the real world into Unreal, for you to build!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706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42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53701" defTabSz="966612">
              <a:lnSpc>
                <a:spcPct val="90000"/>
              </a:lnSpc>
              <a:buClr>
                <a:srgbClr val="262626"/>
              </a:buClr>
              <a:buSzPts val="2800"/>
              <a:defRPr/>
            </a:pPr>
            <a:r>
              <a:rPr lang="en-US" dirty="0"/>
              <a:t>Brief:</a:t>
            </a:r>
          </a:p>
          <a:p>
            <a:pPr marL="174899" indent="-228600" defTabSz="966612">
              <a:lnSpc>
                <a:spcPct val="90000"/>
              </a:lnSpc>
              <a:buClr>
                <a:srgbClr val="262626"/>
              </a:buClr>
              <a:buSzPts val="2800"/>
              <a:buFont typeface="+mj-lt"/>
              <a:buAutoNum type="arabicPeriod"/>
              <a:defRPr/>
            </a:pPr>
            <a:r>
              <a:rPr lang="en-US" dirty="0"/>
              <a:t>Intersection of 3D graphics and geospatial</a:t>
            </a:r>
          </a:p>
          <a:p>
            <a:pPr marL="174899" indent="-228600" defTabSz="966612">
              <a:lnSpc>
                <a:spcPct val="90000"/>
              </a:lnSpc>
              <a:buClr>
                <a:srgbClr val="262626"/>
              </a:buClr>
              <a:buSzPts val="2800"/>
              <a:buFont typeface="+mj-lt"/>
              <a:buAutoNum type="arabicPeriod"/>
              <a:defRPr/>
            </a:pPr>
            <a:r>
              <a:rPr lang="en-US" dirty="0"/>
              <a:t>Load, host, tile, fuse with our data in position on the globe</a:t>
            </a:r>
          </a:p>
          <a:p>
            <a:pPr marL="174899" indent="-228600" defTabSz="966612">
              <a:lnSpc>
                <a:spcPct val="90000"/>
              </a:lnSpc>
              <a:buClr>
                <a:srgbClr val="262626"/>
              </a:buClr>
              <a:buSzPts val="2800"/>
              <a:buFont typeface="+mj-lt"/>
              <a:buAutoNum type="arabicPeriod"/>
              <a:defRPr/>
            </a:pPr>
            <a:r>
              <a:rPr lang="en-US" dirty="0"/>
              <a:t>Stream using 3D Tiles</a:t>
            </a:r>
          </a:p>
          <a:p>
            <a:pPr marL="174899" indent="-228600" defTabSz="966612">
              <a:lnSpc>
                <a:spcPct val="90000"/>
              </a:lnSpc>
              <a:buClr>
                <a:srgbClr val="262626"/>
              </a:buClr>
              <a:buSzPts val="2800"/>
              <a:buFont typeface="+mj-lt"/>
              <a:buAutoNum type="arabicPeriod"/>
              <a:defRPr/>
            </a:pPr>
            <a:r>
              <a:rPr lang="en-US" dirty="0"/>
              <a:t>Visualize with our engine</a:t>
            </a:r>
          </a:p>
          <a:p>
            <a:pPr marL="174899" indent="-228600" defTabSz="966612">
              <a:lnSpc>
                <a:spcPct val="90000"/>
              </a:lnSpc>
              <a:buClr>
                <a:srgbClr val="262626"/>
              </a:buClr>
              <a:buSzPts val="2800"/>
              <a:buFont typeface="+mj-lt"/>
              <a:buAutoNum type="arabicPeriod"/>
              <a:defRPr/>
            </a:pPr>
            <a:r>
              <a:rPr lang="en-US" dirty="0"/>
              <a:t>Then it’s up to you!</a:t>
            </a:r>
          </a:p>
          <a:p>
            <a:pPr marL="174899" indent="-228600" defTabSz="966612">
              <a:lnSpc>
                <a:spcPct val="90000"/>
              </a:lnSpc>
              <a:buClr>
                <a:srgbClr val="262626"/>
              </a:buClr>
              <a:buSzPts val="2800"/>
              <a:buFont typeface="+mj-lt"/>
              <a:buAutoNum type="arabicPeriod"/>
              <a:defRPr/>
            </a:pPr>
            <a:r>
              <a:rPr lang="en-US" dirty="0"/>
              <a:t>We’re true believers</a:t>
            </a:r>
          </a:p>
          <a:p>
            <a:pPr marL="174899" indent="-228600" defTabSz="966612">
              <a:lnSpc>
                <a:spcPct val="90000"/>
              </a:lnSpc>
              <a:buClr>
                <a:srgbClr val="262626"/>
              </a:buClr>
              <a:buSzPts val="2800"/>
              <a:buFont typeface="+mj-lt"/>
              <a:buAutoNum type="arabicPeriod"/>
              <a:defRPr/>
            </a:pPr>
            <a:r>
              <a:rPr lang="en-US" dirty="0"/>
              <a:t>Also believe that community and standards are essential to realizing the potential of 3D geospatial</a:t>
            </a:r>
          </a:p>
          <a:p>
            <a:pPr marL="174899" indent="-228600" defTabSz="966612">
              <a:lnSpc>
                <a:spcPct val="90000"/>
              </a:lnSpc>
              <a:buClr>
                <a:srgbClr val="262626"/>
              </a:buClr>
              <a:buSzPts val="2800"/>
              <a:buFont typeface="+mj-lt"/>
              <a:buAutoNum type="arabicPeriod"/>
              <a:defRPr/>
            </a:pPr>
            <a:r>
              <a:rPr lang="en-US" dirty="0"/>
              <a:t>Will share how we’re making it easier for you to build immersive, impactful 3D geospatial experiences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931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</a:t>
            </a:r>
          </a:p>
          <a:p>
            <a:pPr>
              <a:buFont typeface="+mj-lt"/>
              <a:buAutoNum type="arabicPeriod"/>
            </a:pPr>
            <a:r>
              <a:rPr lang="en-US" dirty="0"/>
              <a:t>Great 3D geospatial interactions need great 3D data</a:t>
            </a:r>
          </a:p>
          <a:p>
            <a:pPr>
              <a:buFont typeface="+mj-lt"/>
              <a:buAutoNum type="arabicPeriod"/>
            </a:pPr>
            <a:r>
              <a:rPr lang="en-US" dirty="0"/>
              <a:t>We’ve rounded out our global base layers with Cesium OSM Buildings</a:t>
            </a:r>
          </a:p>
          <a:p>
            <a:pPr>
              <a:buFont typeface="+mj-lt"/>
              <a:buAutoNum type="arabicPeriod"/>
            </a:pPr>
            <a:r>
              <a:rPr lang="en-US" dirty="0"/>
              <a:t>Based on </a:t>
            </a:r>
            <a:r>
              <a:rPr lang="en-US" dirty="0" err="1"/>
              <a:t>OpenStreetMaps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True 3D buildings, clamped </a:t>
            </a:r>
            <a:r>
              <a:rPr lang="en-US" b="0" i="0" dirty="0">
                <a:solidFill>
                  <a:srgbClr val="2D3A42"/>
                </a:solidFill>
                <a:effectLst/>
                <a:latin typeface="Lato"/>
              </a:rPr>
              <a:t>on Cesium World Terrain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r>
              <a:rPr lang="en-US" b="0" i="0" dirty="0">
                <a:solidFill>
                  <a:srgbClr val="2D3A42"/>
                </a:solidFill>
                <a:effectLst/>
                <a:latin typeface="Lato"/>
              </a:rPr>
              <a:t>More than 350 million buildings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r>
              <a:rPr lang="en-US" b="0" i="0" dirty="0">
                <a:solidFill>
                  <a:srgbClr val="2D3A42"/>
                </a:solidFill>
                <a:effectLst/>
                <a:latin typeface="Lato"/>
              </a:rPr>
              <a:t>Bring in the data and metadata for you to leverage </a:t>
            </a:r>
          </a:p>
          <a:p>
            <a:pPr>
              <a:buFont typeface="+mj-lt"/>
              <a:buAutoNum type="arabicPeriod"/>
            </a:pPr>
            <a:r>
              <a:rPr lang="en-US" b="0" i="0" dirty="0">
                <a:solidFill>
                  <a:srgbClr val="2D3A42"/>
                </a:solidFill>
                <a:effectLst/>
                <a:latin typeface="Lato"/>
              </a:rPr>
              <a:t>Excited to make OSM available through Cesium to our community</a:t>
            </a:r>
          </a:p>
          <a:p>
            <a:pPr>
              <a:buFont typeface="+mj-lt"/>
              <a:buAutoNum type="arabicPeriod"/>
            </a:pPr>
            <a:r>
              <a:rPr lang="en-US" b="0" i="0" dirty="0">
                <a:solidFill>
                  <a:srgbClr val="2D3A42"/>
                </a:solidFill>
                <a:effectLst/>
                <a:latin typeface="Lato"/>
              </a:rPr>
              <a:t>Already feeding new buildings and corrections back to OSM</a:t>
            </a:r>
          </a:p>
          <a:p>
            <a:pPr marL="22860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97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</a:t>
            </a:r>
          </a:p>
          <a:p>
            <a:pPr>
              <a:buFont typeface="+mj-lt"/>
              <a:buAutoNum type="arabicPeriod"/>
            </a:pPr>
            <a:r>
              <a:rPr lang="en-US" dirty="0"/>
              <a:t>Born in aerospace</a:t>
            </a:r>
          </a:p>
          <a:p>
            <a:pPr>
              <a:buFont typeface="+mj-lt"/>
              <a:buAutoNum type="arabicPeriod"/>
            </a:pPr>
            <a:r>
              <a:rPr lang="en-US" dirty="0"/>
              <a:t>3D from space to ground </a:t>
            </a:r>
          </a:p>
          <a:p>
            <a:pPr>
              <a:buFont typeface="+mj-lt"/>
              <a:buAutoNum type="arabicPeriod"/>
            </a:pPr>
            <a:r>
              <a:rPr lang="en-US" dirty="0"/>
              <a:t>Now full 3D visualization under surface too </a:t>
            </a:r>
          </a:p>
          <a:p>
            <a:pPr>
              <a:buFont typeface="+mj-lt"/>
              <a:buAutoNum type="arabicPeriod"/>
            </a:pPr>
            <a:r>
              <a:rPr lang="en-US" dirty="0"/>
              <a:t>Look what our friends at </a:t>
            </a:r>
            <a:r>
              <a:rPr lang="en-US" dirty="0" err="1"/>
              <a:t>Camptocamp</a:t>
            </a:r>
            <a:r>
              <a:rPr lang="en-US" dirty="0"/>
              <a:t> have done for Swiss Federal government</a:t>
            </a:r>
          </a:p>
          <a:p>
            <a:pPr>
              <a:buFont typeface="+mj-lt"/>
              <a:buAutoNum type="arabicPeriod"/>
            </a:pPr>
            <a:r>
              <a:rPr lang="en-US" dirty="0"/>
              <a:t>Through effective use of transparency at different layers, their developers reveal geological resources below the ground</a:t>
            </a:r>
          </a:p>
          <a:p>
            <a:pPr>
              <a:buFont typeface="+mj-lt"/>
              <a:buAutoNum type="arabicPeriod"/>
            </a:pPr>
            <a:r>
              <a:rPr lang="en-US" dirty="0"/>
              <a:t>Other use cases – water pipes, mining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2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</a:t>
            </a:r>
          </a:p>
          <a:p>
            <a:pPr>
              <a:buFont typeface="+mj-lt"/>
              <a:buAutoNum type="arabicPeriod"/>
            </a:pPr>
            <a:r>
              <a:rPr lang="en-US" dirty="0"/>
              <a:t>Cesium can also show interiors</a:t>
            </a:r>
          </a:p>
          <a:p>
            <a:pPr>
              <a:buFont typeface="+mj-lt"/>
              <a:buAutoNum type="arabicPeriod"/>
            </a:pPr>
            <a:r>
              <a:rPr lang="en-US" dirty="0"/>
              <a:t>Partnered with </a:t>
            </a:r>
            <a:r>
              <a:rPr lang="en-US" dirty="0" err="1"/>
              <a:t>Kaarta</a:t>
            </a:r>
            <a:r>
              <a:rPr lang="en-US" dirty="0"/>
              <a:t> to gather point clouds </a:t>
            </a:r>
          </a:p>
          <a:p>
            <a:pPr>
              <a:buFont typeface="+mj-lt"/>
              <a:buAutoNum type="arabicPeriod"/>
            </a:pPr>
            <a:r>
              <a:rPr lang="en-US" dirty="0"/>
              <a:t>See picture of hand-held device</a:t>
            </a:r>
          </a:p>
          <a:p>
            <a:pPr>
              <a:buFont typeface="+mj-lt"/>
              <a:buAutoNum type="arabicPeriod"/>
            </a:pPr>
            <a:r>
              <a:rPr lang="en-US" dirty="0"/>
              <a:t>Goal = provide first responders and military operators with tools for improved situational awareness in dense urban environments. </a:t>
            </a:r>
          </a:p>
          <a:p>
            <a:pPr>
              <a:buFont typeface="+mj-lt"/>
              <a:buAutoNum type="arabicPeriod"/>
            </a:pPr>
            <a:r>
              <a:rPr lang="en-US" dirty="0"/>
              <a:t>Very different use case – speed and key data points as opposed to detailed analytics </a:t>
            </a:r>
          </a:p>
          <a:p>
            <a:pPr>
              <a:buFont typeface="+mj-lt"/>
              <a:buAutoNum type="arabicPeriod"/>
            </a:pPr>
            <a:r>
              <a:rPr lang="en-US" dirty="0"/>
              <a:t>Data fusion (buildings and point clouds)</a:t>
            </a:r>
          </a:p>
          <a:p>
            <a:pPr>
              <a:buFont typeface="+mj-lt"/>
              <a:buAutoNum type="arabicPeriod"/>
            </a:pPr>
            <a:r>
              <a:rPr lang="en-US" dirty="0"/>
              <a:t>Less than 20 minutes per location - gathered point clouds, loaded, made available.</a:t>
            </a:r>
          </a:p>
          <a:p>
            <a:pPr>
              <a:buFont typeface="+mj-lt"/>
              <a:buAutoNum type="arabicPeriod"/>
            </a:pPr>
            <a:r>
              <a:rPr lang="en-US" dirty="0"/>
              <a:t>This space is Cesium’s office. The roof deck is a great space to gather. </a:t>
            </a:r>
          </a:p>
          <a:p>
            <a:pPr>
              <a:buFont typeface="+mj-lt"/>
              <a:buAutoNum type="arabicPeriod"/>
            </a:pPr>
            <a:r>
              <a:rPr lang="en-US" dirty="0"/>
              <a:t>We’re hiring if you’re located in Philly and looking.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58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</a:t>
            </a:r>
          </a:p>
          <a:p>
            <a:pPr>
              <a:buFont typeface="+mj-lt"/>
              <a:buAutoNum type="arabicPeriod"/>
            </a:pPr>
            <a:r>
              <a:rPr lang="en-US" dirty="0"/>
              <a:t>Still missing 75% of Earth’s surface </a:t>
            </a:r>
          </a:p>
          <a:p>
            <a:pPr>
              <a:buFont typeface="+mj-lt"/>
              <a:buAutoNum type="arabicPeriod"/>
            </a:pPr>
            <a:r>
              <a:rPr lang="en-US" dirty="0"/>
              <a:t>Anything can do above ground will be able to do underwater - 3d tiles, bathymetric data (terrain undersea) </a:t>
            </a:r>
          </a:p>
          <a:p>
            <a:pPr>
              <a:buFont typeface="+mj-lt"/>
              <a:buAutoNum type="arabicPeriod"/>
            </a:pPr>
            <a:r>
              <a:rPr lang="en-US" dirty="0"/>
              <a:t>So many use cases</a:t>
            </a:r>
          </a:p>
          <a:p>
            <a:pPr>
              <a:buFont typeface="+mj-lt"/>
              <a:buAutoNum type="arabicPeriod"/>
            </a:pPr>
            <a:r>
              <a:rPr lang="en-US" dirty="0"/>
              <a:t>Example: Maintenance of undersea cables 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99% of all data on undersea fiber optic cable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More than 400 submarine cables </a:t>
            </a:r>
          </a:p>
          <a:p>
            <a:pPr algn="l">
              <a:buFont typeface="+mj-lt"/>
              <a:buAutoNum type="arabicPeriod"/>
            </a:pPr>
            <a:r>
              <a:rPr lang="en-US" dirty="0"/>
              <a:t>More than 1 km around the world</a:t>
            </a:r>
          </a:p>
          <a:p>
            <a:pPr>
              <a:buFont typeface="+mj-lt"/>
              <a:buAutoNum type="arabicPeriod"/>
            </a:pPr>
            <a:r>
              <a:rPr lang="en-US" dirty="0"/>
              <a:t>Others: mining, mapping the whale movement, the deterioration of marine life</a:t>
            </a:r>
          </a:p>
          <a:p>
            <a:pPr>
              <a:buFont typeface="+mj-lt"/>
              <a:buAutoNum type="arabicPeriod"/>
            </a:pPr>
            <a:r>
              <a:rPr lang="en-US" dirty="0"/>
              <a:t>No more restricted areas of the earth</a:t>
            </a:r>
          </a:p>
          <a:p>
            <a:pPr>
              <a:buFont typeface="+mj-lt"/>
              <a:buAutoNum type="arabicPeriod"/>
            </a:pPr>
            <a:r>
              <a:rPr lang="en-US" dirty="0"/>
              <a:t>Can’t wait to see what you will do with it</a:t>
            </a:r>
          </a:p>
          <a:p>
            <a:pPr>
              <a:buFont typeface="+mj-lt"/>
              <a:buAutoNum type="arabicPeriod"/>
            </a:pPr>
            <a:r>
              <a:rPr lang="en-US" dirty="0"/>
              <a:t>Those are some updates we’ve made for you</a:t>
            </a:r>
          </a:p>
          <a:p>
            <a:pPr>
              <a:buFont typeface="+mj-lt"/>
              <a:buAutoNum type="arabicPeriod"/>
            </a:pPr>
            <a:r>
              <a:rPr lang="en-US" dirty="0"/>
              <a:t>Here is some inspiration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395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</a:t>
            </a:r>
          </a:p>
          <a:p>
            <a:pPr>
              <a:buFont typeface="+mj-lt"/>
              <a:buAutoNum type="arabicPeriod"/>
            </a:pPr>
            <a:r>
              <a:rPr lang="en-US" dirty="0"/>
              <a:t>Smart Construction = tools for digital transformation in construction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Partnering with Komatsu</a:t>
            </a:r>
          </a:p>
          <a:p>
            <a:pPr>
              <a:buFont typeface="+mj-lt"/>
              <a:buAutoNum type="arabicPeriod"/>
            </a:pPr>
            <a:r>
              <a:rPr lang="en-US" dirty="0"/>
              <a:t>Shout out to Renee at Komatsu</a:t>
            </a:r>
          </a:p>
          <a:p>
            <a:pPr>
              <a:buFont typeface="+mj-lt"/>
              <a:buAutoNum type="arabicPeriod"/>
            </a:pPr>
            <a:r>
              <a:rPr lang="en-US" dirty="0"/>
              <a:t>Visualize and analyze with Cesium to create a true 3D solution that is available on-site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r>
              <a:rPr lang="en-US" dirty="0"/>
              <a:t>Better management of progress over time</a:t>
            </a:r>
          </a:p>
          <a:p>
            <a:pPr>
              <a:buFont typeface="+mj-lt"/>
              <a:buAutoNum type="arabicPeriod"/>
            </a:pPr>
            <a:r>
              <a:rPr lang="en-US" dirty="0"/>
              <a:t>Showing combo drone surveys and designs </a:t>
            </a:r>
          </a:p>
          <a:p>
            <a:pPr>
              <a:buFont typeface="+mj-lt"/>
              <a:buAutoNum type="arabicPeriod"/>
            </a:pPr>
            <a:r>
              <a:rPr lang="en-US" dirty="0"/>
              <a:t>Illustrates how true 3d brings deeper understanding and on a timely basis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3624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Analytics – in a web browser, real-time, GPU accelerated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r>
              <a:rPr lang="en-US" dirty="0"/>
              <a:t>Measuring stockpiles </a:t>
            </a:r>
          </a:p>
          <a:p>
            <a:pPr>
              <a:buFont typeface="+mj-lt"/>
              <a:buAutoNum type="arabicPeriod"/>
            </a:pPr>
            <a:r>
              <a:rPr lang="en-US" dirty="0"/>
              <a:t>Human </a:t>
            </a:r>
            <a:r>
              <a:rPr lang="en-US" dirty="0" err="1"/>
              <a:t>surveyers</a:t>
            </a:r>
            <a:r>
              <a:rPr lang="en-US" dirty="0"/>
              <a:t> slower, less accurate</a:t>
            </a:r>
          </a:p>
          <a:p>
            <a:pPr>
              <a:buFont typeface="+mj-lt"/>
              <a:buAutoNum type="arabicPeriod"/>
            </a:pPr>
            <a:r>
              <a:rPr lang="en-US" dirty="0"/>
              <a:t>Volume calculations are deeply dependent on accurate data – positionally accurately at the construction site 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SmartConstruction</a:t>
            </a:r>
            <a:r>
              <a:rPr lang="en-US" dirty="0"/>
              <a:t> takes advantage of quickly available drone surveys and Komatsu intelligent machine data</a:t>
            </a:r>
          </a:p>
          <a:p>
            <a:pPr>
              <a:buFont typeface="+mj-lt"/>
              <a:buAutoNum type="arabicPeriod"/>
            </a:pPr>
            <a:r>
              <a:rPr lang="en-US" dirty="0"/>
              <a:t>We’re fortunate to work with industry leaders on digital transformation, but the people that make it happen are you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211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</a:t>
            </a:r>
          </a:p>
          <a:p>
            <a:pPr>
              <a:buFont typeface="+mj-lt"/>
              <a:buAutoNum type="arabicPeriod"/>
            </a:pPr>
            <a:r>
              <a:rPr lang="en-US" dirty="0"/>
              <a:t>Another project for your inspiration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SOCOM hackathon from end of last year</a:t>
            </a:r>
          </a:p>
          <a:p>
            <a:pPr>
              <a:buFont typeface="+mj-lt"/>
              <a:buAutoNum type="arabicPeriod"/>
            </a:pPr>
            <a:r>
              <a:rPr lang="en-US" dirty="0"/>
              <a:t>3D Tiles and Cesium running on mobile devices </a:t>
            </a:r>
          </a:p>
          <a:p>
            <a:pPr>
              <a:buFont typeface="+mj-lt"/>
              <a:buAutoNum type="arabicPeriod"/>
            </a:pPr>
            <a:r>
              <a:rPr lang="en-US" dirty="0"/>
              <a:t>Offline environment</a:t>
            </a:r>
          </a:p>
          <a:p>
            <a:pPr>
              <a:buFont typeface="+mj-lt"/>
              <a:buAutoNum type="arabicPeriod"/>
            </a:pPr>
            <a:r>
              <a:rPr lang="en-US" dirty="0"/>
              <a:t>Processed imagery, terrain and 3D buildings, </a:t>
            </a:r>
          </a:p>
          <a:p>
            <a:pPr>
              <a:buFont typeface="+mj-lt"/>
              <a:buAutoNum type="arabicPeriod"/>
            </a:pPr>
            <a:r>
              <a:rPr lang="en-US" dirty="0"/>
              <a:t>Loaded it on SD Cards </a:t>
            </a:r>
          </a:p>
          <a:p>
            <a:pPr>
              <a:buFont typeface="+mj-lt"/>
              <a:buAutoNum type="arabicPeriod"/>
            </a:pPr>
            <a:r>
              <a:rPr lang="en-US" dirty="0"/>
              <a:t>Ran it on an Android phone with GPU acceleration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No server side connection required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76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sz="6000" b="1" cap="small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7601793" y="3509964"/>
            <a:ext cx="40212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10836" y="643803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2" descr="Cesium logo with col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6522" y="6544829"/>
            <a:ext cx="1235478" cy="311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>
            <a:off x="58881" y="6469207"/>
            <a:ext cx="9282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1111827" y="6469207"/>
            <a:ext cx="978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13" descr="Cesium logo with col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522" y="6544829"/>
            <a:ext cx="1235478" cy="31172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11353800" y="6176963"/>
            <a:ext cx="810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88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58881" y="6469207"/>
            <a:ext cx="9282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38200" y="631209"/>
            <a:ext cx="10515600" cy="62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38200" y="1378039"/>
            <a:ext cx="10515600" cy="4798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4" descr="Cesium logo with col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522" y="6544829"/>
            <a:ext cx="1235478" cy="311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365161"/>
            <a:ext cx="5181600" cy="481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172200" y="1365161"/>
            <a:ext cx="5181600" cy="481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58881" y="6469207"/>
            <a:ext cx="9282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1111827" y="6469207"/>
            <a:ext cx="978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6" descr="Cesium logo with col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522" y="6544829"/>
            <a:ext cx="1235478" cy="31172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53800" y="6176963"/>
            <a:ext cx="810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838200" y="631209"/>
            <a:ext cx="10515600" cy="62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839788" y="1328721"/>
            <a:ext cx="5157787" cy="62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839788" y="1952175"/>
            <a:ext cx="5157787" cy="422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6172200" y="1328721"/>
            <a:ext cx="5183188" cy="62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6172200" y="1952175"/>
            <a:ext cx="5183188" cy="422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58881" y="6469207"/>
            <a:ext cx="9282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1111827" y="6469207"/>
            <a:ext cx="978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7" descr="Cesium logo with col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522" y="6544829"/>
            <a:ext cx="1235478" cy="31172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1353800" y="6176963"/>
            <a:ext cx="810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838200" y="631209"/>
            <a:ext cx="10515600" cy="62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58881" y="6469207"/>
            <a:ext cx="9282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1111827" y="6469207"/>
            <a:ext cx="978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8" descr="Cesium logo with col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522" y="6544829"/>
            <a:ext cx="1235478" cy="31172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1353800" y="6176963"/>
            <a:ext cx="810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38200" y="631209"/>
            <a:ext cx="10515600" cy="62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58881" y="6469207"/>
            <a:ext cx="9282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1111827" y="6469207"/>
            <a:ext cx="978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9" descr="Cesium logo with col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522" y="6544829"/>
            <a:ext cx="1235478" cy="31172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11353800" y="6176963"/>
            <a:ext cx="810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080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5183188" y="1537855"/>
            <a:ext cx="6172200" cy="432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2"/>
          </p:nvPr>
        </p:nvSpPr>
        <p:spPr>
          <a:xfrm>
            <a:off x="839788" y="1537855"/>
            <a:ext cx="3932237" cy="433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58881" y="6469207"/>
            <a:ext cx="9282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1111827" y="6469207"/>
            <a:ext cx="978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10" descr="Cesium logo with col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522" y="6544829"/>
            <a:ext cx="1235478" cy="31172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1353800" y="6176963"/>
            <a:ext cx="810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9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5183188" y="1457181"/>
            <a:ext cx="6172200" cy="440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839788" y="1457181"/>
            <a:ext cx="3932237" cy="441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58881" y="6469207"/>
            <a:ext cx="9282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1111827" y="6469207"/>
            <a:ext cx="978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11" descr="Cesium logo with col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522" y="6544829"/>
            <a:ext cx="1235478" cy="31172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11353800" y="6176963"/>
            <a:ext cx="810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3696538" y="-1480299"/>
            <a:ext cx="4798924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58881" y="6469207"/>
            <a:ext cx="9282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1111827" y="6469207"/>
            <a:ext cx="978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12" descr="Cesium logo with col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522" y="6544829"/>
            <a:ext cx="1235478" cy="31172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11353800" y="6176963"/>
            <a:ext cx="810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838200" y="631209"/>
            <a:ext cx="10515600" cy="62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631209"/>
            <a:ext cx="10515600" cy="62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8039"/>
            <a:ext cx="10515600" cy="4798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8881" y="6469207"/>
            <a:ext cx="9282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11827" y="6469207"/>
            <a:ext cx="978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1353800" y="6176963"/>
            <a:ext cx="810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631209"/>
            <a:ext cx="10515600" cy="62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8039"/>
            <a:ext cx="10515600" cy="4798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8881" y="6469207"/>
            <a:ext cx="9282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11827" y="6469207"/>
            <a:ext cx="9788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1353800" y="6176963"/>
            <a:ext cx="810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Slide </a:t>
            </a:r>
            <a:fld id="{00000000-1234-1234-1234-123412341234}" type="slidenum">
              <a:rPr lang="en-US"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6339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accent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accent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https://player.vimeo.com/video/547701597?app_id=122963" TargetMode="External"/><Relationship Id="rId1" Type="http://schemas.openxmlformats.org/officeDocument/2006/relationships/video" Target="https://player.vimeo.com/video/546246216?app_id=122963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video" Target="https://player.vimeo.com/video/546246163?app_id=122963" TargetMode="External"/><Relationship Id="rId7" Type="http://schemas.openxmlformats.org/officeDocument/2006/relationships/image" Target="../media/image9.jpeg"/><Relationship Id="rId2" Type="http://schemas.openxmlformats.org/officeDocument/2006/relationships/video" Target="https://player.vimeo.com/video/546246151?app_id=122963" TargetMode="External"/><Relationship Id="rId1" Type="http://schemas.openxmlformats.org/officeDocument/2006/relationships/video" Target="https://player.vimeo.com/video/546246228?app_id=122963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2.jpeg"/><Relationship Id="rId4" Type="http://schemas.openxmlformats.org/officeDocument/2006/relationships/video" Target="https://player.vimeo.com/video/547699911?app_id=122963" TargetMode="Externa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546253811?app_id=122963" TargetMode="Externa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547699923?app_id=122963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546243521?app_id=12296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547699939?app_id=122963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546239162?app_id=122963" TargetMode="Externa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547701277?app_id=122963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video" Target="https://player.vimeo.com/video/546246189?app_id=122963" TargetMode="External"/><Relationship Id="rId7" Type="http://schemas.openxmlformats.org/officeDocument/2006/relationships/image" Target="../media/image21.svg"/><Relationship Id="rId12" Type="http://schemas.openxmlformats.org/officeDocument/2006/relationships/image" Target="../media/image26.jpeg"/><Relationship Id="rId2" Type="http://schemas.openxmlformats.org/officeDocument/2006/relationships/video" Target="https://player.vimeo.com/video/546246203?app_id=122963" TargetMode="External"/><Relationship Id="rId1" Type="http://schemas.openxmlformats.org/officeDocument/2006/relationships/video" Target="https://player.vimeo.com/video/546246173?app_id=122963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3.sv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, sq, twitter, twitter logo icon">
            <a:extLst>
              <a:ext uri="{FF2B5EF4-FFF2-40B4-BE49-F238E27FC236}">
                <a16:creationId xmlns:a16="http://schemas.microsoft.com/office/drawing/2014/main" id="{33BDCA01-EEF0-418A-AF9F-A852DDE01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82" y="4675183"/>
            <a:ext cx="636429" cy="3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usiness, job, linkedin, logo, social media icon">
            <a:extLst>
              <a:ext uri="{FF2B5EF4-FFF2-40B4-BE49-F238E27FC236}">
                <a16:creationId xmlns:a16="http://schemas.microsoft.com/office/drawing/2014/main" id="{04B5DEF2-5C2C-4E15-8706-775942C77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66" y="4560015"/>
            <a:ext cx="600506" cy="60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Google Shape;106;p14"/>
          <p:cNvSpPr txBox="1">
            <a:spLocks noGrp="1"/>
          </p:cNvSpPr>
          <p:nvPr>
            <p:ph type="body" idx="2"/>
          </p:nvPr>
        </p:nvSpPr>
        <p:spPr>
          <a:xfrm>
            <a:off x="297873" y="3956430"/>
            <a:ext cx="11600373" cy="13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  <a:buSzPts val="2000"/>
              <a:buNone/>
            </a:pPr>
            <a:r>
              <a:rPr lang="en-US" dirty="0"/>
              <a:t>Lisa Bos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  <a:buSzPts val="2000"/>
              <a:buNone/>
            </a:pPr>
            <a:r>
              <a:rPr lang="en-US" dirty="0"/>
              <a:t>Product Manager, Cesium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62626"/>
              </a:buClr>
              <a:buSzPts val="2000"/>
              <a:buNone/>
            </a:pPr>
            <a:r>
              <a:rPr lang="en-US" dirty="0" err="1"/>
              <a:t>lisabos</a:t>
            </a: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</a:pPr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ctrTitle"/>
          </p:nvPr>
        </p:nvSpPr>
        <p:spPr>
          <a:xfrm>
            <a:off x="0" y="376505"/>
            <a:ext cx="12192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</a:pPr>
            <a:r>
              <a:rPr lang="en-US" sz="5800" dirty="0"/>
              <a:t>The Platform for 3D Geospatial</a:t>
            </a:r>
            <a:endParaRPr sz="5800"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1567542" y="2988415"/>
            <a:ext cx="9100457" cy="67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800" dirty="0"/>
              <a:t>2020 SIGGRAPH Carto BOF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4188FD-FCA4-43C2-B97E-3BD9DF7B8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317" y="1103256"/>
            <a:ext cx="2952309" cy="6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bout Us">
            <a:extLst>
              <a:ext uri="{FF2B5EF4-FFF2-40B4-BE49-F238E27FC236}">
                <a16:creationId xmlns:a16="http://schemas.microsoft.com/office/drawing/2014/main" id="{737476E0-5CEB-461D-8A8E-847CB6970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137" y="3290415"/>
            <a:ext cx="1738776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ress Information - SIGGRAPH">
            <a:extLst>
              <a:ext uri="{FF2B5EF4-FFF2-40B4-BE49-F238E27FC236}">
                <a16:creationId xmlns:a16="http://schemas.microsoft.com/office/drawing/2014/main" id="{358BC077-CFC4-4EDE-A735-FB91541A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14" y="5886609"/>
            <a:ext cx="3334871" cy="8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7D1A0BD-FDD8-4A90-B11F-0AC38F5DE7E4}"/>
              </a:ext>
            </a:extLst>
          </p:cNvPr>
          <p:cNvSpPr txBox="1">
            <a:spLocks/>
          </p:cNvSpPr>
          <p:nvPr/>
        </p:nvSpPr>
        <p:spPr>
          <a:xfrm>
            <a:off x="392430" y="223843"/>
            <a:ext cx="3987800" cy="1514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chemeClr val="accent1"/>
                </a:solidFill>
              </a:rPr>
              <a:t>Cesium for Unreal Engine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053AB0-1D23-4764-B950-31A100E6DD1C}"/>
              </a:ext>
            </a:extLst>
          </p:cNvPr>
          <p:cNvSpPr txBox="1">
            <a:spLocks/>
          </p:cNvSpPr>
          <p:nvPr/>
        </p:nvSpPr>
        <p:spPr>
          <a:xfrm rot="20918976">
            <a:off x="2595400" y="548123"/>
            <a:ext cx="2274261" cy="73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solidFill>
                  <a:srgbClr val="FFC000"/>
                </a:solidFill>
              </a:rPr>
              <a:t>Coming </a:t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Soon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C8BD5-1155-4B75-87F0-FC7E12476DBB}"/>
              </a:ext>
            </a:extLst>
          </p:cNvPr>
          <p:cNvSpPr txBox="1"/>
          <p:nvPr/>
        </p:nvSpPr>
        <p:spPr>
          <a:xfrm>
            <a:off x="6197546" y="748228"/>
            <a:ext cx="5824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Massive real-world 3D data into a game engine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High precision globe with same accuracy as Cesium</a:t>
            </a:r>
          </a:p>
        </p:txBody>
      </p:sp>
      <p:pic>
        <p:nvPicPr>
          <p:cNvPr id="2" name="Online Media 1" title="unreal-physics-preview">
            <a:hlinkClick r:id="" action="ppaction://media"/>
            <a:extLst>
              <a:ext uri="{FF2B5EF4-FFF2-40B4-BE49-F238E27FC236}">
                <a16:creationId xmlns:a16="http://schemas.microsoft.com/office/drawing/2014/main" id="{1F1F8621-408A-49A6-8549-337911D228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09842" y="2259841"/>
            <a:ext cx="5410200" cy="3048000"/>
          </a:xfrm>
          <a:prstGeom prst="rect">
            <a:avLst/>
          </a:prstGeom>
        </p:spPr>
      </p:pic>
      <p:pic>
        <p:nvPicPr>
          <p:cNvPr id="3" name="Online Media 2" title="unreal-preview">
            <a:hlinkClick r:id="" action="ppaction://media"/>
            <a:extLst>
              <a:ext uri="{FF2B5EF4-FFF2-40B4-BE49-F238E27FC236}">
                <a16:creationId xmlns:a16="http://schemas.microsoft.com/office/drawing/2014/main" id="{4616C87B-FF38-4AEE-9752-67538D07AEC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096000" y="2696570"/>
            <a:ext cx="4902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861C9-3937-4DDC-A983-86C6FF485E4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377951"/>
            <a:ext cx="12192000" cy="2508250"/>
          </a:xfrm>
        </p:spPr>
        <p:txBody>
          <a:bodyPr/>
          <a:lstStyle/>
          <a:p>
            <a:pPr marL="50800" indent="0" algn="ctr">
              <a:buNone/>
            </a:pPr>
            <a:endParaRPr lang="en-US" sz="4800" dirty="0">
              <a:solidFill>
                <a:srgbClr val="00B0F0"/>
              </a:solidFill>
            </a:endParaRPr>
          </a:p>
          <a:p>
            <a:pPr marL="50800" indent="0" algn="ctr">
              <a:buNone/>
            </a:pPr>
            <a:endParaRPr lang="en-US" sz="4800" dirty="0">
              <a:solidFill>
                <a:srgbClr val="00B0F0"/>
              </a:solidFill>
            </a:endParaRPr>
          </a:p>
          <a:p>
            <a:pPr marL="50800" indent="0" algn="ctr">
              <a:buNone/>
            </a:pPr>
            <a:r>
              <a:rPr lang="en-US" sz="4800" dirty="0">
                <a:solidFill>
                  <a:srgbClr val="00B0F0"/>
                </a:solidFill>
              </a:rPr>
              <a:t>Sign up to try for free at cesium.com</a:t>
            </a:r>
          </a:p>
        </p:txBody>
      </p:sp>
      <p:pic>
        <p:nvPicPr>
          <p:cNvPr id="7" name="Picture 4" descr="Logo, sq, twitter, twitter logo icon">
            <a:extLst>
              <a:ext uri="{FF2B5EF4-FFF2-40B4-BE49-F238E27FC236}">
                <a16:creationId xmlns:a16="http://schemas.microsoft.com/office/drawing/2014/main" id="{89EDB7D3-9385-4B0B-B180-6AFDCBC9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82" y="5875489"/>
            <a:ext cx="636429" cy="3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usiness, job, linkedin, logo, social media icon">
            <a:extLst>
              <a:ext uri="{FF2B5EF4-FFF2-40B4-BE49-F238E27FC236}">
                <a16:creationId xmlns:a16="http://schemas.microsoft.com/office/drawing/2014/main" id="{E21B533D-F4C0-424A-9A9F-0FD609F88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66" y="5760321"/>
            <a:ext cx="600506" cy="60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06;p14">
            <a:extLst>
              <a:ext uri="{FF2B5EF4-FFF2-40B4-BE49-F238E27FC236}">
                <a16:creationId xmlns:a16="http://schemas.microsoft.com/office/drawing/2014/main" id="{50CD9254-CC6B-4692-9B00-BA56CDFD8294}"/>
              </a:ext>
            </a:extLst>
          </p:cNvPr>
          <p:cNvSpPr txBox="1">
            <a:spLocks/>
          </p:cNvSpPr>
          <p:nvPr/>
        </p:nvSpPr>
        <p:spPr>
          <a:xfrm>
            <a:off x="297873" y="5064206"/>
            <a:ext cx="11600373" cy="13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SzPts val="2000"/>
            </a:pPr>
            <a:r>
              <a:rPr lang="pt-BR" sz="2800" dirty="0"/>
              <a:t>Lisa Bos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SzPts val="2000"/>
            </a:pPr>
            <a:r>
              <a:rPr lang="pt-BR" sz="2000" dirty="0"/>
              <a:t>Product Manager, Cesium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rgbClr val="262626"/>
              </a:buClr>
              <a:buSzPts val="2000"/>
            </a:pPr>
            <a:r>
              <a:rPr lang="pt-BR" sz="2000" dirty="0"/>
              <a:t>@lisabos</a:t>
            </a:r>
          </a:p>
          <a:p>
            <a:pPr algn="ctr">
              <a:lnSpc>
                <a:spcPct val="90000"/>
              </a:lnSpc>
              <a:buClr>
                <a:srgbClr val="262626"/>
              </a:buClr>
              <a:buSzPts val="2000"/>
            </a:pPr>
            <a:endParaRPr lang="pt-BR" sz="20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944C639-4444-46C2-AD77-BEF789245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82" y="798661"/>
            <a:ext cx="6647321" cy="14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nline Media 9" title="bim-measurements">
            <a:hlinkClick r:id="" action="ppaction://media"/>
            <a:extLst>
              <a:ext uri="{FF2B5EF4-FFF2-40B4-BE49-F238E27FC236}">
                <a16:creationId xmlns:a16="http://schemas.microsoft.com/office/drawing/2014/main" id="{E6B06776-CCCE-48CC-9F6C-2B1ECED432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068387" y="327697"/>
            <a:ext cx="5418667" cy="3048000"/>
          </a:xfrm>
          <a:prstGeom prst="rect">
            <a:avLst/>
          </a:prstGeom>
        </p:spPr>
      </p:pic>
      <p:pic>
        <p:nvPicPr>
          <p:cNvPr id="9" name="Online Media 8" title="denver-cesium-ion-story">
            <a:hlinkClick r:id="" action="ppaction://media"/>
            <a:extLst>
              <a:ext uri="{FF2B5EF4-FFF2-40B4-BE49-F238E27FC236}">
                <a16:creationId xmlns:a16="http://schemas.microsoft.com/office/drawing/2014/main" id="{6A7262E2-C942-4796-9997-178A1286039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459702" y="3444830"/>
            <a:ext cx="5410200" cy="30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BF132-AA21-4CA8-877F-DED74DC09D2C}"/>
              </a:ext>
            </a:extLst>
          </p:cNvPr>
          <p:cNvSpPr txBox="1">
            <a:spLocks/>
          </p:cNvSpPr>
          <p:nvPr/>
        </p:nvSpPr>
        <p:spPr>
          <a:xfrm>
            <a:off x="7750664" y="6492830"/>
            <a:ext cx="3049310" cy="36517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accent1"/>
                </a:solidFill>
              </a:rPr>
              <a:t>Autonomous vehicles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01712D-60DF-4697-B9AB-E490E02B2807}"/>
              </a:ext>
            </a:extLst>
          </p:cNvPr>
          <p:cNvSpPr txBox="1">
            <a:spLocks/>
          </p:cNvSpPr>
          <p:nvPr/>
        </p:nvSpPr>
        <p:spPr>
          <a:xfrm>
            <a:off x="1173708" y="6484436"/>
            <a:ext cx="3049310" cy="36517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accent1"/>
                </a:solidFill>
              </a:rPr>
              <a:t>Tourism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3700D9-B227-46E2-BFE2-72C5910F9F8E}"/>
              </a:ext>
            </a:extLst>
          </p:cNvPr>
          <p:cNvSpPr txBox="1">
            <a:spLocks/>
          </p:cNvSpPr>
          <p:nvPr/>
        </p:nvSpPr>
        <p:spPr>
          <a:xfrm>
            <a:off x="7750664" y="-37473"/>
            <a:ext cx="3049310" cy="36517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accent1"/>
                </a:solidFill>
              </a:rPr>
              <a:t>Analytics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40AA20-9D23-40D6-8394-6726CB2FE26D}"/>
              </a:ext>
            </a:extLst>
          </p:cNvPr>
          <p:cNvSpPr txBox="1">
            <a:spLocks/>
          </p:cNvSpPr>
          <p:nvPr/>
        </p:nvSpPr>
        <p:spPr>
          <a:xfrm>
            <a:off x="1173708" y="-26842"/>
            <a:ext cx="3049310" cy="36517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chemeClr val="accent1"/>
                </a:solidFill>
              </a:rPr>
              <a:t>Smart cities</a:t>
            </a:r>
          </a:p>
        </p:txBody>
      </p:sp>
      <p:pic>
        <p:nvPicPr>
          <p:cNvPr id="3" name="Online Media 2" title="osm-buildings">
            <a:hlinkClick r:id="" action="ppaction://media"/>
            <a:extLst>
              <a:ext uri="{FF2B5EF4-FFF2-40B4-BE49-F238E27FC236}">
                <a16:creationId xmlns:a16="http://schemas.microsoft.com/office/drawing/2014/main" id="{F82996C0-BE80-47A3-99F9-C4EF63EEE6D2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459702" y="327697"/>
            <a:ext cx="5410200" cy="3048000"/>
          </a:xfrm>
          <a:prstGeom prst="rect">
            <a:avLst/>
          </a:prstGeom>
        </p:spPr>
      </p:pic>
      <p:pic>
        <p:nvPicPr>
          <p:cNvPr id="7" name="Online Media 6" title="car-sensor">
            <a:hlinkClick r:id="" action="ppaction://media"/>
            <a:extLst>
              <a:ext uri="{FF2B5EF4-FFF2-40B4-BE49-F238E27FC236}">
                <a16:creationId xmlns:a16="http://schemas.microsoft.com/office/drawing/2014/main" id="{84B74BE3-D091-4115-82D0-964A783C00F3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0"/>
          <a:stretch>
            <a:fillRect/>
          </a:stretch>
        </p:blipFill>
        <p:spPr>
          <a:xfrm>
            <a:off x="6076854" y="3444830"/>
            <a:ext cx="5410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cesium-osm-buildings-intro">
            <a:hlinkClick r:id="" action="ppaction://media"/>
            <a:extLst>
              <a:ext uri="{FF2B5EF4-FFF2-40B4-BE49-F238E27FC236}">
                <a16:creationId xmlns:a16="http://schemas.microsoft.com/office/drawing/2014/main" id="{2BC9005A-6DD7-4222-A30E-6938A1B014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7677" y="196400"/>
            <a:ext cx="10496645" cy="5904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B373AD-14CE-46D9-94D6-9DCE64A78C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00763"/>
            <a:ext cx="6663690" cy="757237"/>
          </a:xfrm>
          <a:solidFill>
            <a:schemeClr val="tx1">
              <a:alpha val="66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Cesium OSM Buildings</a:t>
            </a:r>
          </a:p>
        </p:txBody>
      </p:sp>
    </p:spTree>
    <p:extLst>
      <p:ext uri="{BB962C8B-B14F-4D97-AF65-F5344CB8AC3E}">
        <p14:creationId xmlns:p14="http://schemas.microsoft.com/office/powerpoint/2010/main" val="7435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CACA-0395-4993-9621-560EEA04DA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3104" y="242893"/>
            <a:ext cx="10208895" cy="98742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Underground visualization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CF63FC-CC63-42F5-8C5B-64152B1D5016}"/>
              </a:ext>
            </a:extLst>
          </p:cNvPr>
          <p:cNvSpPr txBox="1">
            <a:spLocks/>
          </p:cNvSpPr>
          <p:nvPr/>
        </p:nvSpPr>
        <p:spPr>
          <a:xfrm>
            <a:off x="200739" y="1864702"/>
            <a:ext cx="2028111" cy="924541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chemeClr val="accent1"/>
                </a:solidFill>
              </a:rPr>
              <a:t>Switzerland’s  Federal Office of Topography’s beta site.</a:t>
            </a:r>
          </a:p>
          <a:p>
            <a:br>
              <a:rPr lang="en-US" sz="1800" b="1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Built by </a:t>
            </a:r>
            <a:r>
              <a:rPr lang="en-US" sz="1800" b="1" dirty="0" err="1">
                <a:solidFill>
                  <a:schemeClr val="accent1"/>
                </a:solidFill>
              </a:rPr>
              <a:t>Camptocamp</a:t>
            </a:r>
            <a:r>
              <a:rPr lang="en-US" sz="1800" b="1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3" name="Online Media 2" title="swiss-topo">
            <a:hlinkClick r:id="" action="ppaction://media"/>
            <a:extLst>
              <a:ext uri="{FF2B5EF4-FFF2-40B4-BE49-F238E27FC236}">
                <a16:creationId xmlns:a16="http://schemas.microsoft.com/office/drawing/2014/main" id="{CF542D6A-C7DC-4789-9F60-43ED5CF7FC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53670" y="1230318"/>
            <a:ext cx="9350988" cy="52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kaarta-cesium-office-interior">
            <a:hlinkClick r:id="" action="ppaction://media"/>
            <a:extLst>
              <a:ext uri="{FF2B5EF4-FFF2-40B4-BE49-F238E27FC236}">
                <a16:creationId xmlns:a16="http://schemas.microsoft.com/office/drawing/2014/main" id="{5A1BF2A1-993D-4E39-A8A1-8B8906BE85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659" y="-855568"/>
            <a:ext cx="11998431" cy="67491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7E83CA-9789-49E2-A374-91CD267458A3}"/>
              </a:ext>
            </a:extLst>
          </p:cNvPr>
          <p:cNvSpPr txBox="1">
            <a:spLocks/>
          </p:cNvSpPr>
          <p:nvPr/>
        </p:nvSpPr>
        <p:spPr>
          <a:xfrm>
            <a:off x="0" y="5893550"/>
            <a:ext cx="9874130" cy="987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chemeClr val="accent1"/>
                </a:solidFill>
              </a:rPr>
              <a:t>Teaming with </a:t>
            </a:r>
            <a:r>
              <a:rPr lang="en-US" sz="3200" dirty="0" err="1">
                <a:solidFill>
                  <a:schemeClr val="accent1"/>
                </a:solidFill>
              </a:rPr>
              <a:t>Kaarta</a:t>
            </a:r>
            <a:r>
              <a:rPr lang="en-US" sz="3200" dirty="0">
                <a:solidFill>
                  <a:schemeClr val="accent1"/>
                </a:solidFill>
              </a:rPr>
              <a:t> for rapid visualization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of underground and interiors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4262AB-24F0-4D12-A1D3-590C52BB7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605" y="5676555"/>
            <a:ext cx="1925120" cy="1204420"/>
          </a:xfrm>
          <a:prstGeom prst="rect">
            <a:avLst/>
          </a:prstGeom>
          <a:solidFill>
            <a:schemeClr val="accent1">
              <a:alpha val="56000"/>
            </a:schemeClr>
          </a:solidFill>
          <a:effectLst>
            <a:outerShdw blurRad="50800" dist="38100" dir="10800000" algn="r" rotWithShape="0">
              <a:schemeClr val="accent1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1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38AA-AE94-4049-94C0-107A69CB1595}"/>
              </a:ext>
            </a:extLst>
          </p:cNvPr>
          <p:cNvSpPr txBox="1">
            <a:spLocks/>
          </p:cNvSpPr>
          <p:nvPr/>
        </p:nvSpPr>
        <p:spPr>
          <a:xfrm>
            <a:off x="838200" y="133709"/>
            <a:ext cx="10515600" cy="987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dirty="0">
                <a:solidFill>
                  <a:schemeClr val="accent1"/>
                </a:solidFill>
              </a:rPr>
              <a:t>Undersea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132B1A-ADD1-41A2-9AD6-703BB5AA5CB3}"/>
              </a:ext>
            </a:extLst>
          </p:cNvPr>
          <p:cNvSpPr txBox="1">
            <a:spLocks/>
          </p:cNvSpPr>
          <p:nvPr/>
        </p:nvSpPr>
        <p:spPr>
          <a:xfrm rot="20918976">
            <a:off x="6850582" y="236029"/>
            <a:ext cx="2274261" cy="73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solidFill>
                  <a:srgbClr val="FFC000"/>
                </a:solidFill>
              </a:rPr>
              <a:t>Coming </a:t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Soon</a:t>
            </a:r>
          </a:p>
        </p:txBody>
      </p:sp>
      <p:pic>
        <p:nvPicPr>
          <p:cNvPr id="3" name="Online Media 2" title="undersea">
            <a:hlinkClick r:id="" action="ppaction://media"/>
            <a:extLst>
              <a:ext uri="{FF2B5EF4-FFF2-40B4-BE49-F238E27FC236}">
                <a16:creationId xmlns:a16="http://schemas.microsoft.com/office/drawing/2014/main" id="{BC256195-B8CF-4063-A83B-67C9EAA71E3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25098" y="1020170"/>
            <a:ext cx="10141803" cy="57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smart-construction-timeline.mp4">
            <a:hlinkClick r:id="" action="ppaction://media"/>
            <a:extLst>
              <a:ext uri="{FF2B5EF4-FFF2-40B4-BE49-F238E27FC236}">
                <a16:creationId xmlns:a16="http://schemas.microsoft.com/office/drawing/2014/main" id="{4F0E1C82-41EF-4D64-9C0F-E58B11D17C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9926" y="145048"/>
            <a:ext cx="10498534" cy="5905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17EB47-4B0C-444D-B248-06CFAB9926F3}"/>
              </a:ext>
            </a:extLst>
          </p:cNvPr>
          <p:cNvSpPr/>
          <p:nvPr/>
        </p:nvSpPr>
        <p:spPr>
          <a:xfrm>
            <a:off x="0" y="6010274"/>
            <a:ext cx="12192000" cy="847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8E47D-D27E-4687-9A6F-2997021CAF40}"/>
              </a:ext>
            </a:extLst>
          </p:cNvPr>
          <p:cNvSpPr txBox="1"/>
          <p:nvPr/>
        </p:nvSpPr>
        <p:spPr>
          <a:xfrm>
            <a:off x="52604" y="6141177"/>
            <a:ext cx="291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Visualize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3B7DE-FA62-4CB1-A265-47EE954E654E}"/>
              </a:ext>
            </a:extLst>
          </p:cNvPr>
          <p:cNvSpPr txBox="1"/>
          <p:nvPr/>
        </p:nvSpPr>
        <p:spPr>
          <a:xfrm>
            <a:off x="3017137" y="6080193"/>
            <a:ext cx="3472543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Compare target surface design to terrain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94C066-A7CD-40FB-AE30-6CE61CE0F166}"/>
              </a:ext>
            </a:extLst>
          </p:cNvPr>
          <p:cNvSpPr txBox="1"/>
          <p:nvPr/>
        </p:nvSpPr>
        <p:spPr>
          <a:xfrm>
            <a:off x="6475944" y="6094975"/>
            <a:ext cx="3472543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See where terrain is above and below the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33FD42-D451-4BAF-B615-F201EFA8FA72}"/>
              </a:ext>
            </a:extLst>
          </p:cNvPr>
          <p:cNvSpPr txBox="1"/>
          <p:nvPr/>
        </p:nvSpPr>
        <p:spPr>
          <a:xfrm>
            <a:off x="9938657" y="6094975"/>
            <a:ext cx="1956706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See changes over time</a:t>
            </a:r>
          </a:p>
        </p:txBody>
      </p:sp>
    </p:spTree>
    <p:extLst>
      <p:ext uri="{BB962C8B-B14F-4D97-AF65-F5344CB8AC3E}">
        <p14:creationId xmlns:p14="http://schemas.microsoft.com/office/powerpoint/2010/main" val="19712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28DB240-74DF-4E8E-A525-DF9DCB4B11A5}"/>
              </a:ext>
            </a:extLst>
          </p:cNvPr>
          <p:cNvSpPr txBox="1"/>
          <p:nvPr/>
        </p:nvSpPr>
        <p:spPr>
          <a:xfrm>
            <a:off x="6173337" y="5327033"/>
            <a:ext cx="36516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Accurately measure volumes of complicated shapes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C4C8684-65CF-4FD5-A30F-9B325437B8F6}"/>
              </a:ext>
            </a:extLst>
          </p:cNvPr>
          <p:cNvSpPr txBox="1">
            <a:spLocks/>
          </p:cNvSpPr>
          <p:nvPr/>
        </p:nvSpPr>
        <p:spPr>
          <a:xfrm>
            <a:off x="1078173" y="5118984"/>
            <a:ext cx="3019913" cy="1203336"/>
          </a:xfrm>
          <a:prstGeom prst="rect">
            <a:avLst/>
          </a:prstGeom>
          <a:noFill/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</a:rPr>
              <a:t>Analytics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D153FB-3FC0-4DB0-AA44-1C2880056968}"/>
              </a:ext>
            </a:extLst>
          </p:cNvPr>
          <p:cNvSpPr txBox="1"/>
          <p:nvPr/>
        </p:nvSpPr>
        <p:spPr>
          <a:xfrm>
            <a:off x="10058400" y="911083"/>
            <a:ext cx="19020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Human surveys of stockpiles are laborious and time-consuming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FF6DC-ACA5-4D39-AB72-54DEA9D2349C}"/>
              </a:ext>
            </a:extLst>
          </p:cNvPr>
          <p:cNvSpPr txBox="1"/>
          <p:nvPr/>
        </p:nvSpPr>
        <p:spPr>
          <a:xfrm>
            <a:off x="10058400" y="2235476"/>
            <a:ext cx="19020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3D analysis of drone survey data is faster and much more accurate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755F6-AD27-4149-BCEB-6D3582EEF221}"/>
              </a:ext>
            </a:extLst>
          </p:cNvPr>
          <p:cNvSpPr txBox="1"/>
          <p:nvPr/>
        </p:nvSpPr>
        <p:spPr>
          <a:xfrm>
            <a:off x="10058400" y="3806091"/>
            <a:ext cx="19020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Dependent on accurate positioning</a:t>
            </a:r>
          </a:p>
        </p:txBody>
      </p:sp>
      <p:pic>
        <p:nvPicPr>
          <p:cNvPr id="6" name="Online Media 5" title="measure-stockpiles">
            <a:hlinkClick r:id="" action="ppaction://media"/>
            <a:extLst>
              <a:ext uri="{FF2B5EF4-FFF2-40B4-BE49-F238E27FC236}">
                <a16:creationId xmlns:a16="http://schemas.microsoft.com/office/drawing/2014/main" id="{8A812D1B-197E-4389-B3AA-DBC99F8C34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68517" y="592691"/>
            <a:ext cx="7345076" cy="40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Smart Phone">
            <a:extLst>
              <a:ext uri="{FF2B5EF4-FFF2-40B4-BE49-F238E27FC236}">
                <a16:creationId xmlns:a16="http://schemas.microsoft.com/office/drawing/2014/main" id="{8709B09D-5CB9-4811-B570-F9728D8EF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5981695" y="-1328059"/>
            <a:ext cx="6210305" cy="6210305"/>
          </a:xfrm>
          <a:prstGeom prst="rect">
            <a:avLst/>
          </a:prstGeom>
        </p:spPr>
      </p:pic>
      <p:pic>
        <p:nvPicPr>
          <p:cNvPr id="6" name="Graphic 5" descr="Smart Phone">
            <a:extLst>
              <a:ext uri="{FF2B5EF4-FFF2-40B4-BE49-F238E27FC236}">
                <a16:creationId xmlns:a16="http://schemas.microsoft.com/office/drawing/2014/main" id="{B21ACCA5-5B26-4C72-AD9D-8B7F2FE2E2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8168" y="-1328058"/>
            <a:ext cx="6210305" cy="6210305"/>
          </a:xfrm>
          <a:prstGeom prst="rect">
            <a:avLst/>
          </a:prstGeom>
        </p:spPr>
      </p:pic>
      <p:pic>
        <p:nvPicPr>
          <p:cNvPr id="9" name="Graphic 8" descr="Smart Phone">
            <a:extLst>
              <a:ext uri="{FF2B5EF4-FFF2-40B4-BE49-F238E27FC236}">
                <a16:creationId xmlns:a16="http://schemas.microsoft.com/office/drawing/2014/main" id="{9B1C5A6C-7A1B-4ECA-98A9-4FB5F318A6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8168" y="1972366"/>
            <a:ext cx="6210305" cy="6210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C6B30F-4795-405A-9CDA-801B34BBAA64}"/>
              </a:ext>
            </a:extLst>
          </p:cNvPr>
          <p:cNvSpPr txBox="1"/>
          <p:nvPr/>
        </p:nvSpPr>
        <p:spPr>
          <a:xfrm>
            <a:off x="6673549" y="4071258"/>
            <a:ext cx="49523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SOCOM Hackathon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Cesium and 3D Tiles running offline on an Android phone</a:t>
            </a:r>
          </a:p>
        </p:txBody>
      </p:sp>
      <p:pic>
        <p:nvPicPr>
          <p:cNvPr id="3" name="Online Media 2" title="san-diego-hackathon">
            <a:hlinkClick r:id="" action="ppaction://media"/>
            <a:extLst>
              <a:ext uri="{FF2B5EF4-FFF2-40B4-BE49-F238E27FC236}">
                <a16:creationId xmlns:a16="http://schemas.microsoft.com/office/drawing/2014/main" id="{BB719E17-7DED-46A7-8D28-A46FCE6BF7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1035811" y="605183"/>
            <a:ext cx="4143065" cy="2334121"/>
          </a:xfrm>
          <a:prstGeom prst="rect">
            <a:avLst/>
          </a:prstGeom>
        </p:spPr>
      </p:pic>
      <p:pic>
        <p:nvPicPr>
          <p:cNvPr id="4" name="Online Media 3" title="san-diego-hackathon-measurement-viewsheds">
            <a:hlinkClick r:id="" action="ppaction://media"/>
            <a:extLst>
              <a:ext uri="{FF2B5EF4-FFF2-40B4-BE49-F238E27FC236}">
                <a16:creationId xmlns:a16="http://schemas.microsoft.com/office/drawing/2014/main" id="{AC5998B7-BB7C-449C-A43C-0393DE238FA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3"/>
          <a:stretch>
            <a:fillRect/>
          </a:stretch>
        </p:blipFill>
        <p:spPr>
          <a:xfrm>
            <a:off x="1020054" y="3918697"/>
            <a:ext cx="4158822" cy="2342998"/>
          </a:xfrm>
          <a:prstGeom prst="rect">
            <a:avLst/>
          </a:prstGeom>
        </p:spPr>
      </p:pic>
      <p:pic>
        <p:nvPicPr>
          <p:cNvPr id="5" name="Online Media 4" title="san-diego-hackathon-measurement">
            <a:hlinkClick r:id="" action="ppaction://media"/>
            <a:extLst>
              <a:ext uri="{FF2B5EF4-FFF2-40B4-BE49-F238E27FC236}">
                <a16:creationId xmlns:a16="http://schemas.microsoft.com/office/drawing/2014/main" id="{04BE44ED-F884-4D64-9AE0-A5595FFBD018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4"/>
          <a:stretch>
            <a:fillRect/>
          </a:stretch>
        </p:blipFill>
        <p:spPr>
          <a:xfrm>
            <a:off x="7021292" y="605183"/>
            <a:ext cx="4131112" cy="23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sium-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esium-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7965</TotalTime>
  <Words>851</Words>
  <Application>Microsoft Office PowerPoint</Application>
  <PresentationFormat>Widescreen</PresentationFormat>
  <Paragraphs>134</Paragraphs>
  <Slides>11</Slides>
  <Notes>11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Lato</vt:lpstr>
      <vt:lpstr>cesium-theme</vt:lpstr>
      <vt:lpstr>1_cesium-theme</vt:lpstr>
      <vt:lpstr>The Platform for 3D Geospatial</vt:lpstr>
      <vt:lpstr>PowerPoint Presentation</vt:lpstr>
      <vt:lpstr>Cesium OSM Buildings</vt:lpstr>
      <vt:lpstr>Underground visualization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3D Geospatial</dc:title>
  <dc:creator>lisa</dc:creator>
  <cp:lastModifiedBy>Lisa Bos</cp:lastModifiedBy>
  <cp:revision>145</cp:revision>
  <cp:lastPrinted>2020-08-19T18:26:11Z</cp:lastPrinted>
  <dcterms:modified xsi:type="dcterms:W3CDTF">2021-05-10T22:12:39Z</dcterms:modified>
</cp:coreProperties>
</file>